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24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55.xml" ContentType="application/vnd.openxmlformats-officedocument.presentationml.slide+xml"/>
  <Override PartName="/ppt/slides/slide237.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slideLayouts/slideLayout21.xml" ContentType="application/vnd.openxmlformats-officedocument.presentationml.slideLayout+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Layouts/slideLayout48.xml" ContentType="application/vnd.openxmlformats-officedocument.presentationml.slideLayout+xml"/>
  <Override PartName="/ppt/diagrams/colors1.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heme/themeOverride3.xml" ContentType="application/vnd.openxmlformats-officedocument.themeOverride+xml"/>
  <Override PartName="/ppt/slides/slide41.xml" ContentType="application/vnd.openxmlformats-officedocument.presentationml.slide+xml"/>
  <Override PartName="/ppt/slides/slide223.xml" ContentType="application/vnd.openxmlformats-officedocument.presentationml.slide+xml"/>
  <Override PartName="/ppt/slideLayouts/slideLayout51.xml" ContentType="application/vnd.openxmlformats-officedocument.presentationml.slideLayout+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Layouts/slideLayout40.xml" ContentType="application/vnd.openxmlformats-officedocument.presentationml.slideLayout+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2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Layouts/slideLayout4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231.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diagrams/data1.xml" ContentType="application/vnd.openxmlformats-officedocument.drawingml.diagramData+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s/slide214.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Layouts/slideLayout50.xml" ContentType="application/vnd.openxmlformats-officedocument.presentationml.slideLayout+xml"/>
  <Default Extension="wdp" ContentType="image/vnd.ms-photo"/>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notesSlides/notesSlide8.xml" ContentType="application/vnd.openxmlformats-officedocument.presentationml.notesSlide+xml"/>
  <Default Extension="gif" ContentType="image/gif"/>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slides/slide167.xml" ContentType="application/vnd.openxmlformats-officedocument.presentationml.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2" r:id="rId1"/>
    <p:sldMasterId id="2147483778" r:id="rId2"/>
    <p:sldMasterId id="2147483780" r:id="rId3"/>
    <p:sldMasterId id="2147483814" r:id="rId4"/>
    <p:sldMasterId id="2147483826" r:id="rId5"/>
  </p:sldMasterIdLst>
  <p:notesMasterIdLst>
    <p:notesMasterId r:id="rId252"/>
  </p:notesMasterIdLst>
  <p:sldIdLst>
    <p:sldId id="276" r:id="rId6"/>
    <p:sldId id="295" r:id="rId7"/>
    <p:sldId id="296" r:id="rId8"/>
    <p:sldId id="297" r:id="rId9"/>
    <p:sldId id="298" r:id="rId10"/>
    <p:sldId id="278" r:id="rId11"/>
    <p:sldId id="300" r:id="rId12"/>
    <p:sldId id="301" r:id="rId13"/>
    <p:sldId id="302" r:id="rId14"/>
    <p:sldId id="299" r:id="rId15"/>
    <p:sldId id="304" r:id="rId16"/>
    <p:sldId id="305" r:id="rId17"/>
    <p:sldId id="306" r:id="rId18"/>
    <p:sldId id="319" r:id="rId19"/>
    <p:sldId id="320" r:id="rId20"/>
    <p:sldId id="321" r:id="rId21"/>
    <p:sldId id="322" r:id="rId22"/>
    <p:sldId id="323" r:id="rId23"/>
    <p:sldId id="324" r:id="rId24"/>
    <p:sldId id="325" r:id="rId25"/>
    <p:sldId id="326" r:id="rId26"/>
    <p:sldId id="327" r:id="rId27"/>
    <p:sldId id="328" r:id="rId28"/>
    <p:sldId id="329" r:id="rId29"/>
    <p:sldId id="330" r:id="rId30"/>
    <p:sldId id="331" r:id="rId31"/>
    <p:sldId id="332" r:id="rId32"/>
    <p:sldId id="333" r:id="rId33"/>
    <p:sldId id="334" r:id="rId34"/>
    <p:sldId id="335" r:id="rId35"/>
    <p:sldId id="336" r:id="rId36"/>
    <p:sldId id="337" r:id="rId37"/>
    <p:sldId id="338" r:id="rId38"/>
    <p:sldId id="339" r:id="rId39"/>
    <p:sldId id="340" r:id="rId40"/>
    <p:sldId id="342" r:id="rId41"/>
    <p:sldId id="341" r:id="rId42"/>
    <p:sldId id="343" r:id="rId43"/>
    <p:sldId id="344" r:id="rId44"/>
    <p:sldId id="345" r:id="rId45"/>
    <p:sldId id="346" r:id="rId46"/>
    <p:sldId id="347" r:id="rId47"/>
    <p:sldId id="349" r:id="rId48"/>
    <p:sldId id="348" r:id="rId49"/>
    <p:sldId id="350" r:id="rId50"/>
    <p:sldId id="351" r:id="rId51"/>
    <p:sldId id="352" r:id="rId52"/>
    <p:sldId id="353" r:id="rId53"/>
    <p:sldId id="354" r:id="rId54"/>
    <p:sldId id="355" r:id="rId55"/>
    <p:sldId id="356" r:id="rId56"/>
    <p:sldId id="357" r:id="rId57"/>
    <p:sldId id="358" r:id="rId58"/>
    <p:sldId id="359" r:id="rId59"/>
    <p:sldId id="360" r:id="rId60"/>
    <p:sldId id="361" r:id="rId61"/>
    <p:sldId id="362" r:id="rId62"/>
    <p:sldId id="364" r:id="rId63"/>
    <p:sldId id="363" r:id="rId64"/>
    <p:sldId id="365" r:id="rId65"/>
    <p:sldId id="366" r:id="rId66"/>
    <p:sldId id="367" r:id="rId67"/>
    <p:sldId id="368" r:id="rId68"/>
    <p:sldId id="369" r:id="rId69"/>
    <p:sldId id="370" r:id="rId70"/>
    <p:sldId id="371" r:id="rId71"/>
    <p:sldId id="372" r:id="rId72"/>
    <p:sldId id="374" r:id="rId73"/>
    <p:sldId id="373" r:id="rId74"/>
    <p:sldId id="375" r:id="rId75"/>
    <p:sldId id="376" r:id="rId76"/>
    <p:sldId id="377" r:id="rId77"/>
    <p:sldId id="379" r:id="rId78"/>
    <p:sldId id="378" r:id="rId79"/>
    <p:sldId id="380" r:id="rId80"/>
    <p:sldId id="381" r:id="rId81"/>
    <p:sldId id="382" r:id="rId82"/>
    <p:sldId id="383" r:id="rId83"/>
    <p:sldId id="384" r:id="rId84"/>
    <p:sldId id="385" r:id="rId85"/>
    <p:sldId id="386" r:id="rId86"/>
    <p:sldId id="387" r:id="rId87"/>
    <p:sldId id="388" r:id="rId88"/>
    <p:sldId id="389" r:id="rId89"/>
    <p:sldId id="390" r:id="rId90"/>
    <p:sldId id="391" r:id="rId91"/>
    <p:sldId id="392" r:id="rId92"/>
    <p:sldId id="393" r:id="rId93"/>
    <p:sldId id="394" r:id="rId94"/>
    <p:sldId id="395" r:id="rId95"/>
    <p:sldId id="396" r:id="rId96"/>
    <p:sldId id="397" r:id="rId97"/>
    <p:sldId id="398" r:id="rId98"/>
    <p:sldId id="399" r:id="rId99"/>
    <p:sldId id="400" r:id="rId100"/>
    <p:sldId id="401" r:id="rId101"/>
    <p:sldId id="402" r:id="rId102"/>
    <p:sldId id="403" r:id="rId103"/>
    <p:sldId id="404" r:id="rId104"/>
    <p:sldId id="405" r:id="rId105"/>
    <p:sldId id="406" r:id="rId106"/>
    <p:sldId id="407" r:id="rId107"/>
    <p:sldId id="408" r:id="rId108"/>
    <p:sldId id="409" r:id="rId109"/>
    <p:sldId id="410" r:id="rId110"/>
    <p:sldId id="411" r:id="rId111"/>
    <p:sldId id="412" r:id="rId112"/>
    <p:sldId id="413" r:id="rId113"/>
    <p:sldId id="414" r:id="rId114"/>
    <p:sldId id="415" r:id="rId115"/>
    <p:sldId id="416" r:id="rId116"/>
    <p:sldId id="417" r:id="rId117"/>
    <p:sldId id="429" r:id="rId118"/>
    <p:sldId id="430" r:id="rId119"/>
    <p:sldId id="431" r:id="rId120"/>
    <p:sldId id="432" r:id="rId121"/>
    <p:sldId id="433" r:id="rId122"/>
    <p:sldId id="434" r:id="rId123"/>
    <p:sldId id="435" r:id="rId124"/>
    <p:sldId id="436" r:id="rId125"/>
    <p:sldId id="437" r:id="rId126"/>
    <p:sldId id="438" r:id="rId127"/>
    <p:sldId id="439" r:id="rId128"/>
    <p:sldId id="440" r:id="rId129"/>
    <p:sldId id="441" r:id="rId130"/>
    <p:sldId id="442" r:id="rId131"/>
    <p:sldId id="419" r:id="rId132"/>
    <p:sldId id="420" r:id="rId133"/>
    <p:sldId id="443" r:id="rId134"/>
    <p:sldId id="444" r:id="rId135"/>
    <p:sldId id="445" r:id="rId136"/>
    <p:sldId id="446" r:id="rId137"/>
    <p:sldId id="447" r:id="rId138"/>
    <p:sldId id="448" r:id="rId139"/>
    <p:sldId id="449" r:id="rId140"/>
    <p:sldId id="450" r:id="rId141"/>
    <p:sldId id="451" r:id="rId142"/>
    <p:sldId id="452" r:id="rId143"/>
    <p:sldId id="453" r:id="rId144"/>
    <p:sldId id="454" r:id="rId145"/>
    <p:sldId id="455" r:id="rId146"/>
    <p:sldId id="457" r:id="rId147"/>
    <p:sldId id="456" r:id="rId148"/>
    <p:sldId id="458" r:id="rId149"/>
    <p:sldId id="459" r:id="rId150"/>
    <p:sldId id="460" r:id="rId151"/>
    <p:sldId id="461" r:id="rId152"/>
    <p:sldId id="462" r:id="rId153"/>
    <p:sldId id="463" r:id="rId154"/>
    <p:sldId id="464" r:id="rId155"/>
    <p:sldId id="465" r:id="rId156"/>
    <p:sldId id="466" r:id="rId157"/>
    <p:sldId id="467" r:id="rId158"/>
    <p:sldId id="468" r:id="rId159"/>
    <p:sldId id="421" r:id="rId160"/>
    <p:sldId id="422" r:id="rId161"/>
    <p:sldId id="469" r:id="rId162"/>
    <p:sldId id="470" r:id="rId163"/>
    <p:sldId id="471" r:id="rId164"/>
    <p:sldId id="472" r:id="rId165"/>
    <p:sldId id="473" r:id="rId166"/>
    <p:sldId id="474" r:id="rId167"/>
    <p:sldId id="475" r:id="rId168"/>
    <p:sldId id="477" r:id="rId169"/>
    <p:sldId id="478" r:id="rId170"/>
    <p:sldId id="479" r:id="rId171"/>
    <p:sldId id="480" r:id="rId172"/>
    <p:sldId id="481" r:id="rId173"/>
    <p:sldId id="482" r:id="rId174"/>
    <p:sldId id="483" r:id="rId175"/>
    <p:sldId id="484" r:id="rId176"/>
    <p:sldId id="485" r:id="rId177"/>
    <p:sldId id="486" r:id="rId178"/>
    <p:sldId id="506" r:id="rId179"/>
    <p:sldId id="423" r:id="rId180"/>
    <p:sldId id="424" r:id="rId181"/>
    <p:sldId id="487" r:id="rId182"/>
    <p:sldId id="488" r:id="rId183"/>
    <p:sldId id="489" r:id="rId184"/>
    <p:sldId id="491" r:id="rId185"/>
    <p:sldId id="492" r:id="rId186"/>
    <p:sldId id="493" r:id="rId187"/>
    <p:sldId id="494" r:id="rId188"/>
    <p:sldId id="495" r:id="rId189"/>
    <p:sldId id="496" r:id="rId190"/>
    <p:sldId id="497" r:id="rId191"/>
    <p:sldId id="498" r:id="rId192"/>
    <p:sldId id="499" r:id="rId193"/>
    <p:sldId id="500" r:id="rId194"/>
    <p:sldId id="501" r:id="rId195"/>
    <p:sldId id="502" r:id="rId196"/>
    <p:sldId id="503" r:id="rId197"/>
    <p:sldId id="504" r:id="rId198"/>
    <p:sldId id="505" r:id="rId199"/>
    <p:sldId id="507" r:id="rId200"/>
    <p:sldId id="425" r:id="rId201"/>
    <p:sldId id="426" r:id="rId202"/>
    <p:sldId id="508" r:id="rId203"/>
    <p:sldId id="511" r:id="rId204"/>
    <p:sldId id="509" r:id="rId205"/>
    <p:sldId id="510" r:id="rId206"/>
    <p:sldId id="512" r:id="rId207"/>
    <p:sldId id="513" r:id="rId208"/>
    <p:sldId id="514" r:id="rId209"/>
    <p:sldId id="515" r:id="rId210"/>
    <p:sldId id="516" r:id="rId211"/>
    <p:sldId id="517" r:id="rId212"/>
    <p:sldId id="518" r:id="rId213"/>
    <p:sldId id="519" r:id="rId214"/>
    <p:sldId id="520" r:id="rId215"/>
    <p:sldId id="521" r:id="rId216"/>
    <p:sldId id="522" r:id="rId217"/>
    <p:sldId id="523" r:id="rId218"/>
    <p:sldId id="524" r:id="rId219"/>
    <p:sldId id="525" r:id="rId220"/>
    <p:sldId id="526" r:id="rId221"/>
    <p:sldId id="527" r:id="rId222"/>
    <p:sldId id="528" r:id="rId223"/>
    <p:sldId id="529" r:id="rId224"/>
    <p:sldId id="530" r:id="rId225"/>
    <p:sldId id="531" r:id="rId226"/>
    <p:sldId id="532" r:id="rId227"/>
    <p:sldId id="427" r:id="rId228"/>
    <p:sldId id="428" r:id="rId229"/>
    <p:sldId id="533" r:id="rId230"/>
    <p:sldId id="534" r:id="rId231"/>
    <p:sldId id="535" r:id="rId232"/>
    <p:sldId id="536" r:id="rId233"/>
    <p:sldId id="537" r:id="rId234"/>
    <p:sldId id="538" r:id="rId235"/>
    <p:sldId id="539" r:id="rId236"/>
    <p:sldId id="540" r:id="rId237"/>
    <p:sldId id="541" r:id="rId238"/>
    <p:sldId id="542" r:id="rId239"/>
    <p:sldId id="543" r:id="rId240"/>
    <p:sldId id="544" r:id="rId241"/>
    <p:sldId id="545" r:id="rId242"/>
    <p:sldId id="546" r:id="rId243"/>
    <p:sldId id="547" r:id="rId244"/>
    <p:sldId id="548" r:id="rId245"/>
    <p:sldId id="549" r:id="rId246"/>
    <p:sldId id="550" r:id="rId247"/>
    <p:sldId id="551" r:id="rId248"/>
    <p:sldId id="552" r:id="rId249"/>
    <p:sldId id="553" r:id="rId250"/>
    <p:sldId id="275" r:id="rId251"/>
  </p:sldIdLst>
  <p:sldSz cx="9144000" cy="6858000" type="screen4x3"/>
  <p:notesSz cx="6858000" cy="9144000"/>
  <p:defaultTextStyle>
    <a:defPPr>
      <a:defRPr lang="ru-RU"/>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slide" Target="slides/slide186.xml"/><Relationship Id="rId205" Type="http://schemas.openxmlformats.org/officeDocument/2006/relationships/slide" Target="slides/slide200.xml"/><Relationship Id="rId226" Type="http://schemas.openxmlformats.org/officeDocument/2006/relationships/slide" Target="slides/slide221.xml"/><Relationship Id="rId247" Type="http://schemas.openxmlformats.org/officeDocument/2006/relationships/slide" Target="slides/slide242.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5.xml"/><Relationship Id="rId95" Type="http://schemas.openxmlformats.org/officeDocument/2006/relationships/slide" Target="slides/slide90.xml"/><Relationship Id="rId160" Type="http://schemas.openxmlformats.org/officeDocument/2006/relationships/slide" Target="slides/slide155.xml"/><Relationship Id="rId181" Type="http://schemas.openxmlformats.org/officeDocument/2006/relationships/slide" Target="slides/slide176.xml"/><Relationship Id="rId216" Type="http://schemas.openxmlformats.org/officeDocument/2006/relationships/slide" Target="slides/slide211.xml"/><Relationship Id="rId237" Type="http://schemas.openxmlformats.org/officeDocument/2006/relationships/slide" Target="slides/slide232.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85" Type="http://schemas.openxmlformats.org/officeDocument/2006/relationships/slide" Target="slides/slide80.xml"/><Relationship Id="rId150" Type="http://schemas.openxmlformats.org/officeDocument/2006/relationships/slide" Target="slides/slide145.xml"/><Relationship Id="rId171" Type="http://schemas.openxmlformats.org/officeDocument/2006/relationships/slide" Target="slides/slide166.xml"/><Relationship Id="rId192" Type="http://schemas.openxmlformats.org/officeDocument/2006/relationships/slide" Target="slides/slide187.xml"/><Relationship Id="rId206" Type="http://schemas.openxmlformats.org/officeDocument/2006/relationships/slide" Target="slides/slide201.xml"/><Relationship Id="rId227" Type="http://schemas.openxmlformats.org/officeDocument/2006/relationships/slide" Target="slides/slide222.xml"/><Relationship Id="rId248" Type="http://schemas.openxmlformats.org/officeDocument/2006/relationships/slide" Target="slides/slide243.xml"/><Relationship Id="rId12" Type="http://schemas.openxmlformats.org/officeDocument/2006/relationships/slide" Target="slides/slide7.xml"/><Relationship Id="rId33" Type="http://schemas.openxmlformats.org/officeDocument/2006/relationships/slide" Target="slides/slide28.xml"/><Relationship Id="rId108" Type="http://schemas.openxmlformats.org/officeDocument/2006/relationships/slide" Target="slides/slide103.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slide" Target="slides/slide156.xml"/><Relationship Id="rId166" Type="http://schemas.openxmlformats.org/officeDocument/2006/relationships/slide" Target="slides/slide161.xml"/><Relationship Id="rId182" Type="http://schemas.openxmlformats.org/officeDocument/2006/relationships/slide" Target="slides/slide177.xml"/><Relationship Id="rId187" Type="http://schemas.openxmlformats.org/officeDocument/2006/relationships/slide" Target="slides/slide182.xml"/><Relationship Id="rId217" Type="http://schemas.openxmlformats.org/officeDocument/2006/relationships/slide" Target="slides/slide212.xml"/><Relationship Id="rId1" Type="http://schemas.openxmlformats.org/officeDocument/2006/relationships/slideMaster" Target="slideMasters/slideMaster1.xml"/><Relationship Id="rId6" Type="http://schemas.openxmlformats.org/officeDocument/2006/relationships/slide" Target="slides/slide1.xml"/><Relationship Id="rId212" Type="http://schemas.openxmlformats.org/officeDocument/2006/relationships/slide" Target="slides/slide207.xml"/><Relationship Id="rId233" Type="http://schemas.openxmlformats.org/officeDocument/2006/relationships/slide" Target="slides/slide228.xml"/><Relationship Id="rId238" Type="http://schemas.openxmlformats.org/officeDocument/2006/relationships/slide" Target="slides/slide233.xml"/><Relationship Id="rId254" Type="http://schemas.openxmlformats.org/officeDocument/2006/relationships/viewProps" Target="viewProps.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slide" Target="slides/slide146.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slide" Target="slides/slide193.xml"/><Relationship Id="rId172" Type="http://schemas.openxmlformats.org/officeDocument/2006/relationships/slide" Target="slides/slide167.xml"/><Relationship Id="rId193" Type="http://schemas.openxmlformats.org/officeDocument/2006/relationships/slide" Target="slides/slide188.xml"/><Relationship Id="rId202" Type="http://schemas.openxmlformats.org/officeDocument/2006/relationships/slide" Target="slides/slide197.xml"/><Relationship Id="rId207" Type="http://schemas.openxmlformats.org/officeDocument/2006/relationships/slide" Target="slides/slide202.xml"/><Relationship Id="rId223" Type="http://schemas.openxmlformats.org/officeDocument/2006/relationships/slide" Target="slides/slide218.xml"/><Relationship Id="rId228" Type="http://schemas.openxmlformats.org/officeDocument/2006/relationships/slide" Target="slides/slide223.xml"/><Relationship Id="rId244" Type="http://schemas.openxmlformats.org/officeDocument/2006/relationships/slide" Target="slides/slide239.xml"/><Relationship Id="rId249" Type="http://schemas.openxmlformats.org/officeDocument/2006/relationships/slide" Target="slides/slide24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183" Type="http://schemas.openxmlformats.org/officeDocument/2006/relationships/slide" Target="slides/slide178.xml"/><Relationship Id="rId213" Type="http://schemas.openxmlformats.org/officeDocument/2006/relationships/slide" Target="slides/slide208.xml"/><Relationship Id="rId218" Type="http://schemas.openxmlformats.org/officeDocument/2006/relationships/slide" Target="slides/slide213.xml"/><Relationship Id="rId234" Type="http://schemas.openxmlformats.org/officeDocument/2006/relationships/slide" Target="slides/slide229.xml"/><Relationship Id="rId239" Type="http://schemas.openxmlformats.org/officeDocument/2006/relationships/slide" Target="slides/slide234.xml"/><Relationship Id="rId2" Type="http://schemas.openxmlformats.org/officeDocument/2006/relationships/slideMaster" Target="slideMasters/slideMaster2.xml"/><Relationship Id="rId29" Type="http://schemas.openxmlformats.org/officeDocument/2006/relationships/slide" Target="slides/slide24.xml"/><Relationship Id="rId250" Type="http://schemas.openxmlformats.org/officeDocument/2006/relationships/slide" Target="slides/slide245.xml"/><Relationship Id="rId255" Type="http://schemas.openxmlformats.org/officeDocument/2006/relationships/theme" Target="theme/theme1.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slide" Target="slides/slide189.xml"/><Relationship Id="rId199" Type="http://schemas.openxmlformats.org/officeDocument/2006/relationships/slide" Target="slides/slide194.xml"/><Relationship Id="rId203" Type="http://schemas.openxmlformats.org/officeDocument/2006/relationships/slide" Target="slides/slide198.xml"/><Relationship Id="rId208" Type="http://schemas.openxmlformats.org/officeDocument/2006/relationships/slide" Target="slides/slide203.xml"/><Relationship Id="rId229" Type="http://schemas.openxmlformats.org/officeDocument/2006/relationships/slide" Target="slides/slide224.xml"/><Relationship Id="rId19" Type="http://schemas.openxmlformats.org/officeDocument/2006/relationships/slide" Target="slides/slide14.xml"/><Relationship Id="rId224" Type="http://schemas.openxmlformats.org/officeDocument/2006/relationships/slide" Target="slides/slide219.xml"/><Relationship Id="rId240" Type="http://schemas.openxmlformats.org/officeDocument/2006/relationships/slide" Target="slides/slide235.xml"/><Relationship Id="rId245" Type="http://schemas.openxmlformats.org/officeDocument/2006/relationships/slide" Target="slides/slide240.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189" Type="http://schemas.openxmlformats.org/officeDocument/2006/relationships/slide" Target="slides/slide184.xml"/><Relationship Id="rId219" Type="http://schemas.openxmlformats.org/officeDocument/2006/relationships/slide" Target="slides/slide214.xml"/><Relationship Id="rId3" Type="http://schemas.openxmlformats.org/officeDocument/2006/relationships/slideMaster" Target="slideMasters/slideMaster3.xml"/><Relationship Id="rId214" Type="http://schemas.openxmlformats.org/officeDocument/2006/relationships/slide" Target="slides/slide209.xml"/><Relationship Id="rId230" Type="http://schemas.openxmlformats.org/officeDocument/2006/relationships/slide" Target="slides/slide225.xml"/><Relationship Id="rId235" Type="http://schemas.openxmlformats.org/officeDocument/2006/relationships/slide" Target="slides/slide230.xml"/><Relationship Id="rId251" Type="http://schemas.openxmlformats.org/officeDocument/2006/relationships/slide" Target="slides/slide246.xml"/><Relationship Id="rId256" Type="http://schemas.openxmlformats.org/officeDocument/2006/relationships/tableStyles" Target="tableStyles.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5" Type="http://schemas.openxmlformats.org/officeDocument/2006/relationships/slide" Target="slides/slide190.xml"/><Relationship Id="rId209" Type="http://schemas.openxmlformats.org/officeDocument/2006/relationships/slide" Target="slides/slide204.xml"/><Relationship Id="rId190" Type="http://schemas.openxmlformats.org/officeDocument/2006/relationships/slide" Target="slides/slide185.xml"/><Relationship Id="rId204" Type="http://schemas.openxmlformats.org/officeDocument/2006/relationships/slide" Target="slides/slide199.xml"/><Relationship Id="rId220" Type="http://schemas.openxmlformats.org/officeDocument/2006/relationships/slide" Target="slides/slide215.xml"/><Relationship Id="rId225" Type="http://schemas.openxmlformats.org/officeDocument/2006/relationships/slide" Target="slides/slide220.xml"/><Relationship Id="rId241" Type="http://schemas.openxmlformats.org/officeDocument/2006/relationships/slide" Target="slides/slide236.xml"/><Relationship Id="rId246" Type="http://schemas.openxmlformats.org/officeDocument/2006/relationships/slide" Target="slides/slide241.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4" Type="http://schemas.openxmlformats.org/officeDocument/2006/relationships/slideMaster" Target="slideMasters/slideMaster4.xml"/><Relationship Id="rId9" Type="http://schemas.openxmlformats.org/officeDocument/2006/relationships/slide" Target="slides/slide4.xml"/><Relationship Id="rId180" Type="http://schemas.openxmlformats.org/officeDocument/2006/relationships/slide" Target="slides/slide175.xml"/><Relationship Id="rId210" Type="http://schemas.openxmlformats.org/officeDocument/2006/relationships/slide" Target="slides/slide205.xml"/><Relationship Id="rId215" Type="http://schemas.openxmlformats.org/officeDocument/2006/relationships/slide" Target="slides/slide210.xml"/><Relationship Id="rId236" Type="http://schemas.openxmlformats.org/officeDocument/2006/relationships/slide" Target="slides/slide231.xml"/><Relationship Id="rId26" Type="http://schemas.openxmlformats.org/officeDocument/2006/relationships/slide" Target="slides/slide21.xml"/><Relationship Id="rId231" Type="http://schemas.openxmlformats.org/officeDocument/2006/relationships/slide" Target="slides/slide226.xml"/><Relationship Id="rId252" Type="http://schemas.openxmlformats.org/officeDocument/2006/relationships/notesMaster" Target="notesMasters/notesMaster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96" Type="http://schemas.openxmlformats.org/officeDocument/2006/relationships/slide" Target="slides/slide191.xml"/><Relationship Id="rId200" Type="http://schemas.openxmlformats.org/officeDocument/2006/relationships/slide" Target="slides/slide195.xml"/><Relationship Id="rId16" Type="http://schemas.openxmlformats.org/officeDocument/2006/relationships/slide" Target="slides/slide11.xml"/><Relationship Id="rId221" Type="http://schemas.openxmlformats.org/officeDocument/2006/relationships/slide" Target="slides/slide216.xml"/><Relationship Id="rId242" Type="http://schemas.openxmlformats.org/officeDocument/2006/relationships/slide" Target="slides/slide237.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165" Type="http://schemas.openxmlformats.org/officeDocument/2006/relationships/slide" Target="slides/slide160.xml"/><Relationship Id="rId186" Type="http://schemas.openxmlformats.org/officeDocument/2006/relationships/slide" Target="slides/slide181.xml"/><Relationship Id="rId211" Type="http://schemas.openxmlformats.org/officeDocument/2006/relationships/slide" Target="slides/slide206.xml"/><Relationship Id="rId232" Type="http://schemas.openxmlformats.org/officeDocument/2006/relationships/slide" Target="slides/slide227.xml"/><Relationship Id="rId253" Type="http://schemas.openxmlformats.org/officeDocument/2006/relationships/presProps" Target="presProps.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80" Type="http://schemas.openxmlformats.org/officeDocument/2006/relationships/slide" Target="slides/slide75.xml"/><Relationship Id="rId155" Type="http://schemas.openxmlformats.org/officeDocument/2006/relationships/slide" Target="slides/slide150.xml"/><Relationship Id="rId176" Type="http://schemas.openxmlformats.org/officeDocument/2006/relationships/slide" Target="slides/slide171.xml"/><Relationship Id="rId197" Type="http://schemas.openxmlformats.org/officeDocument/2006/relationships/slide" Target="slides/slide192.xml"/><Relationship Id="rId201" Type="http://schemas.openxmlformats.org/officeDocument/2006/relationships/slide" Target="slides/slide196.xml"/><Relationship Id="rId222" Type="http://schemas.openxmlformats.org/officeDocument/2006/relationships/slide" Target="slides/slide217.xml"/><Relationship Id="rId243" Type="http://schemas.openxmlformats.org/officeDocument/2006/relationships/slide" Target="slides/slide238.xml"/><Relationship Id="rId17" Type="http://schemas.openxmlformats.org/officeDocument/2006/relationships/slide" Target="slides/slide12.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24" Type="http://schemas.openxmlformats.org/officeDocument/2006/relationships/slide" Target="slides/slide119.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image" Target="../media/image11.png"/><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3FD8ED-3092-40E8-BB3C-F36A310A3877}" type="doc">
      <dgm:prSet loTypeId="urn:microsoft.com/office/officeart/2005/8/layout/cycle3" loCatId="cycle" qsTypeId="urn:microsoft.com/office/officeart/2005/8/quickstyle/3d6" qsCatId="3D" csTypeId="urn:microsoft.com/office/officeart/2005/8/colors/colorful1#1" csCatId="colorful" phldr="1"/>
      <dgm:spPr/>
      <dgm:t>
        <a:bodyPr/>
        <a:lstStyle/>
        <a:p>
          <a:pPr rtl="1"/>
          <a:endParaRPr lang="ar-SA"/>
        </a:p>
      </dgm:t>
    </dgm:pt>
    <dgm:pt modelId="{7D156077-FC48-4E00-9279-C0DCC50C887C}">
      <dgm:prSet custT="1"/>
      <dgm:spPr/>
      <dgm:t>
        <a:bodyPr/>
        <a:lstStyle/>
        <a:p>
          <a:pPr rtl="1"/>
          <a:r>
            <a:rPr lang="ar-EG" sz="2000" b="1" u="none" smtClean="0"/>
            <a:t>مقدمة عن السكرتارية</a:t>
          </a:r>
          <a:endParaRPr lang="ar-SA" sz="2000" b="1" u="none" dirty="0"/>
        </a:p>
      </dgm:t>
    </dgm:pt>
    <dgm:pt modelId="{AB191B58-97BE-4E0F-8C9F-3EE229426A50}" type="parTrans" cxnId="{402191C2-E456-496B-AE55-055AC3E20C21}">
      <dgm:prSet/>
      <dgm:spPr/>
      <dgm:t>
        <a:bodyPr/>
        <a:lstStyle/>
        <a:p>
          <a:pPr rtl="1"/>
          <a:endParaRPr lang="ar-SA"/>
        </a:p>
      </dgm:t>
    </dgm:pt>
    <dgm:pt modelId="{E2F200B1-BFB1-4055-BB5F-BAE852DBF4F3}" type="sibTrans" cxnId="{402191C2-E456-496B-AE55-055AC3E20C21}">
      <dgm:prSet/>
      <dgm:spPr/>
      <dgm:t>
        <a:bodyPr/>
        <a:lstStyle/>
        <a:p>
          <a:pPr rtl="1"/>
          <a:endParaRPr lang="ar-SA"/>
        </a:p>
      </dgm:t>
    </dgm:pt>
    <dgm:pt modelId="{4299C8C0-9EFE-4B56-B3A8-6441731A43E1}">
      <dgm:prSet custT="1"/>
      <dgm:spPr>
        <a:blipFill rotWithShape="0">
          <a:blip xmlns:r="http://schemas.openxmlformats.org/officeDocument/2006/relationships" r:embed="rId1"/>
          <a:stretch>
            <a:fillRect/>
          </a:stretch>
        </a:blipFill>
      </dgm:spPr>
      <dgm:t>
        <a:bodyPr/>
        <a:lstStyle/>
        <a:p>
          <a:pPr rtl="1"/>
          <a:r>
            <a:rPr lang="ar-EG" sz="2000" b="1" smtClean="0">
              <a:latin typeface="Times New Roman" pitchFamily="18" charset="0"/>
              <a:cs typeface="Arial"/>
            </a:rPr>
            <a:t>إجراء ومعالجة الاتصالات الهاتفية بمهارة</a:t>
          </a:r>
          <a:endParaRPr lang="ar-SA" sz="2000" b="1" dirty="0"/>
        </a:p>
      </dgm:t>
    </dgm:pt>
    <dgm:pt modelId="{129111F7-8952-43A1-9F45-8BD51B0F9F58}" type="parTrans" cxnId="{73239622-025F-43ED-8EDE-065A8B6A2852}">
      <dgm:prSet/>
      <dgm:spPr/>
      <dgm:t>
        <a:bodyPr/>
        <a:lstStyle/>
        <a:p>
          <a:pPr rtl="1"/>
          <a:endParaRPr lang="ar-SA"/>
        </a:p>
      </dgm:t>
    </dgm:pt>
    <dgm:pt modelId="{0FBAECD9-1187-40F4-BF67-7069C9A20415}" type="sibTrans" cxnId="{73239622-025F-43ED-8EDE-065A8B6A2852}">
      <dgm:prSet/>
      <dgm:spPr/>
      <dgm:t>
        <a:bodyPr/>
        <a:lstStyle/>
        <a:p>
          <a:pPr rtl="1"/>
          <a:endParaRPr lang="ar-SA"/>
        </a:p>
      </dgm:t>
    </dgm:pt>
    <dgm:pt modelId="{F611D78A-9E2D-4971-9E73-7AC2581DFC51}">
      <dgm:prSet custT="1"/>
      <dgm:spPr>
        <a:blipFill rotWithShape="0">
          <a:blip xmlns:r="http://schemas.openxmlformats.org/officeDocument/2006/relationships" r:embed="rId2"/>
          <a:stretch>
            <a:fillRect/>
          </a:stretch>
        </a:blipFill>
      </dgm:spPr>
      <dgm:t>
        <a:bodyPr/>
        <a:lstStyle/>
        <a:p>
          <a:pPr rtl="1"/>
          <a:r>
            <a:rPr lang="ar-EG" sz="2000" b="1" smtClean="0">
              <a:latin typeface="Times New Roman" pitchFamily="18" charset="0"/>
              <a:cs typeface="Arial"/>
            </a:rPr>
            <a:t>تنظيم اجتماعات المدير</a:t>
          </a:r>
          <a:endParaRPr lang="ar-SA" sz="2000" b="1" dirty="0"/>
        </a:p>
      </dgm:t>
    </dgm:pt>
    <dgm:pt modelId="{C7D607EF-6D87-4887-895C-DB14450938E9}" type="parTrans" cxnId="{534AF052-EC70-4970-8D47-07ED9D86F690}">
      <dgm:prSet/>
      <dgm:spPr/>
      <dgm:t>
        <a:bodyPr/>
        <a:lstStyle/>
        <a:p>
          <a:pPr rtl="1"/>
          <a:endParaRPr lang="ar-SA"/>
        </a:p>
      </dgm:t>
    </dgm:pt>
    <dgm:pt modelId="{00E21551-6CE4-4CC5-81C6-7AE7E6B63CF9}" type="sibTrans" cxnId="{534AF052-EC70-4970-8D47-07ED9D86F690}">
      <dgm:prSet/>
      <dgm:spPr/>
      <dgm:t>
        <a:bodyPr/>
        <a:lstStyle/>
        <a:p>
          <a:pPr rtl="1"/>
          <a:endParaRPr lang="ar-SA"/>
        </a:p>
      </dgm:t>
    </dgm:pt>
    <dgm:pt modelId="{D29E24FC-05D5-4E97-98C7-54323AD0F0B5}">
      <dgm:prSet custT="1"/>
      <dgm:spPr>
        <a:blipFill rotWithShape="0">
          <a:blip xmlns:r="http://schemas.openxmlformats.org/officeDocument/2006/relationships" r:embed="rId3"/>
          <a:stretch>
            <a:fillRect/>
          </a:stretch>
        </a:blipFill>
      </dgm:spPr>
      <dgm:t>
        <a:bodyPr/>
        <a:lstStyle/>
        <a:p>
          <a:pPr rtl="1"/>
          <a:r>
            <a:rPr lang="ar-EG" sz="1600" b="1" smtClean="0">
              <a:latin typeface="Times New Roman" pitchFamily="18" charset="0"/>
              <a:cs typeface="Arial"/>
            </a:rPr>
            <a:t>تنظيم سفريات المدير</a:t>
          </a:r>
          <a:endParaRPr lang="ar-SA" sz="1600" b="1" dirty="0"/>
        </a:p>
      </dgm:t>
    </dgm:pt>
    <dgm:pt modelId="{7D0F9F06-850F-4690-AA3C-60913BB36118}" type="parTrans" cxnId="{6905999D-F79E-45FB-9253-F75674281729}">
      <dgm:prSet/>
      <dgm:spPr/>
      <dgm:t>
        <a:bodyPr/>
        <a:lstStyle/>
        <a:p>
          <a:pPr rtl="1"/>
          <a:endParaRPr lang="ar-SA"/>
        </a:p>
      </dgm:t>
    </dgm:pt>
    <dgm:pt modelId="{75A502E1-7EE8-4F8E-9976-255DDCA81AE7}" type="sibTrans" cxnId="{6905999D-F79E-45FB-9253-F75674281729}">
      <dgm:prSet/>
      <dgm:spPr/>
      <dgm:t>
        <a:bodyPr/>
        <a:lstStyle/>
        <a:p>
          <a:pPr rtl="1"/>
          <a:endParaRPr lang="ar-SA"/>
        </a:p>
      </dgm:t>
    </dgm:pt>
    <dgm:pt modelId="{DFA6151B-E3BE-45AD-8DE6-A54B258ADD9D}">
      <dgm:prSet custT="1"/>
      <dgm:spPr>
        <a:blipFill rotWithShape="0">
          <a:blip xmlns:r="http://schemas.openxmlformats.org/officeDocument/2006/relationships" r:embed="rId4"/>
          <a:stretch>
            <a:fillRect/>
          </a:stretch>
        </a:blipFill>
      </dgm:spPr>
      <dgm:t>
        <a:bodyPr/>
        <a:lstStyle/>
        <a:p>
          <a:pPr rtl="1"/>
          <a:r>
            <a:rPr lang="ar-EG" sz="2000" b="1" smtClean="0">
              <a:latin typeface="Times New Roman" pitchFamily="18" charset="0"/>
              <a:cs typeface="Arial"/>
            </a:rPr>
            <a:t>تنظيم مقابلات زوار المدير</a:t>
          </a:r>
          <a:endParaRPr lang="ar-SA" sz="2000" b="1" dirty="0"/>
        </a:p>
      </dgm:t>
    </dgm:pt>
    <dgm:pt modelId="{1BBC5562-1E6F-45B6-9F9D-3FF24B412B49}" type="parTrans" cxnId="{1D437F20-55B2-4D72-B051-F19422A6D380}">
      <dgm:prSet/>
      <dgm:spPr/>
      <dgm:t>
        <a:bodyPr/>
        <a:lstStyle/>
        <a:p>
          <a:pPr rtl="1"/>
          <a:endParaRPr lang="ar-EG"/>
        </a:p>
      </dgm:t>
    </dgm:pt>
    <dgm:pt modelId="{8DB13E6E-4402-44D6-90BC-BE9723FDA249}" type="sibTrans" cxnId="{1D437F20-55B2-4D72-B051-F19422A6D380}">
      <dgm:prSet/>
      <dgm:spPr/>
      <dgm:t>
        <a:bodyPr/>
        <a:lstStyle/>
        <a:p>
          <a:pPr rtl="1"/>
          <a:endParaRPr lang="ar-EG"/>
        </a:p>
      </dgm:t>
    </dgm:pt>
    <dgm:pt modelId="{A35EFABB-B9D2-4919-85F1-53BA01469B13}">
      <dgm:prSet custT="1"/>
      <dgm:spPr>
        <a:blipFill rotWithShape="0">
          <a:blip xmlns:r="http://schemas.openxmlformats.org/officeDocument/2006/relationships" r:embed="rId1"/>
          <a:stretch>
            <a:fillRect/>
          </a:stretch>
        </a:blipFill>
      </dgm:spPr>
      <dgm:t>
        <a:bodyPr/>
        <a:lstStyle/>
        <a:p>
          <a:pPr rtl="1"/>
          <a:r>
            <a:rPr lang="ar-EG" sz="2000" b="1" smtClean="0">
              <a:latin typeface="Times New Roman" pitchFamily="18" charset="0"/>
              <a:cs typeface="Arial"/>
            </a:rPr>
            <a:t>كتابة المراسلات وتداولها بكفاءة</a:t>
          </a:r>
          <a:endParaRPr lang="ar-SA" sz="2000" b="1" dirty="0"/>
        </a:p>
      </dgm:t>
    </dgm:pt>
    <dgm:pt modelId="{A606C441-B048-4EAC-8100-894542E162F4}" type="parTrans" cxnId="{68640301-82ED-4A71-B407-68C7EB60BC9A}">
      <dgm:prSet/>
      <dgm:spPr/>
      <dgm:t>
        <a:bodyPr/>
        <a:lstStyle/>
        <a:p>
          <a:pPr rtl="1"/>
          <a:endParaRPr lang="ar-EG"/>
        </a:p>
      </dgm:t>
    </dgm:pt>
    <dgm:pt modelId="{670B1E4D-2153-4AE7-8099-3509FB0685D8}" type="sibTrans" cxnId="{68640301-82ED-4A71-B407-68C7EB60BC9A}">
      <dgm:prSet/>
      <dgm:spPr/>
      <dgm:t>
        <a:bodyPr/>
        <a:lstStyle/>
        <a:p>
          <a:pPr rtl="1"/>
          <a:endParaRPr lang="ar-EG"/>
        </a:p>
      </dgm:t>
    </dgm:pt>
    <dgm:pt modelId="{AAAF8F6C-5957-4152-98E0-621F33D19000}">
      <dgm:prSet custT="1"/>
      <dgm:spPr>
        <a:blipFill rotWithShape="0">
          <a:blip xmlns:r="http://schemas.openxmlformats.org/officeDocument/2006/relationships" r:embed="rId5">
            <a:extLst>
              <a:ext uri="{BEBA8EAE-BF5A-486C-A8C5-ECC9F3942E4B}">
                <a14:imgProps xmlns:a14="http://schemas.microsoft.com/office/drawing/2010/main" xmlns="">
                  <a14:imgLayer r:embed="rId6">
                    <a14:imgEffect>
                      <a14:brightnessContrast bright="-40000" contrast="-40000"/>
                    </a14:imgEffect>
                  </a14:imgLayer>
                </a14:imgProps>
              </a:ext>
            </a:extLst>
          </a:blip>
          <a:stretch>
            <a:fillRect/>
          </a:stretch>
        </a:blipFill>
      </dgm:spPr>
      <dgm:t>
        <a:bodyPr/>
        <a:lstStyle/>
        <a:p>
          <a:pPr rtl="1"/>
          <a:r>
            <a:rPr lang="ar-EG" sz="2000" b="1" smtClean="0">
              <a:latin typeface="Times New Roman" pitchFamily="18" charset="0"/>
              <a:cs typeface="Arial"/>
            </a:rPr>
            <a:t>تداول وسائل الاتصال الكتابي بكفاءة</a:t>
          </a:r>
          <a:endParaRPr lang="ar-SA" sz="2000" b="1" dirty="0"/>
        </a:p>
      </dgm:t>
    </dgm:pt>
    <dgm:pt modelId="{FEB91995-E900-4D13-B3E8-8198EC497BA2}" type="parTrans" cxnId="{B4FCB882-CE64-48E8-A5B7-EE5318F7FDD0}">
      <dgm:prSet/>
      <dgm:spPr/>
      <dgm:t>
        <a:bodyPr/>
        <a:lstStyle/>
        <a:p>
          <a:pPr rtl="1"/>
          <a:endParaRPr lang="ar-EG"/>
        </a:p>
      </dgm:t>
    </dgm:pt>
    <dgm:pt modelId="{7DC47EFA-F5F1-4BC4-B111-91CEDEC0B263}" type="sibTrans" cxnId="{B4FCB882-CE64-48E8-A5B7-EE5318F7FDD0}">
      <dgm:prSet/>
      <dgm:spPr/>
      <dgm:t>
        <a:bodyPr/>
        <a:lstStyle/>
        <a:p>
          <a:pPr rtl="1"/>
          <a:endParaRPr lang="ar-EG"/>
        </a:p>
      </dgm:t>
    </dgm:pt>
    <dgm:pt modelId="{45210B7A-FBA6-44C3-AB0D-A45B03550F90}">
      <dgm:prSet custT="1"/>
      <dgm:spPr>
        <a:blipFill rotWithShape="0">
          <a:blip xmlns:r="http://schemas.openxmlformats.org/officeDocument/2006/relationships" r:embed="rId7">
            <a:extLst>
              <a:ext uri="{BEBA8EAE-BF5A-486C-A8C5-ECC9F3942E4B}">
                <a14:imgProps xmlns:a14="http://schemas.microsoft.com/office/drawing/2010/main" xmlns="">
                  <a14:imgLayer r:embed="rId6">
                    <a14:imgEffect>
                      <a14:brightnessContrast contrast="40000"/>
                    </a14:imgEffect>
                  </a14:imgLayer>
                </a14:imgProps>
              </a:ext>
            </a:extLst>
          </a:blip>
          <a:stretch>
            <a:fillRect/>
          </a:stretch>
        </a:blipFill>
      </dgm:spPr>
      <dgm:t>
        <a:bodyPr/>
        <a:lstStyle/>
        <a:p>
          <a:pPr rtl="1"/>
          <a:r>
            <a:rPr lang="ar-EG" sz="2000" b="1" dirty="0" smtClean="0"/>
            <a:t>تنظيم محفوظات مكتب المدير</a:t>
          </a:r>
          <a:endParaRPr lang="ar-SA" sz="2000" b="1" dirty="0"/>
        </a:p>
      </dgm:t>
    </dgm:pt>
    <dgm:pt modelId="{700D60A4-CFE2-42DE-B2FA-6D9E7BDC72FF}" type="parTrans" cxnId="{3747ED7B-E45B-47E6-A6E0-A0EB5A6474F8}">
      <dgm:prSet/>
      <dgm:spPr/>
      <dgm:t>
        <a:bodyPr/>
        <a:lstStyle/>
        <a:p>
          <a:pPr rtl="1"/>
          <a:endParaRPr lang="ar-EG"/>
        </a:p>
      </dgm:t>
    </dgm:pt>
    <dgm:pt modelId="{47CCFBC2-7486-4581-AD1A-CC34831BC9C9}" type="sibTrans" cxnId="{3747ED7B-E45B-47E6-A6E0-A0EB5A6474F8}">
      <dgm:prSet/>
      <dgm:spPr/>
      <dgm:t>
        <a:bodyPr/>
        <a:lstStyle/>
        <a:p>
          <a:pPr rtl="1"/>
          <a:endParaRPr lang="ar-EG"/>
        </a:p>
      </dgm:t>
    </dgm:pt>
    <dgm:pt modelId="{3B0A6810-D018-41C5-B5E5-319066A77A07}">
      <dgm:prSet custT="1"/>
      <dgm:spPr>
        <a:blipFill rotWithShape="0">
          <a:blip xmlns:r="http://schemas.openxmlformats.org/officeDocument/2006/relationships" r:embed="rId7">
            <a:extLst>
              <a:ext uri="{BEBA8EAE-BF5A-486C-A8C5-ECC9F3942E4B}">
                <a14:imgProps xmlns:a14="http://schemas.microsoft.com/office/drawing/2010/main" xmlns="">
                  <a14:imgLayer r:embed="rId6">
                    <a14:imgEffect>
                      <a14:brightnessContrast contrast="40000"/>
                    </a14:imgEffect>
                  </a14:imgLayer>
                </a14:imgProps>
              </a:ext>
            </a:extLst>
          </a:blip>
          <a:stretch>
            <a:fillRect/>
          </a:stretch>
        </a:blipFill>
      </dgm:spPr>
      <dgm:t>
        <a:bodyPr/>
        <a:lstStyle/>
        <a:p>
          <a:pPr rtl="1"/>
          <a:r>
            <a:rPr lang="ar-JO" sz="1800" b="1" dirty="0" smtClean="0"/>
            <a:t>البرامج الالكترونية الهامة واللازمة لكل سكرتير</a:t>
          </a:r>
          <a:endParaRPr lang="ar-SA" sz="1800" b="1" dirty="0"/>
        </a:p>
      </dgm:t>
    </dgm:pt>
    <dgm:pt modelId="{DAE8C5CC-F0F0-44C2-8A63-267A0F261D62}" type="parTrans" cxnId="{AFFB606D-D3AC-4706-940C-B8965E1E5336}">
      <dgm:prSet/>
      <dgm:spPr/>
      <dgm:t>
        <a:bodyPr/>
        <a:lstStyle/>
        <a:p>
          <a:pPr rtl="1"/>
          <a:endParaRPr lang="ar-EG"/>
        </a:p>
      </dgm:t>
    </dgm:pt>
    <dgm:pt modelId="{D7915C5A-B5EB-4FF4-91B7-4E225767B2A3}" type="sibTrans" cxnId="{AFFB606D-D3AC-4706-940C-B8965E1E5336}">
      <dgm:prSet/>
      <dgm:spPr/>
      <dgm:t>
        <a:bodyPr/>
        <a:lstStyle/>
        <a:p>
          <a:pPr rtl="1"/>
          <a:endParaRPr lang="ar-EG"/>
        </a:p>
      </dgm:t>
    </dgm:pt>
    <dgm:pt modelId="{63FC5469-9CCB-4523-AE5E-3D72808BB6D2}" type="pres">
      <dgm:prSet presAssocID="{683FD8ED-3092-40E8-BB3C-F36A310A3877}" presName="Name0" presStyleCnt="0">
        <dgm:presLayoutVars>
          <dgm:dir/>
          <dgm:resizeHandles val="exact"/>
        </dgm:presLayoutVars>
      </dgm:prSet>
      <dgm:spPr/>
      <dgm:t>
        <a:bodyPr/>
        <a:lstStyle/>
        <a:p>
          <a:pPr rtl="1"/>
          <a:endParaRPr lang="ar-SA"/>
        </a:p>
      </dgm:t>
    </dgm:pt>
    <dgm:pt modelId="{14351B7A-7FA0-4103-8B91-E9F1416A4BDE}" type="pres">
      <dgm:prSet presAssocID="{683FD8ED-3092-40E8-BB3C-F36A310A3877}" presName="cycle" presStyleCnt="0"/>
      <dgm:spPr/>
      <dgm:t>
        <a:bodyPr/>
        <a:lstStyle/>
        <a:p>
          <a:pPr rtl="1"/>
          <a:endParaRPr lang="ar-SA"/>
        </a:p>
      </dgm:t>
    </dgm:pt>
    <dgm:pt modelId="{E23CECA5-6803-41F7-B47F-C091F357DDED}" type="pres">
      <dgm:prSet presAssocID="{7D156077-FC48-4E00-9279-C0DCC50C887C}" presName="nodeFirstNode" presStyleLbl="node1" presStyleIdx="0" presStyleCnt="9">
        <dgm:presLayoutVars>
          <dgm:bulletEnabled val="1"/>
        </dgm:presLayoutVars>
      </dgm:prSet>
      <dgm:spPr/>
      <dgm:t>
        <a:bodyPr/>
        <a:lstStyle/>
        <a:p>
          <a:pPr rtl="1"/>
          <a:endParaRPr lang="ar-SA"/>
        </a:p>
      </dgm:t>
    </dgm:pt>
    <dgm:pt modelId="{823B69D6-EABD-44B8-B557-A4445BE9D858}" type="pres">
      <dgm:prSet presAssocID="{E2F200B1-BFB1-4055-BB5F-BAE852DBF4F3}" presName="sibTransFirstNode" presStyleLbl="bgShp" presStyleIdx="0" presStyleCnt="1"/>
      <dgm:spPr/>
      <dgm:t>
        <a:bodyPr/>
        <a:lstStyle/>
        <a:p>
          <a:pPr rtl="1"/>
          <a:endParaRPr lang="ar-SA"/>
        </a:p>
      </dgm:t>
    </dgm:pt>
    <dgm:pt modelId="{E4FC657D-04EC-4527-ACE7-2542C82D4137}" type="pres">
      <dgm:prSet presAssocID="{4299C8C0-9EFE-4B56-B3A8-6441731A43E1}" presName="nodeFollowingNodes" presStyleLbl="node1" presStyleIdx="1" presStyleCnt="9" custRadScaleRad="95529" custRadScaleInc="19619">
        <dgm:presLayoutVars>
          <dgm:bulletEnabled val="1"/>
        </dgm:presLayoutVars>
      </dgm:prSet>
      <dgm:spPr/>
      <dgm:t>
        <a:bodyPr/>
        <a:lstStyle/>
        <a:p>
          <a:pPr rtl="1"/>
          <a:endParaRPr lang="ar-SA"/>
        </a:p>
      </dgm:t>
    </dgm:pt>
    <dgm:pt modelId="{626E7E74-A943-41F9-92A5-6B86187D0915}" type="pres">
      <dgm:prSet presAssocID="{F611D78A-9E2D-4971-9E73-7AC2581DFC51}" presName="nodeFollowingNodes" presStyleLbl="node1" presStyleIdx="2" presStyleCnt="9">
        <dgm:presLayoutVars>
          <dgm:bulletEnabled val="1"/>
        </dgm:presLayoutVars>
      </dgm:prSet>
      <dgm:spPr/>
      <dgm:t>
        <a:bodyPr/>
        <a:lstStyle/>
        <a:p>
          <a:pPr rtl="1"/>
          <a:endParaRPr lang="ar-SA"/>
        </a:p>
      </dgm:t>
    </dgm:pt>
    <dgm:pt modelId="{EF6DE290-021F-4F3C-B173-582D126FA912}" type="pres">
      <dgm:prSet presAssocID="{D29E24FC-05D5-4E97-98C7-54323AD0F0B5}" presName="nodeFollowingNodes" presStyleLbl="node1" presStyleIdx="3" presStyleCnt="9">
        <dgm:presLayoutVars>
          <dgm:bulletEnabled val="1"/>
        </dgm:presLayoutVars>
      </dgm:prSet>
      <dgm:spPr/>
      <dgm:t>
        <a:bodyPr/>
        <a:lstStyle/>
        <a:p>
          <a:pPr rtl="1"/>
          <a:endParaRPr lang="ar-SA"/>
        </a:p>
      </dgm:t>
    </dgm:pt>
    <dgm:pt modelId="{18C3530A-74CE-43FB-BD83-8132FA5B36BB}" type="pres">
      <dgm:prSet presAssocID="{DFA6151B-E3BE-45AD-8DE6-A54B258ADD9D}" presName="nodeFollowingNodes" presStyleLbl="node1" presStyleIdx="4" presStyleCnt="9">
        <dgm:presLayoutVars>
          <dgm:bulletEnabled val="1"/>
        </dgm:presLayoutVars>
      </dgm:prSet>
      <dgm:spPr/>
      <dgm:t>
        <a:bodyPr/>
        <a:lstStyle/>
        <a:p>
          <a:pPr rtl="1"/>
          <a:endParaRPr lang="ar-EG"/>
        </a:p>
      </dgm:t>
    </dgm:pt>
    <dgm:pt modelId="{96FEDD57-9110-45D1-99D7-D20EFCFD28B4}" type="pres">
      <dgm:prSet presAssocID="{A35EFABB-B9D2-4919-85F1-53BA01469B13}" presName="nodeFollowingNodes" presStyleLbl="node1" presStyleIdx="5" presStyleCnt="9">
        <dgm:presLayoutVars>
          <dgm:bulletEnabled val="1"/>
        </dgm:presLayoutVars>
      </dgm:prSet>
      <dgm:spPr/>
      <dgm:t>
        <a:bodyPr/>
        <a:lstStyle/>
        <a:p>
          <a:pPr rtl="1"/>
          <a:endParaRPr lang="ar-EG"/>
        </a:p>
      </dgm:t>
    </dgm:pt>
    <dgm:pt modelId="{E618F29D-C5B5-41F0-8A39-D9B243716E5D}" type="pres">
      <dgm:prSet presAssocID="{AAAF8F6C-5957-4152-98E0-621F33D19000}" presName="nodeFollowingNodes" presStyleLbl="node1" presStyleIdx="6" presStyleCnt="9">
        <dgm:presLayoutVars>
          <dgm:bulletEnabled val="1"/>
        </dgm:presLayoutVars>
      </dgm:prSet>
      <dgm:spPr/>
      <dgm:t>
        <a:bodyPr/>
        <a:lstStyle/>
        <a:p>
          <a:pPr rtl="1"/>
          <a:endParaRPr lang="ar-EG"/>
        </a:p>
      </dgm:t>
    </dgm:pt>
    <dgm:pt modelId="{5C8B5A05-6178-4DBD-9D1F-E72CA312BB45}" type="pres">
      <dgm:prSet presAssocID="{45210B7A-FBA6-44C3-AB0D-A45B03550F90}" presName="nodeFollowingNodes" presStyleLbl="node1" presStyleIdx="7" presStyleCnt="9">
        <dgm:presLayoutVars>
          <dgm:bulletEnabled val="1"/>
        </dgm:presLayoutVars>
      </dgm:prSet>
      <dgm:spPr/>
      <dgm:t>
        <a:bodyPr/>
        <a:lstStyle/>
        <a:p>
          <a:pPr rtl="1"/>
          <a:endParaRPr lang="ar-EG"/>
        </a:p>
      </dgm:t>
    </dgm:pt>
    <dgm:pt modelId="{E627813A-0FEA-482D-9E1A-2F7B5BFC729E}" type="pres">
      <dgm:prSet presAssocID="{3B0A6810-D018-41C5-B5E5-319066A77A07}" presName="nodeFollowingNodes" presStyleLbl="node1" presStyleIdx="8" presStyleCnt="9">
        <dgm:presLayoutVars>
          <dgm:bulletEnabled val="1"/>
        </dgm:presLayoutVars>
      </dgm:prSet>
      <dgm:spPr/>
      <dgm:t>
        <a:bodyPr/>
        <a:lstStyle/>
        <a:p>
          <a:pPr rtl="1"/>
          <a:endParaRPr lang="ar-EG"/>
        </a:p>
      </dgm:t>
    </dgm:pt>
  </dgm:ptLst>
  <dgm:cxnLst>
    <dgm:cxn modelId="{90D4529A-A1BB-480D-B2E8-46E970B87B53}" type="presOf" srcId="{E2F200B1-BFB1-4055-BB5F-BAE852DBF4F3}" destId="{823B69D6-EABD-44B8-B557-A4445BE9D858}" srcOrd="0" destOrd="0" presId="urn:microsoft.com/office/officeart/2005/8/layout/cycle3"/>
    <dgm:cxn modelId="{7484B426-FDB4-410F-BF66-ACC74470863E}" type="presOf" srcId="{4299C8C0-9EFE-4B56-B3A8-6441731A43E1}" destId="{E4FC657D-04EC-4527-ACE7-2542C82D4137}" srcOrd="0" destOrd="0" presId="urn:microsoft.com/office/officeart/2005/8/layout/cycle3"/>
    <dgm:cxn modelId="{6E4AA01D-C306-4311-A8E5-0277A803637F}" type="presOf" srcId="{DFA6151B-E3BE-45AD-8DE6-A54B258ADD9D}" destId="{18C3530A-74CE-43FB-BD83-8132FA5B36BB}" srcOrd="0" destOrd="0" presId="urn:microsoft.com/office/officeart/2005/8/layout/cycle3"/>
    <dgm:cxn modelId="{68640301-82ED-4A71-B407-68C7EB60BC9A}" srcId="{683FD8ED-3092-40E8-BB3C-F36A310A3877}" destId="{A35EFABB-B9D2-4919-85F1-53BA01469B13}" srcOrd="5" destOrd="0" parTransId="{A606C441-B048-4EAC-8100-894542E162F4}" sibTransId="{670B1E4D-2153-4AE7-8099-3509FB0685D8}"/>
    <dgm:cxn modelId="{49069A41-C29A-4A8D-B4B9-03671797F488}" type="presOf" srcId="{F611D78A-9E2D-4971-9E73-7AC2581DFC51}" destId="{626E7E74-A943-41F9-92A5-6B86187D0915}" srcOrd="0" destOrd="0" presId="urn:microsoft.com/office/officeart/2005/8/layout/cycle3"/>
    <dgm:cxn modelId="{6905999D-F79E-45FB-9253-F75674281729}" srcId="{683FD8ED-3092-40E8-BB3C-F36A310A3877}" destId="{D29E24FC-05D5-4E97-98C7-54323AD0F0B5}" srcOrd="3" destOrd="0" parTransId="{7D0F9F06-850F-4690-AA3C-60913BB36118}" sibTransId="{75A502E1-7EE8-4F8E-9976-255DDCA81AE7}"/>
    <dgm:cxn modelId="{3FC53A04-5C08-4729-BF57-F35E1A2EE1CF}" type="presOf" srcId="{AAAF8F6C-5957-4152-98E0-621F33D19000}" destId="{E618F29D-C5B5-41F0-8A39-D9B243716E5D}" srcOrd="0" destOrd="0" presId="urn:microsoft.com/office/officeart/2005/8/layout/cycle3"/>
    <dgm:cxn modelId="{534AF052-EC70-4970-8D47-07ED9D86F690}" srcId="{683FD8ED-3092-40E8-BB3C-F36A310A3877}" destId="{F611D78A-9E2D-4971-9E73-7AC2581DFC51}" srcOrd="2" destOrd="0" parTransId="{C7D607EF-6D87-4887-895C-DB14450938E9}" sibTransId="{00E21551-6CE4-4CC5-81C6-7AE7E6B63CF9}"/>
    <dgm:cxn modelId="{3747ED7B-E45B-47E6-A6E0-A0EB5A6474F8}" srcId="{683FD8ED-3092-40E8-BB3C-F36A310A3877}" destId="{45210B7A-FBA6-44C3-AB0D-A45B03550F90}" srcOrd="7" destOrd="0" parTransId="{700D60A4-CFE2-42DE-B2FA-6D9E7BDC72FF}" sibTransId="{47CCFBC2-7486-4581-AD1A-CC34831BC9C9}"/>
    <dgm:cxn modelId="{1D437F20-55B2-4D72-B051-F19422A6D380}" srcId="{683FD8ED-3092-40E8-BB3C-F36A310A3877}" destId="{DFA6151B-E3BE-45AD-8DE6-A54B258ADD9D}" srcOrd="4" destOrd="0" parTransId="{1BBC5562-1E6F-45B6-9F9D-3FF24B412B49}" sibTransId="{8DB13E6E-4402-44D6-90BC-BE9723FDA249}"/>
    <dgm:cxn modelId="{0E49FB48-7849-41F8-808F-D658D9C78FE8}" type="presOf" srcId="{45210B7A-FBA6-44C3-AB0D-A45B03550F90}" destId="{5C8B5A05-6178-4DBD-9D1F-E72CA312BB45}" srcOrd="0" destOrd="0" presId="urn:microsoft.com/office/officeart/2005/8/layout/cycle3"/>
    <dgm:cxn modelId="{402191C2-E456-496B-AE55-055AC3E20C21}" srcId="{683FD8ED-3092-40E8-BB3C-F36A310A3877}" destId="{7D156077-FC48-4E00-9279-C0DCC50C887C}" srcOrd="0" destOrd="0" parTransId="{AB191B58-97BE-4E0F-8C9F-3EE229426A50}" sibTransId="{E2F200B1-BFB1-4055-BB5F-BAE852DBF4F3}"/>
    <dgm:cxn modelId="{AFFB606D-D3AC-4706-940C-B8965E1E5336}" srcId="{683FD8ED-3092-40E8-BB3C-F36A310A3877}" destId="{3B0A6810-D018-41C5-B5E5-319066A77A07}" srcOrd="8" destOrd="0" parTransId="{DAE8C5CC-F0F0-44C2-8A63-267A0F261D62}" sibTransId="{D7915C5A-B5EB-4FF4-91B7-4E225767B2A3}"/>
    <dgm:cxn modelId="{73239622-025F-43ED-8EDE-065A8B6A2852}" srcId="{683FD8ED-3092-40E8-BB3C-F36A310A3877}" destId="{4299C8C0-9EFE-4B56-B3A8-6441731A43E1}" srcOrd="1" destOrd="0" parTransId="{129111F7-8952-43A1-9F45-8BD51B0F9F58}" sibTransId="{0FBAECD9-1187-40F4-BF67-7069C9A20415}"/>
    <dgm:cxn modelId="{F83309DB-0D9D-429F-B23E-9313E562440C}" type="presOf" srcId="{A35EFABB-B9D2-4919-85F1-53BA01469B13}" destId="{96FEDD57-9110-45D1-99D7-D20EFCFD28B4}" srcOrd="0" destOrd="0" presId="urn:microsoft.com/office/officeart/2005/8/layout/cycle3"/>
    <dgm:cxn modelId="{D2A70B4B-BFF3-41CC-ACFD-2E11A1875267}" type="presOf" srcId="{683FD8ED-3092-40E8-BB3C-F36A310A3877}" destId="{63FC5469-9CCB-4523-AE5E-3D72808BB6D2}" srcOrd="0" destOrd="0" presId="urn:microsoft.com/office/officeart/2005/8/layout/cycle3"/>
    <dgm:cxn modelId="{7D85FB8B-2B16-43A6-963C-4529D948F63D}" type="presOf" srcId="{3B0A6810-D018-41C5-B5E5-319066A77A07}" destId="{E627813A-0FEA-482D-9E1A-2F7B5BFC729E}" srcOrd="0" destOrd="0" presId="urn:microsoft.com/office/officeart/2005/8/layout/cycle3"/>
    <dgm:cxn modelId="{223954F9-16FE-4DB2-B7C6-539DD54FB598}" type="presOf" srcId="{D29E24FC-05D5-4E97-98C7-54323AD0F0B5}" destId="{EF6DE290-021F-4F3C-B173-582D126FA912}" srcOrd="0" destOrd="0" presId="urn:microsoft.com/office/officeart/2005/8/layout/cycle3"/>
    <dgm:cxn modelId="{B4FCB882-CE64-48E8-A5B7-EE5318F7FDD0}" srcId="{683FD8ED-3092-40E8-BB3C-F36A310A3877}" destId="{AAAF8F6C-5957-4152-98E0-621F33D19000}" srcOrd="6" destOrd="0" parTransId="{FEB91995-E900-4D13-B3E8-8198EC497BA2}" sibTransId="{7DC47EFA-F5F1-4BC4-B111-91CEDEC0B263}"/>
    <dgm:cxn modelId="{06BBDDE6-6BBC-4053-9DB2-2FF19A80812B}" type="presOf" srcId="{7D156077-FC48-4E00-9279-C0DCC50C887C}" destId="{E23CECA5-6803-41F7-B47F-C091F357DDED}" srcOrd="0" destOrd="0" presId="urn:microsoft.com/office/officeart/2005/8/layout/cycle3"/>
    <dgm:cxn modelId="{3152769F-EC73-4814-AF4F-A82B472A0720}" type="presParOf" srcId="{63FC5469-9CCB-4523-AE5E-3D72808BB6D2}" destId="{14351B7A-7FA0-4103-8B91-E9F1416A4BDE}" srcOrd="0" destOrd="0" presId="urn:microsoft.com/office/officeart/2005/8/layout/cycle3"/>
    <dgm:cxn modelId="{2A3EE405-51F7-42FC-A274-514FE6D53F32}" type="presParOf" srcId="{14351B7A-7FA0-4103-8B91-E9F1416A4BDE}" destId="{E23CECA5-6803-41F7-B47F-C091F357DDED}" srcOrd="0" destOrd="0" presId="urn:microsoft.com/office/officeart/2005/8/layout/cycle3"/>
    <dgm:cxn modelId="{6167A320-A89D-4B3B-86A3-51729A60024C}" type="presParOf" srcId="{14351B7A-7FA0-4103-8B91-E9F1416A4BDE}" destId="{823B69D6-EABD-44B8-B557-A4445BE9D858}" srcOrd="1" destOrd="0" presId="urn:microsoft.com/office/officeart/2005/8/layout/cycle3"/>
    <dgm:cxn modelId="{9C7159FF-A1B7-4528-AB9A-D0F6ED8FD781}" type="presParOf" srcId="{14351B7A-7FA0-4103-8B91-E9F1416A4BDE}" destId="{E4FC657D-04EC-4527-ACE7-2542C82D4137}" srcOrd="2" destOrd="0" presId="urn:microsoft.com/office/officeart/2005/8/layout/cycle3"/>
    <dgm:cxn modelId="{2859D81F-6E7A-44D8-90B5-8B7BA6603A10}" type="presParOf" srcId="{14351B7A-7FA0-4103-8B91-E9F1416A4BDE}" destId="{626E7E74-A943-41F9-92A5-6B86187D0915}" srcOrd="3" destOrd="0" presId="urn:microsoft.com/office/officeart/2005/8/layout/cycle3"/>
    <dgm:cxn modelId="{96D9A00C-460B-441F-B94A-8088F6BC1E04}" type="presParOf" srcId="{14351B7A-7FA0-4103-8B91-E9F1416A4BDE}" destId="{EF6DE290-021F-4F3C-B173-582D126FA912}" srcOrd="4" destOrd="0" presId="urn:microsoft.com/office/officeart/2005/8/layout/cycle3"/>
    <dgm:cxn modelId="{181B08F4-9C55-4187-9717-597F072E9C0C}" type="presParOf" srcId="{14351B7A-7FA0-4103-8B91-E9F1416A4BDE}" destId="{18C3530A-74CE-43FB-BD83-8132FA5B36BB}" srcOrd="5" destOrd="0" presId="urn:microsoft.com/office/officeart/2005/8/layout/cycle3"/>
    <dgm:cxn modelId="{228DE9A2-4B06-4E34-9C48-8F140183C20A}" type="presParOf" srcId="{14351B7A-7FA0-4103-8B91-E9F1416A4BDE}" destId="{96FEDD57-9110-45D1-99D7-D20EFCFD28B4}" srcOrd="6" destOrd="0" presId="urn:microsoft.com/office/officeart/2005/8/layout/cycle3"/>
    <dgm:cxn modelId="{A3BD6A25-798C-4B7D-A641-C6359279C3DC}" type="presParOf" srcId="{14351B7A-7FA0-4103-8B91-E9F1416A4BDE}" destId="{E618F29D-C5B5-41F0-8A39-D9B243716E5D}" srcOrd="7" destOrd="0" presId="urn:microsoft.com/office/officeart/2005/8/layout/cycle3"/>
    <dgm:cxn modelId="{418B302D-B113-4BD4-9250-0BAD5E06C9A4}" type="presParOf" srcId="{14351B7A-7FA0-4103-8B91-E9F1416A4BDE}" destId="{5C8B5A05-6178-4DBD-9D1F-E72CA312BB45}" srcOrd="8" destOrd="0" presId="urn:microsoft.com/office/officeart/2005/8/layout/cycle3"/>
    <dgm:cxn modelId="{337EA7D6-3C14-447D-B6DD-252045D5C60B}" type="presParOf" srcId="{14351B7A-7FA0-4103-8B91-E9F1416A4BDE}" destId="{E627813A-0FEA-482D-9E1A-2F7B5BFC729E}" srcOrd="9" destOrd="0" presId="urn:microsoft.com/office/officeart/2005/8/layout/cycle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200"/>
            </a:lvl1pPr>
          </a:lstStyle>
          <a:p>
            <a:endParaRPr lang="en-GB"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4100" name="Rectangle 4"/>
          <p:cNvSpPr>
            <a:spLocks noGrp="1" noRot="1" noChangeAspect="1" noChangeArrowheads="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sz="1200"/>
            </a:lvl1pPr>
          </a:lstStyle>
          <a:p>
            <a:endParaRPr lang="en-GB"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8C3D1D35-C4DB-404F-9358-125C5B9B7A9F}" type="slidenum">
              <a:rPr lang="en-GB" altLang="en-US"/>
              <a:pPr/>
              <a:t>‹#›</a:t>
            </a:fld>
            <a:endParaRPr lang="en-GB" altLang="en-US"/>
          </a:p>
        </p:txBody>
      </p:sp>
    </p:spTree>
    <p:extLst>
      <p:ext uri="{BB962C8B-B14F-4D97-AF65-F5344CB8AC3E}">
        <p14:creationId xmlns:p14="http://schemas.microsoft.com/office/powerpoint/2010/main" xmlns="" val="5231560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8C3D1D35-C4DB-404F-9358-125C5B9B7A9F}" type="slidenum">
              <a:rPr lang="en-GB" altLang="en-US" smtClean="0"/>
              <a:pPr/>
              <a:t>8</a:t>
            </a:fld>
            <a:endParaRPr lang="en-GB" altLang="en-US"/>
          </a:p>
        </p:txBody>
      </p:sp>
    </p:spTree>
    <p:extLst>
      <p:ext uri="{BB962C8B-B14F-4D97-AF65-F5344CB8AC3E}">
        <p14:creationId xmlns:p14="http://schemas.microsoft.com/office/powerpoint/2010/main" xmlns="" val="177437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8C3D1D35-C4DB-404F-9358-125C5B9B7A9F}" type="slidenum">
              <a:rPr lang="en-GB" altLang="en-US" smtClean="0"/>
              <a:pPr/>
              <a:t>167</a:t>
            </a:fld>
            <a:endParaRPr lang="en-GB" altLang="en-US"/>
          </a:p>
        </p:txBody>
      </p:sp>
    </p:spTree>
    <p:extLst>
      <p:ext uri="{BB962C8B-B14F-4D97-AF65-F5344CB8AC3E}">
        <p14:creationId xmlns:p14="http://schemas.microsoft.com/office/powerpoint/2010/main" xmlns="" val="469673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8C3D1D35-C4DB-404F-9358-125C5B9B7A9F}" type="slidenum">
              <a:rPr lang="en-GB" altLang="en-US" smtClean="0"/>
              <a:pPr/>
              <a:t>168</a:t>
            </a:fld>
            <a:endParaRPr lang="en-GB" altLang="en-US"/>
          </a:p>
        </p:txBody>
      </p:sp>
    </p:spTree>
    <p:extLst>
      <p:ext uri="{BB962C8B-B14F-4D97-AF65-F5344CB8AC3E}">
        <p14:creationId xmlns:p14="http://schemas.microsoft.com/office/powerpoint/2010/main" xmlns="" val="469673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8C3D1D35-C4DB-404F-9358-125C5B9B7A9F}" type="slidenum">
              <a:rPr lang="en-GB" altLang="en-US" smtClean="0"/>
              <a:pPr/>
              <a:t>172</a:t>
            </a:fld>
            <a:endParaRPr lang="en-GB" altLang="en-US"/>
          </a:p>
        </p:txBody>
      </p:sp>
    </p:spTree>
    <p:extLst>
      <p:ext uri="{BB962C8B-B14F-4D97-AF65-F5344CB8AC3E}">
        <p14:creationId xmlns:p14="http://schemas.microsoft.com/office/powerpoint/2010/main" xmlns="" val="469673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8C3D1D35-C4DB-404F-9358-125C5B9B7A9F}" type="slidenum">
              <a:rPr lang="en-GB" altLang="en-US" smtClean="0"/>
              <a:pPr/>
              <a:t>9</a:t>
            </a:fld>
            <a:endParaRPr lang="en-GB" altLang="en-US"/>
          </a:p>
        </p:txBody>
      </p:sp>
    </p:spTree>
    <p:extLst>
      <p:ext uri="{BB962C8B-B14F-4D97-AF65-F5344CB8AC3E}">
        <p14:creationId xmlns:p14="http://schemas.microsoft.com/office/powerpoint/2010/main" xmlns="" val="177437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8C3D1D35-C4DB-404F-9358-125C5B9B7A9F}" type="slidenum">
              <a:rPr lang="en-GB" altLang="en-US" smtClean="0"/>
              <a:pPr/>
              <a:t>13</a:t>
            </a:fld>
            <a:endParaRPr lang="en-GB" altLang="en-US"/>
          </a:p>
        </p:txBody>
      </p:sp>
    </p:spTree>
    <p:extLst>
      <p:ext uri="{BB962C8B-B14F-4D97-AF65-F5344CB8AC3E}">
        <p14:creationId xmlns:p14="http://schemas.microsoft.com/office/powerpoint/2010/main" xmlns="" val="177437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8C3D1D35-C4DB-404F-9358-125C5B9B7A9F}" type="slidenum">
              <a:rPr lang="en-GB" altLang="en-US" smtClean="0"/>
              <a:pPr/>
              <a:t>41</a:t>
            </a:fld>
            <a:endParaRPr lang="en-GB" altLang="en-US"/>
          </a:p>
        </p:txBody>
      </p:sp>
    </p:spTree>
    <p:extLst>
      <p:ext uri="{BB962C8B-B14F-4D97-AF65-F5344CB8AC3E}">
        <p14:creationId xmlns:p14="http://schemas.microsoft.com/office/powerpoint/2010/main" xmlns="" val="1978233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8C3D1D35-C4DB-404F-9358-125C5B9B7A9F}" type="slidenum">
              <a:rPr lang="en-GB" altLang="en-US" smtClean="0"/>
              <a:pPr/>
              <a:t>42</a:t>
            </a:fld>
            <a:endParaRPr lang="en-GB" altLang="en-US"/>
          </a:p>
        </p:txBody>
      </p:sp>
    </p:spTree>
    <p:extLst>
      <p:ext uri="{BB962C8B-B14F-4D97-AF65-F5344CB8AC3E}">
        <p14:creationId xmlns:p14="http://schemas.microsoft.com/office/powerpoint/2010/main" xmlns="" val="1978233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8C3D1D35-C4DB-404F-9358-125C5B9B7A9F}" type="slidenum">
              <a:rPr lang="en-GB" altLang="en-US" smtClean="0"/>
              <a:pPr/>
              <a:t>43</a:t>
            </a:fld>
            <a:endParaRPr lang="en-GB" altLang="en-US"/>
          </a:p>
        </p:txBody>
      </p:sp>
    </p:spTree>
    <p:extLst>
      <p:ext uri="{BB962C8B-B14F-4D97-AF65-F5344CB8AC3E}">
        <p14:creationId xmlns:p14="http://schemas.microsoft.com/office/powerpoint/2010/main" xmlns="" val="1978233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8C3D1D35-C4DB-404F-9358-125C5B9B7A9F}" type="slidenum">
              <a:rPr lang="en-GB" altLang="en-US" smtClean="0"/>
              <a:pPr/>
              <a:t>44</a:t>
            </a:fld>
            <a:endParaRPr lang="en-GB" altLang="en-US"/>
          </a:p>
        </p:txBody>
      </p:sp>
    </p:spTree>
    <p:extLst>
      <p:ext uri="{BB962C8B-B14F-4D97-AF65-F5344CB8AC3E}">
        <p14:creationId xmlns:p14="http://schemas.microsoft.com/office/powerpoint/2010/main" xmlns="" val="1978233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8C3D1D35-C4DB-404F-9358-125C5B9B7A9F}" type="slidenum">
              <a:rPr lang="en-GB" altLang="en-US" smtClean="0"/>
              <a:pPr/>
              <a:t>54</a:t>
            </a:fld>
            <a:endParaRPr lang="en-GB" altLang="en-US"/>
          </a:p>
        </p:txBody>
      </p:sp>
    </p:spTree>
    <p:extLst>
      <p:ext uri="{BB962C8B-B14F-4D97-AF65-F5344CB8AC3E}">
        <p14:creationId xmlns:p14="http://schemas.microsoft.com/office/powerpoint/2010/main" xmlns="" val="1978233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8C3D1D35-C4DB-404F-9358-125C5B9B7A9F}" type="slidenum">
              <a:rPr lang="en-GB" altLang="en-US" smtClean="0"/>
              <a:pPr/>
              <a:t>86</a:t>
            </a:fld>
            <a:endParaRPr lang="en-GB" altLang="en-US"/>
          </a:p>
        </p:txBody>
      </p:sp>
    </p:spTree>
    <p:extLst>
      <p:ext uri="{BB962C8B-B14F-4D97-AF65-F5344CB8AC3E}">
        <p14:creationId xmlns:p14="http://schemas.microsoft.com/office/powerpoint/2010/main" xmlns="" val="2618734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EG"/>
          </a:p>
        </p:txBody>
      </p:sp>
    </p:spTree>
    <p:extLst>
      <p:ext uri="{BB962C8B-B14F-4D97-AF65-F5344CB8AC3E}">
        <p14:creationId xmlns:p14="http://schemas.microsoft.com/office/powerpoint/2010/main" xmlns="" val="3966283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xmlns="" val="487694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381000"/>
            <a:ext cx="1943100" cy="6324600"/>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1219200" y="381000"/>
            <a:ext cx="56769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xmlns="" val="1911112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EG"/>
          </a:p>
        </p:txBody>
      </p:sp>
    </p:spTree>
    <p:extLst>
      <p:ext uri="{BB962C8B-B14F-4D97-AF65-F5344CB8AC3E}">
        <p14:creationId xmlns:p14="http://schemas.microsoft.com/office/powerpoint/2010/main" xmlns="" val="568801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xmlns="" val="424695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679999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1219200" y="1447800"/>
            <a:ext cx="3810000" cy="4860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5181600" y="1447800"/>
            <a:ext cx="3810000" cy="4860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xmlns="" val="1578036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xmlns="" val="1873604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Tree>
    <p:extLst>
      <p:ext uri="{BB962C8B-B14F-4D97-AF65-F5344CB8AC3E}">
        <p14:creationId xmlns:p14="http://schemas.microsoft.com/office/powerpoint/2010/main" xmlns="" val="3183712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11956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408150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xmlns="" val="2012640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9017110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xmlns="" val="14027124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381000"/>
            <a:ext cx="1943100" cy="59277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1219200" y="381000"/>
            <a:ext cx="5676900" cy="5927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xmlns="" val="25255021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lvl1pPr>
              <a:defRPr/>
            </a:lvl1pPr>
          </a:lstStyle>
          <a:p>
            <a:fld id="{5E645F64-66A7-4444-A0CD-F1A4F6737BE2}" type="datetimeFigureOut">
              <a:rPr lang="ru-RU"/>
              <a:pPr/>
              <a:t>18.03.2015</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FB4F598A-73E1-457F-BCA8-755D155B57FB}" type="slidenum">
              <a:rPr lang="ru-RU"/>
              <a:pPr/>
              <a:t>‹#›</a:t>
            </a:fld>
            <a:endParaRPr lang="ru-RU"/>
          </a:p>
        </p:txBody>
      </p:sp>
    </p:spTree>
    <p:extLst>
      <p:ext uri="{BB962C8B-B14F-4D97-AF65-F5344CB8AC3E}">
        <p14:creationId xmlns:p14="http://schemas.microsoft.com/office/powerpoint/2010/main" xmlns="" val="30781054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fld id="{CD463BAC-73D9-481C-99FE-82D595831C22}" type="datetimeFigureOut">
              <a:rPr lang="ru-RU"/>
              <a:pPr/>
              <a:t>18.03.2015</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5C7BE95D-A1B1-47AA-AAF1-6D33311CCCD9}" type="slidenum">
              <a:rPr lang="ru-RU"/>
              <a:pPr/>
              <a:t>‹#›</a:t>
            </a:fld>
            <a:endParaRPr lang="ru-RU"/>
          </a:p>
        </p:txBody>
      </p:sp>
    </p:spTree>
    <p:extLst>
      <p:ext uri="{BB962C8B-B14F-4D97-AF65-F5344CB8AC3E}">
        <p14:creationId xmlns:p14="http://schemas.microsoft.com/office/powerpoint/2010/main" xmlns="" val="32804018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463CD50-2A27-403A-9D4E-B19F38F36244}" type="datetimeFigureOut">
              <a:rPr lang="ru-RU"/>
              <a:pPr/>
              <a:t>18.03.2015</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2C4B60BD-F131-442F-8E30-99B7C400981A}" type="slidenum">
              <a:rPr lang="ru-RU"/>
              <a:pPr/>
              <a:t>‹#›</a:t>
            </a:fld>
            <a:endParaRPr lang="ru-RU"/>
          </a:p>
        </p:txBody>
      </p:sp>
    </p:spTree>
    <p:extLst>
      <p:ext uri="{BB962C8B-B14F-4D97-AF65-F5344CB8AC3E}">
        <p14:creationId xmlns:p14="http://schemas.microsoft.com/office/powerpoint/2010/main" xmlns="" val="12772104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lvl1pPr>
              <a:defRPr/>
            </a:lvl1pPr>
          </a:lstStyle>
          <a:p>
            <a:fld id="{64931A6F-E034-432D-A862-2BBC41E726D7}" type="datetimeFigureOut">
              <a:rPr lang="ru-RU"/>
              <a:pPr/>
              <a:t>18.03.2015</a:t>
            </a:fld>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30049175-2D33-4E21-9A3C-BECC73F47714}" type="slidenum">
              <a:rPr lang="ru-RU"/>
              <a:pPr/>
              <a:t>‹#›</a:t>
            </a:fld>
            <a:endParaRPr lang="ru-RU"/>
          </a:p>
        </p:txBody>
      </p:sp>
    </p:spTree>
    <p:extLst>
      <p:ext uri="{BB962C8B-B14F-4D97-AF65-F5344CB8AC3E}">
        <p14:creationId xmlns:p14="http://schemas.microsoft.com/office/powerpoint/2010/main" xmlns="" val="26027373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lvl1pPr>
              <a:defRPr/>
            </a:lvl1pPr>
          </a:lstStyle>
          <a:p>
            <a:fld id="{8E417A56-90F5-4680-9C1B-8CECE4994851}" type="datetimeFigureOut">
              <a:rPr lang="ru-RU"/>
              <a:pPr/>
              <a:t>18.03.2015</a:t>
            </a:fld>
            <a:endParaRPr lang="ru-RU"/>
          </a:p>
        </p:txBody>
      </p:sp>
      <p:sp>
        <p:nvSpPr>
          <p:cNvPr id="8" name="Footer Placeholder 7"/>
          <p:cNvSpPr>
            <a:spLocks noGrp="1"/>
          </p:cNvSpPr>
          <p:nvPr>
            <p:ph type="ftr" sz="quarter" idx="11"/>
          </p:nvPr>
        </p:nvSpPr>
        <p:spPr/>
        <p:txBody>
          <a:bodyPr/>
          <a:lstStyle>
            <a:lvl1pPr>
              <a:defRPr/>
            </a:lvl1pPr>
          </a:lstStyle>
          <a:p>
            <a:endParaRPr lang="ru-RU"/>
          </a:p>
        </p:txBody>
      </p:sp>
      <p:sp>
        <p:nvSpPr>
          <p:cNvPr id="9" name="Slide Number Placeholder 8"/>
          <p:cNvSpPr>
            <a:spLocks noGrp="1"/>
          </p:cNvSpPr>
          <p:nvPr>
            <p:ph type="sldNum" sz="quarter" idx="12"/>
          </p:nvPr>
        </p:nvSpPr>
        <p:spPr/>
        <p:txBody>
          <a:bodyPr/>
          <a:lstStyle>
            <a:lvl1pPr>
              <a:defRPr/>
            </a:lvl1pPr>
          </a:lstStyle>
          <a:p>
            <a:fld id="{ADDFC4CE-E7A9-41E0-A0C6-A304EE49C4F7}" type="slidenum">
              <a:rPr lang="ru-RU"/>
              <a:pPr/>
              <a:t>‹#›</a:t>
            </a:fld>
            <a:endParaRPr lang="ru-RU"/>
          </a:p>
        </p:txBody>
      </p:sp>
    </p:spTree>
    <p:extLst>
      <p:ext uri="{BB962C8B-B14F-4D97-AF65-F5344CB8AC3E}">
        <p14:creationId xmlns:p14="http://schemas.microsoft.com/office/powerpoint/2010/main" xmlns="" val="6886867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lvl1pPr>
              <a:defRPr/>
            </a:lvl1pPr>
          </a:lstStyle>
          <a:p>
            <a:fld id="{6B38839A-33B0-46ED-9F3C-B96480355CBF}" type="datetimeFigureOut">
              <a:rPr lang="ru-RU"/>
              <a:pPr/>
              <a:t>18.03.2015</a:t>
            </a:fld>
            <a:endParaRPr lang="ru-RU"/>
          </a:p>
        </p:txBody>
      </p:sp>
      <p:sp>
        <p:nvSpPr>
          <p:cNvPr id="4" name="Footer Placeholder 3"/>
          <p:cNvSpPr>
            <a:spLocks noGrp="1"/>
          </p:cNvSpPr>
          <p:nvPr>
            <p:ph type="ftr" sz="quarter" idx="11"/>
          </p:nvPr>
        </p:nvSpPr>
        <p:spPr/>
        <p:txBody>
          <a:bodyPr/>
          <a:lstStyle>
            <a:lvl1pPr>
              <a:defRPr/>
            </a:lvl1pPr>
          </a:lstStyle>
          <a:p>
            <a:endParaRPr lang="ru-RU"/>
          </a:p>
        </p:txBody>
      </p:sp>
      <p:sp>
        <p:nvSpPr>
          <p:cNvPr id="5" name="Slide Number Placeholder 4"/>
          <p:cNvSpPr>
            <a:spLocks noGrp="1"/>
          </p:cNvSpPr>
          <p:nvPr>
            <p:ph type="sldNum" sz="quarter" idx="12"/>
          </p:nvPr>
        </p:nvSpPr>
        <p:spPr/>
        <p:txBody>
          <a:bodyPr/>
          <a:lstStyle>
            <a:lvl1pPr>
              <a:defRPr/>
            </a:lvl1pPr>
          </a:lstStyle>
          <a:p>
            <a:fld id="{2CD8DCAF-4F9D-4B7A-945D-625478200F79}" type="slidenum">
              <a:rPr lang="ru-RU"/>
              <a:pPr/>
              <a:t>‹#›</a:t>
            </a:fld>
            <a:endParaRPr lang="ru-RU"/>
          </a:p>
        </p:txBody>
      </p:sp>
    </p:spTree>
    <p:extLst>
      <p:ext uri="{BB962C8B-B14F-4D97-AF65-F5344CB8AC3E}">
        <p14:creationId xmlns:p14="http://schemas.microsoft.com/office/powerpoint/2010/main" xmlns="" val="19012849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1C55BFD-3845-4C71-BE4E-00DD2DC1112F}" type="datetimeFigureOut">
              <a:rPr lang="ru-RU"/>
              <a:pPr/>
              <a:t>18.03.2015</a:t>
            </a:fld>
            <a:endParaRPr lang="ru-RU"/>
          </a:p>
        </p:txBody>
      </p:sp>
      <p:sp>
        <p:nvSpPr>
          <p:cNvPr id="3" name="Footer Placeholder 2"/>
          <p:cNvSpPr>
            <a:spLocks noGrp="1"/>
          </p:cNvSpPr>
          <p:nvPr>
            <p:ph type="ftr" sz="quarter" idx="11"/>
          </p:nvPr>
        </p:nvSpPr>
        <p:spPr/>
        <p:txBody>
          <a:bodyPr/>
          <a:lstStyle>
            <a:lvl1pPr>
              <a:defRPr/>
            </a:lvl1pPr>
          </a:lstStyle>
          <a:p>
            <a:endParaRPr lang="ru-RU"/>
          </a:p>
        </p:txBody>
      </p:sp>
      <p:sp>
        <p:nvSpPr>
          <p:cNvPr id="4" name="Slide Number Placeholder 3"/>
          <p:cNvSpPr>
            <a:spLocks noGrp="1"/>
          </p:cNvSpPr>
          <p:nvPr>
            <p:ph type="sldNum" sz="quarter" idx="12"/>
          </p:nvPr>
        </p:nvSpPr>
        <p:spPr/>
        <p:txBody>
          <a:bodyPr/>
          <a:lstStyle>
            <a:lvl1pPr>
              <a:defRPr/>
            </a:lvl1pPr>
          </a:lstStyle>
          <a:p>
            <a:fld id="{C205B3B6-1E6E-4400-8157-2CB1EE1F4669}" type="slidenum">
              <a:rPr lang="ru-RU"/>
              <a:pPr/>
              <a:t>‹#›</a:t>
            </a:fld>
            <a:endParaRPr lang="ru-RU"/>
          </a:p>
        </p:txBody>
      </p:sp>
    </p:spTree>
    <p:extLst>
      <p:ext uri="{BB962C8B-B14F-4D97-AF65-F5344CB8AC3E}">
        <p14:creationId xmlns:p14="http://schemas.microsoft.com/office/powerpoint/2010/main" xmlns="" val="4139115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36694912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29306F0-81CB-4EEB-840C-F411506E59A9}" type="datetimeFigureOut">
              <a:rPr lang="ru-RU"/>
              <a:pPr/>
              <a:t>18.03.2015</a:t>
            </a:fld>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81DC8C17-BC24-44B4-8054-3497E207B3C6}" type="slidenum">
              <a:rPr lang="ru-RU"/>
              <a:pPr/>
              <a:t>‹#›</a:t>
            </a:fld>
            <a:endParaRPr lang="ru-RU"/>
          </a:p>
        </p:txBody>
      </p:sp>
    </p:spTree>
    <p:extLst>
      <p:ext uri="{BB962C8B-B14F-4D97-AF65-F5344CB8AC3E}">
        <p14:creationId xmlns:p14="http://schemas.microsoft.com/office/powerpoint/2010/main" xmlns="" val="21899372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DF05648-7E8A-46B4-99B9-B36EF3EBFF91}" type="datetimeFigureOut">
              <a:rPr lang="ru-RU"/>
              <a:pPr/>
              <a:t>18.03.2015</a:t>
            </a:fld>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B0AC9943-3C46-442E-97EF-D8EC7DD0EF26}" type="slidenum">
              <a:rPr lang="ru-RU"/>
              <a:pPr/>
              <a:t>‹#›</a:t>
            </a:fld>
            <a:endParaRPr lang="ru-RU"/>
          </a:p>
        </p:txBody>
      </p:sp>
    </p:spTree>
    <p:extLst>
      <p:ext uri="{BB962C8B-B14F-4D97-AF65-F5344CB8AC3E}">
        <p14:creationId xmlns:p14="http://schemas.microsoft.com/office/powerpoint/2010/main" xmlns="" val="20267177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fld id="{0B9E95E7-471B-4DC0-AFD5-ED92EC21DCAD}" type="datetimeFigureOut">
              <a:rPr lang="ru-RU"/>
              <a:pPr/>
              <a:t>18.03.2015</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DEA023F8-CD31-4D99-AC26-87D038A934DA}" type="slidenum">
              <a:rPr lang="ru-RU"/>
              <a:pPr/>
              <a:t>‹#›</a:t>
            </a:fld>
            <a:endParaRPr lang="ru-RU"/>
          </a:p>
        </p:txBody>
      </p:sp>
    </p:spTree>
    <p:extLst>
      <p:ext uri="{BB962C8B-B14F-4D97-AF65-F5344CB8AC3E}">
        <p14:creationId xmlns:p14="http://schemas.microsoft.com/office/powerpoint/2010/main" xmlns="" val="9598343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fld id="{85F7AC27-4A9A-4F48-AF4F-418D1F7E55CB}" type="datetimeFigureOut">
              <a:rPr lang="ru-RU"/>
              <a:pPr/>
              <a:t>18.03.2015</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22DB0689-CF0D-4D64-BD48-3F93D249C5A7}" type="slidenum">
              <a:rPr lang="ru-RU"/>
              <a:pPr/>
              <a:t>‹#›</a:t>
            </a:fld>
            <a:endParaRPr lang="ru-RU"/>
          </a:p>
        </p:txBody>
      </p:sp>
    </p:spTree>
    <p:extLst>
      <p:ext uri="{BB962C8B-B14F-4D97-AF65-F5344CB8AC3E}">
        <p14:creationId xmlns:p14="http://schemas.microsoft.com/office/powerpoint/2010/main" xmlns="" val="35677967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lvl1pPr>
              <a:defRPr/>
            </a:lvl1pPr>
          </a:lstStyle>
          <a:p>
            <a:fld id="{5E645F64-66A7-4444-A0CD-F1A4F6737BE2}" type="datetimeFigureOut">
              <a:rPr lang="ru-RU">
                <a:solidFill>
                  <a:srgbClr val="000000"/>
                </a:solidFill>
              </a:rPr>
              <a:pPr/>
              <a:t>18.03.2015</a:t>
            </a:fld>
            <a:endParaRPr lang="ru-RU">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ru-RU">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B4F598A-73E1-457F-BCA8-755D155B57FB}"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31519487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fld id="{CD463BAC-73D9-481C-99FE-82D595831C22}" type="datetimeFigureOut">
              <a:rPr lang="ru-RU">
                <a:solidFill>
                  <a:srgbClr val="000000"/>
                </a:solidFill>
              </a:rPr>
              <a:pPr/>
              <a:t>18.03.2015</a:t>
            </a:fld>
            <a:endParaRPr lang="ru-RU">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ru-RU">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C7BE95D-A1B1-47AA-AAF1-6D33311CCCD9}"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30401150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463CD50-2A27-403A-9D4E-B19F38F36244}" type="datetimeFigureOut">
              <a:rPr lang="ru-RU">
                <a:solidFill>
                  <a:srgbClr val="000000"/>
                </a:solidFill>
              </a:rPr>
              <a:pPr/>
              <a:t>18.03.2015</a:t>
            </a:fld>
            <a:endParaRPr lang="ru-RU">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ru-RU">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4B60BD-F131-442F-8E30-99B7C400981A}"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1188123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lvl1pPr>
              <a:defRPr/>
            </a:lvl1pPr>
          </a:lstStyle>
          <a:p>
            <a:fld id="{64931A6F-E034-432D-A862-2BBC41E726D7}" type="datetimeFigureOut">
              <a:rPr lang="ru-RU">
                <a:solidFill>
                  <a:srgbClr val="000000"/>
                </a:solidFill>
              </a:rPr>
              <a:pPr/>
              <a:t>18.03.2015</a:t>
            </a:fld>
            <a:endParaRPr lang="ru-RU">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ru-RU">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0049175-2D33-4E21-9A3C-BECC73F47714}"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23271994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lvl1pPr>
              <a:defRPr/>
            </a:lvl1pPr>
          </a:lstStyle>
          <a:p>
            <a:fld id="{8E417A56-90F5-4680-9C1B-8CECE4994851}" type="datetimeFigureOut">
              <a:rPr lang="ru-RU">
                <a:solidFill>
                  <a:srgbClr val="000000"/>
                </a:solidFill>
              </a:rPr>
              <a:pPr/>
              <a:t>18.03.2015</a:t>
            </a:fld>
            <a:endParaRPr lang="ru-RU">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ru-RU">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DDFC4CE-E7A9-41E0-A0C6-A304EE49C4F7}"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22069429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lvl1pPr>
              <a:defRPr/>
            </a:lvl1pPr>
          </a:lstStyle>
          <a:p>
            <a:fld id="{6B38839A-33B0-46ED-9F3C-B96480355CBF}" type="datetimeFigureOut">
              <a:rPr lang="ru-RU">
                <a:solidFill>
                  <a:srgbClr val="000000"/>
                </a:solidFill>
              </a:rPr>
              <a:pPr/>
              <a:t>18.03.2015</a:t>
            </a:fld>
            <a:endParaRPr lang="ru-RU">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ru-RU">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CD8DCAF-4F9D-4B7A-945D-625478200F79}"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1031148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1219200" y="14478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5181600" y="14478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xmlns="" val="29055210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1C55BFD-3845-4C71-BE4E-00DD2DC1112F}" type="datetimeFigureOut">
              <a:rPr lang="ru-RU">
                <a:solidFill>
                  <a:srgbClr val="000000"/>
                </a:solidFill>
              </a:rPr>
              <a:pPr/>
              <a:t>18.03.2015</a:t>
            </a:fld>
            <a:endParaRPr lang="ru-RU">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ru-RU">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205B3B6-1E6E-4400-8157-2CB1EE1F4669}"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24430351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29306F0-81CB-4EEB-840C-F411506E59A9}" type="datetimeFigureOut">
              <a:rPr lang="ru-RU">
                <a:solidFill>
                  <a:srgbClr val="000000"/>
                </a:solidFill>
              </a:rPr>
              <a:pPr/>
              <a:t>18.03.2015</a:t>
            </a:fld>
            <a:endParaRPr lang="ru-RU">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ru-RU">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1DC8C17-BC24-44B4-8054-3497E207B3C6}"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20633615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DF05648-7E8A-46B4-99B9-B36EF3EBFF91}" type="datetimeFigureOut">
              <a:rPr lang="ru-RU">
                <a:solidFill>
                  <a:srgbClr val="000000"/>
                </a:solidFill>
              </a:rPr>
              <a:pPr/>
              <a:t>18.03.2015</a:t>
            </a:fld>
            <a:endParaRPr lang="ru-RU">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ru-RU">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0AC9943-3C46-442E-97EF-D8EC7DD0EF26}"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42878877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fld id="{0B9E95E7-471B-4DC0-AFD5-ED92EC21DCAD}" type="datetimeFigureOut">
              <a:rPr lang="ru-RU">
                <a:solidFill>
                  <a:srgbClr val="000000"/>
                </a:solidFill>
              </a:rPr>
              <a:pPr/>
              <a:t>18.03.2015</a:t>
            </a:fld>
            <a:endParaRPr lang="ru-RU">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ru-RU">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A023F8-CD31-4D99-AC26-87D038A934DA}"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23940641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fld id="{85F7AC27-4A9A-4F48-AF4F-418D1F7E55CB}" type="datetimeFigureOut">
              <a:rPr lang="ru-RU">
                <a:solidFill>
                  <a:srgbClr val="000000"/>
                </a:solidFill>
              </a:rPr>
              <a:pPr/>
              <a:t>18.03.2015</a:t>
            </a:fld>
            <a:endParaRPr lang="ru-RU">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ru-RU">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DB0689-CF0D-4D64-BD48-3F93D249C5A7}"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12367248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lvl1pPr>
              <a:defRPr/>
            </a:lvl1pPr>
          </a:lstStyle>
          <a:p>
            <a:fld id="{5E645F64-66A7-4444-A0CD-F1A4F6737BE2}" type="datetimeFigureOut">
              <a:rPr lang="ru-RU">
                <a:solidFill>
                  <a:srgbClr val="000000"/>
                </a:solidFill>
              </a:rPr>
              <a:pPr/>
              <a:t>18.03.2015</a:t>
            </a:fld>
            <a:endParaRPr lang="ru-RU">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ru-RU">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B4F598A-73E1-457F-BCA8-755D155B57FB}"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18989161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fld id="{CD463BAC-73D9-481C-99FE-82D595831C22}" type="datetimeFigureOut">
              <a:rPr lang="ru-RU">
                <a:solidFill>
                  <a:srgbClr val="000000"/>
                </a:solidFill>
              </a:rPr>
              <a:pPr/>
              <a:t>18.03.2015</a:t>
            </a:fld>
            <a:endParaRPr lang="ru-RU">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ru-RU">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C7BE95D-A1B1-47AA-AAF1-6D33311CCCD9}"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3922668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463CD50-2A27-403A-9D4E-B19F38F36244}" type="datetimeFigureOut">
              <a:rPr lang="ru-RU">
                <a:solidFill>
                  <a:srgbClr val="000000"/>
                </a:solidFill>
              </a:rPr>
              <a:pPr/>
              <a:t>18.03.2015</a:t>
            </a:fld>
            <a:endParaRPr lang="ru-RU">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ru-RU">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4B60BD-F131-442F-8E30-99B7C400981A}"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28350664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lvl1pPr>
              <a:defRPr/>
            </a:lvl1pPr>
          </a:lstStyle>
          <a:p>
            <a:fld id="{64931A6F-E034-432D-A862-2BBC41E726D7}" type="datetimeFigureOut">
              <a:rPr lang="ru-RU">
                <a:solidFill>
                  <a:srgbClr val="000000"/>
                </a:solidFill>
              </a:rPr>
              <a:pPr/>
              <a:t>18.03.2015</a:t>
            </a:fld>
            <a:endParaRPr lang="ru-RU">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ru-RU">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0049175-2D33-4E21-9A3C-BECC73F47714}"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13131579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lvl1pPr>
              <a:defRPr/>
            </a:lvl1pPr>
          </a:lstStyle>
          <a:p>
            <a:fld id="{8E417A56-90F5-4680-9C1B-8CECE4994851}" type="datetimeFigureOut">
              <a:rPr lang="ru-RU">
                <a:solidFill>
                  <a:srgbClr val="000000"/>
                </a:solidFill>
              </a:rPr>
              <a:pPr/>
              <a:t>18.03.2015</a:t>
            </a:fld>
            <a:endParaRPr lang="ru-RU">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ru-RU">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DDFC4CE-E7A9-41E0-A0C6-A304EE49C4F7}"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1878053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xmlns="" val="24917465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lvl1pPr>
              <a:defRPr/>
            </a:lvl1pPr>
          </a:lstStyle>
          <a:p>
            <a:fld id="{6B38839A-33B0-46ED-9F3C-B96480355CBF}" type="datetimeFigureOut">
              <a:rPr lang="ru-RU">
                <a:solidFill>
                  <a:srgbClr val="000000"/>
                </a:solidFill>
              </a:rPr>
              <a:pPr/>
              <a:t>18.03.2015</a:t>
            </a:fld>
            <a:endParaRPr lang="ru-RU">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ru-RU">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CD8DCAF-4F9D-4B7A-945D-625478200F79}"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27167216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1C55BFD-3845-4C71-BE4E-00DD2DC1112F}" type="datetimeFigureOut">
              <a:rPr lang="ru-RU">
                <a:solidFill>
                  <a:srgbClr val="000000"/>
                </a:solidFill>
              </a:rPr>
              <a:pPr/>
              <a:t>18.03.2015</a:t>
            </a:fld>
            <a:endParaRPr lang="ru-RU">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ru-RU">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205B3B6-1E6E-4400-8157-2CB1EE1F4669}"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31401393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29306F0-81CB-4EEB-840C-F411506E59A9}" type="datetimeFigureOut">
              <a:rPr lang="ru-RU">
                <a:solidFill>
                  <a:srgbClr val="000000"/>
                </a:solidFill>
              </a:rPr>
              <a:pPr/>
              <a:t>18.03.2015</a:t>
            </a:fld>
            <a:endParaRPr lang="ru-RU">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ru-RU">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1DC8C17-BC24-44B4-8054-3497E207B3C6}"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23634907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DF05648-7E8A-46B4-99B9-B36EF3EBFF91}" type="datetimeFigureOut">
              <a:rPr lang="ru-RU">
                <a:solidFill>
                  <a:srgbClr val="000000"/>
                </a:solidFill>
              </a:rPr>
              <a:pPr/>
              <a:t>18.03.2015</a:t>
            </a:fld>
            <a:endParaRPr lang="ru-RU">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ru-RU">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0AC9943-3C46-442E-97EF-D8EC7DD0EF26}"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24286069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fld id="{0B9E95E7-471B-4DC0-AFD5-ED92EC21DCAD}" type="datetimeFigureOut">
              <a:rPr lang="ru-RU">
                <a:solidFill>
                  <a:srgbClr val="000000"/>
                </a:solidFill>
              </a:rPr>
              <a:pPr/>
              <a:t>18.03.2015</a:t>
            </a:fld>
            <a:endParaRPr lang="ru-RU">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ru-RU">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A023F8-CD31-4D99-AC26-87D038A934DA}"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29543113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fld id="{85F7AC27-4A9A-4F48-AF4F-418D1F7E55CB}" type="datetimeFigureOut">
              <a:rPr lang="ru-RU">
                <a:solidFill>
                  <a:srgbClr val="000000"/>
                </a:solidFill>
              </a:rPr>
              <a:pPr/>
              <a:t>18.03.2015</a:t>
            </a:fld>
            <a:endParaRPr lang="ru-RU">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ru-RU">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DB0689-CF0D-4D64-BD48-3F93D249C5A7}"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3985472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Tree>
    <p:extLst>
      <p:ext uri="{BB962C8B-B14F-4D97-AF65-F5344CB8AC3E}">
        <p14:creationId xmlns:p14="http://schemas.microsoft.com/office/powerpoint/2010/main" xmlns="" val="1265301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69532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726709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359828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381000"/>
            <a:ext cx="7772400"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1219200" y="1447800"/>
            <a:ext cx="7772400"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219200" y="381000"/>
            <a:ext cx="7772400"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051" name="Rectangle 3"/>
          <p:cNvSpPr>
            <a:spLocks noGrp="1" noChangeArrowheads="1"/>
          </p:cNvSpPr>
          <p:nvPr>
            <p:ph type="body" idx="1"/>
          </p:nvPr>
        </p:nvSpPr>
        <p:spPr bwMode="auto">
          <a:xfrm>
            <a:off x="1219200" y="1447800"/>
            <a:ext cx="7772400" cy="4860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单击此处编辑母版标题样式</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单击此处编辑母版文本样式</a:t>
            </a:r>
          </a:p>
          <a:p>
            <a:pPr lvl="1"/>
            <a:r>
              <a:rPr lang="ru-RU" smtClean="0"/>
              <a:t>第二级</a:t>
            </a:r>
          </a:p>
          <a:p>
            <a:pPr lvl="2"/>
            <a:r>
              <a:rPr lang="ru-RU" smtClean="0"/>
              <a:t>第三级</a:t>
            </a:r>
          </a:p>
          <a:p>
            <a:pPr lvl="3"/>
            <a:r>
              <a:rPr lang="ru-RU" smtClean="0"/>
              <a:t>第四级</a:t>
            </a:r>
          </a:p>
          <a:p>
            <a:pPr lvl="4"/>
            <a:r>
              <a:rPr lang="ru-RU" smtClean="0"/>
              <a:t>第五级</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vl1pPr>
          </a:lstStyle>
          <a:p>
            <a:fld id="{8FCE048F-FDA3-4A15-8BC4-FB58587C2360}" type="datetimeFigureOut">
              <a:rPr lang="ru-RU"/>
              <a:pPr/>
              <a:t>18.03.2015</a:t>
            </a:fld>
            <a:endParaRPr lang="ru-RU"/>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vl1pPr>
          </a:lstStyle>
          <a:p>
            <a:endParaRPr lang="ru-RU"/>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vl1pPr>
          </a:lstStyle>
          <a:p>
            <a:fld id="{AEA81FB4-4553-473B-B6D5-1481AC879526}"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ea typeface="SimSun" pitchFamily="2" charset="-122"/>
        </a:defRPr>
      </a:lvl2pPr>
      <a:lvl3pPr algn="ctr" rtl="0" fontAlgn="base">
        <a:spcBef>
          <a:spcPct val="0"/>
        </a:spcBef>
        <a:spcAft>
          <a:spcPct val="0"/>
        </a:spcAft>
        <a:defRPr sz="4400">
          <a:solidFill>
            <a:schemeClr val="tx2"/>
          </a:solidFill>
          <a:latin typeface="Arial" pitchFamily="34" charset="0"/>
          <a:ea typeface="SimSun" pitchFamily="2" charset="-122"/>
        </a:defRPr>
      </a:lvl3pPr>
      <a:lvl4pPr algn="ctr" rtl="0" fontAlgn="base">
        <a:spcBef>
          <a:spcPct val="0"/>
        </a:spcBef>
        <a:spcAft>
          <a:spcPct val="0"/>
        </a:spcAft>
        <a:defRPr sz="4400">
          <a:solidFill>
            <a:schemeClr val="tx2"/>
          </a:solidFill>
          <a:latin typeface="Arial" pitchFamily="34" charset="0"/>
          <a:ea typeface="SimSun" pitchFamily="2" charset="-122"/>
        </a:defRPr>
      </a:lvl4pPr>
      <a:lvl5pPr algn="ctr" rtl="0" fontAlgn="base">
        <a:spcBef>
          <a:spcPct val="0"/>
        </a:spcBef>
        <a:spcAft>
          <a:spcPct val="0"/>
        </a:spcAft>
        <a:defRPr sz="4400">
          <a:solidFill>
            <a:schemeClr val="tx2"/>
          </a:solidFill>
          <a:latin typeface="Arial" pitchFamily="34" charset="0"/>
          <a:ea typeface="SimSun" pitchFamily="2" charset="-122"/>
        </a:defRPr>
      </a:lvl5pPr>
      <a:lvl6pPr marL="457200" algn="ctr" rtl="0" fontAlgn="base">
        <a:spcBef>
          <a:spcPct val="0"/>
        </a:spcBef>
        <a:spcAft>
          <a:spcPct val="0"/>
        </a:spcAft>
        <a:defRPr sz="4400">
          <a:solidFill>
            <a:schemeClr val="tx2"/>
          </a:solidFill>
          <a:latin typeface="Arial" pitchFamily="34" charset="0"/>
          <a:ea typeface="SimSun" pitchFamily="2" charset="-122"/>
        </a:defRPr>
      </a:lvl6pPr>
      <a:lvl7pPr marL="914400" algn="ctr" rtl="0" fontAlgn="base">
        <a:spcBef>
          <a:spcPct val="0"/>
        </a:spcBef>
        <a:spcAft>
          <a:spcPct val="0"/>
        </a:spcAft>
        <a:defRPr sz="4400">
          <a:solidFill>
            <a:schemeClr val="tx2"/>
          </a:solidFill>
          <a:latin typeface="Arial" pitchFamily="34" charset="0"/>
          <a:ea typeface="SimSun" pitchFamily="2" charset="-122"/>
        </a:defRPr>
      </a:lvl7pPr>
      <a:lvl8pPr marL="1371600" algn="ctr" rtl="0" fontAlgn="base">
        <a:spcBef>
          <a:spcPct val="0"/>
        </a:spcBef>
        <a:spcAft>
          <a:spcPct val="0"/>
        </a:spcAft>
        <a:defRPr sz="4400">
          <a:solidFill>
            <a:schemeClr val="tx2"/>
          </a:solidFill>
          <a:latin typeface="Arial" pitchFamily="34" charset="0"/>
          <a:ea typeface="SimSun" pitchFamily="2" charset="-122"/>
        </a:defRPr>
      </a:lvl8pPr>
      <a:lvl9pPr marL="1828800" algn="ctr" rtl="0" fontAlgn="base">
        <a:spcBef>
          <a:spcPct val="0"/>
        </a:spcBef>
        <a:spcAft>
          <a:spcPct val="0"/>
        </a:spcAft>
        <a:defRPr sz="4400">
          <a:solidFill>
            <a:schemeClr val="tx2"/>
          </a:solidFill>
          <a:latin typeface="Arial" pitchFamily="34" charset="0"/>
          <a:ea typeface="SimSun"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单击此处编辑母版标题样式</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单击此处编辑母版文本样式</a:t>
            </a:r>
          </a:p>
          <a:p>
            <a:pPr lvl="1"/>
            <a:r>
              <a:rPr lang="ru-RU" smtClean="0"/>
              <a:t>第二级</a:t>
            </a:r>
          </a:p>
          <a:p>
            <a:pPr lvl="2"/>
            <a:r>
              <a:rPr lang="ru-RU" smtClean="0"/>
              <a:t>第三级</a:t>
            </a:r>
          </a:p>
          <a:p>
            <a:pPr lvl="3"/>
            <a:r>
              <a:rPr lang="ru-RU" smtClean="0"/>
              <a:t>第四级</a:t>
            </a:r>
          </a:p>
          <a:p>
            <a:pPr lvl="4"/>
            <a:r>
              <a:rPr lang="ru-RU" smtClean="0"/>
              <a:t>第五级</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vl1pPr>
          </a:lstStyle>
          <a:p>
            <a:fld id="{8FCE048F-FDA3-4A15-8BC4-FB58587C2360}" type="datetimeFigureOut">
              <a:rPr lang="ru-RU">
                <a:solidFill>
                  <a:srgbClr val="000000"/>
                </a:solidFill>
              </a:rPr>
              <a:pPr/>
              <a:t>18.03.2015</a:t>
            </a:fld>
            <a:endParaRPr lang="ru-RU">
              <a:solidFill>
                <a:srgbClr val="000000"/>
              </a:solidFill>
            </a:endParaRPr>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vl1pPr>
          </a:lstStyle>
          <a:p>
            <a:endParaRPr lang="ru-RU">
              <a:solidFill>
                <a:srgbClr val="000000"/>
              </a:solidFill>
            </a:endParaRPr>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vl1pPr>
          </a:lstStyle>
          <a:p>
            <a:fld id="{AEA81FB4-4553-473B-B6D5-1481AC879526}"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692066139"/>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ea typeface="SimSun" pitchFamily="2" charset="-122"/>
        </a:defRPr>
      </a:lvl2pPr>
      <a:lvl3pPr algn="ctr" rtl="0" fontAlgn="base">
        <a:spcBef>
          <a:spcPct val="0"/>
        </a:spcBef>
        <a:spcAft>
          <a:spcPct val="0"/>
        </a:spcAft>
        <a:defRPr sz="4400">
          <a:solidFill>
            <a:schemeClr val="tx2"/>
          </a:solidFill>
          <a:latin typeface="Arial" pitchFamily="34" charset="0"/>
          <a:ea typeface="SimSun" pitchFamily="2" charset="-122"/>
        </a:defRPr>
      </a:lvl3pPr>
      <a:lvl4pPr algn="ctr" rtl="0" fontAlgn="base">
        <a:spcBef>
          <a:spcPct val="0"/>
        </a:spcBef>
        <a:spcAft>
          <a:spcPct val="0"/>
        </a:spcAft>
        <a:defRPr sz="4400">
          <a:solidFill>
            <a:schemeClr val="tx2"/>
          </a:solidFill>
          <a:latin typeface="Arial" pitchFamily="34" charset="0"/>
          <a:ea typeface="SimSun" pitchFamily="2" charset="-122"/>
        </a:defRPr>
      </a:lvl4pPr>
      <a:lvl5pPr algn="ctr" rtl="0" fontAlgn="base">
        <a:spcBef>
          <a:spcPct val="0"/>
        </a:spcBef>
        <a:spcAft>
          <a:spcPct val="0"/>
        </a:spcAft>
        <a:defRPr sz="4400">
          <a:solidFill>
            <a:schemeClr val="tx2"/>
          </a:solidFill>
          <a:latin typeface="Arial" pitchFamily="34" charset="0"/>
          <a:ea typeface="SimSun" pitchFamily="2" charset="-122"/>
        </a:defRPr>
      </a:lvl5pPr>
      <a:lvl6pPr marL="457200" algn="ctr" rtl="0" fontAlgn="base">
        <a:spcBef>
          <a:spcPct val="0"/>
        </a:spcBef>
        <a:spcAft>
          <a:spcPct val="0"/>
        </a:spcAft>
        <a:defRPr sz="4400">
          <a:solidFill>
            <a:schemeClr val="tx2"/>
          </a:solidFill>
          <a:latin typeface="Arial" pitchFamily="34" charset="0"/>
          <a:ea typeface="SimSun" pitchFamily="2" charset="-122"/>
        </a:defRPr>
      </a:lvl6pPr>
      <a:lvl7pPr marL="914400" algn="ctr" rtl="0" fontAlgn="base">
        <a:spcBef>
          <a:spcPct val="0"/>
        </a:spcBef>
        <a:spcAft>
          <a:spcPct val="0"/>
        </a:spcAft>
        <a:defRPr sz="4400">
          <a:solidFill>
            <a:schemeClr val="tx2"/>
          </a:solidFill>
          <a:latin typeface="Arial" pitchFamily="34" charset="0"/>
          <a:ea typeface="SimSun" pitchFamily="2" charset="-122"/>
        </a:defRPr>
      </a:lvl7pPr>
      <a:lvl8pPr marL="1371600" algn="ctr" rtl="0" fontAlgn="base">
        <a:spcBef>
          <a:spcPct val="0"/>
        </a:spcBef>
        <a:spcAft>
          <a:spcPct val="0"/>
        </a:spcAft>
        <a:defRPr sz="4400">
          <a:solidFill>
            <a:schemeClr val="tx2"/>
          </a:solidFill>
          <a:latin typeface="Arial" pitchFamily="34" charset="0"/>
          <a:ea typeface="SimSun" pitchFamily="2" charset="-122"/>
        </a:defRPr>
      </a:lvl8pPr>
      <a:lvl9pPr marL="1828800" algn="ctr" rtl="0" fontAlgn="base">
        <a:spcBef>
          <a:spcPct val="0"/>
        </a:spcBef>
        <a:spcAft>
          <a:spcPct val="0"/>
        </a:spcAft>
        <a:defRPr sz="4400">
          <a:solidFill>
            <a:schemeClr val="tx2"/>
          </a:solidFill>
          <a:latin typeface="Arial" pitchFamily="34" charset="0"/>
          <a:ea typeface="SimSun"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单击此处编辑母版标题样式</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单击此处编辑母版文本样式</a:t>
            </a:r>
          </a:p>
          <a:p>
            <a:pPr lvl="1"/>
            <a:r>
              <a:rPr lang="ru-RU" smtClean="0"/>
              <a:t>第二级</a:t>
            </a:r>
          </a:p>
          <a:p>
            <a:pPr lvl="2"/>
            <a:r>
              <a:rPr lang="ru-RU" smtClean="0"/>
              <a:t>第三级</a:t>
            </a:r>
          </a:p>
          <a:p>
            <a:pPr lvl="3"/>
            <a:r>
              <a:rPr lang="ru-RU" smtClean="0"/>
              <a:t>第四级</a:t>
            </a:r>
          </a:p>
          <a:p>
            <a:pPr lvl="4"/>
            <a:r>
              <a:rPr lang="ru-RU" smtClean="0"/>
              <a:t>第五级</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vl1pPr>
          </a:lstStyle>
          <a:p>
            <a:fld id="{8FCE048F-FDA3-4A15-8BC4-FB58587C2360}" type="datetimeFigureOut">
              <a:rPr lang="ru-RU">
                <a:solidFill>
                  <a:srgbClr val="000000"/>
                </a:solidFill>
              </a:rPr>
              <a:pPr/>
              <a:t>18.03.2015</a:t>
            </a:fld>
            <a:endParaRPr lang="ru-RU">
              <a:solidFill>
                <a:srgbClr val="000000"/>
              </a:solidFill>
            </a:endParaRPr>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vl1pPr>
          </a:lstStyle>
          <a:p>
            <a:endParaRPr lang="ru-RU">
              <a:solidFill>
                <a:srgbClr val="000000"/>
              </a:solidFill>
            </a:endParaRPr>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vl1pPr>
          </a:lstStyle>
          <a:p>
            <a:fld id="{AEA81FB4-4553-473B-B6D5-1481AC879526}"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xmlns="" val="3137662519"/>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ea typeface="SimSun" pitchFamily="2" charset="-122"/>
        </a:defRPr>
      </a:lvl2pPr>
      <a:lvl3pPr algn="ctr" rtl="0" fontAlgn="base">
        <a:spcBef>
          <a:spcPct val="0"/>
        </a:spcBef>
        <a:spcAft>
          <a:spcPct val="0"/>
        </a:spcAft>
        <a:defRPr sz="4400">
          <a:solidFill>
            <a:schemeClr val="tx2"/>
          </a:solidFill>
          <a:latin typeface="Arial" pitchFamily="34" charset="0"/>
          <a:ea typeface="SimSun" pitchFamily="2" charset="-122"/>
        </a:defRPr>
      </a:lvl3pPr>
      <a:lvl4pPr algn="ctr" rtl="0" fontAlgn="base">
        <a:spcBef>
          <a:spcPct val="0"/>
        </a:spcBef>
        <a:spcAft>
          <a:spcPct val="0"/>
        </a:spcAft>
        <a:defRPr sz="4400">
          <a:solidFill>
            <a:schemeClr val="tx2"/>
          </a:solidFill>
          <a:latin typeface="Arial" pitchFamily="34" charset="0"/>
          <a:ea typeface="SimSun" pitchFamily="2" charset="-122"/>
        </a:defRPr>
      </a:lvl4pPr>
      <a:lvl5pPr algn="ctr" rtl="0" fontAlgn="base">
        <a:spcBef>
          <a:spcPct val="0"/>
        </a:spcBef>
        <a:spcAft>
          <a:spcPct val="0"/>
        </a:spcAft>
        <a:defRPr sz="4400">
          <a:solidFill>
            <a:schemeClr val="tx2"/>
          </a:solidFill>
          <a:latin typeface="Arial" pitchFamily="34" charset="0"/>
          <a:ea typeface="SimSun" pitchFamily="2" charset="-122"/>
        </a:defRPr>
      </a:lvl5pPr>
      <a:lvl6pPr marL="457200" algn="ctr" rtl="0" fontAlgn="base">
        <a:spcBef>
          <a:spcPct val="0"/>
        </a:spcBef>
        <a:spcAft>
          <a:spcPct val="0"/>
        </a:spcAft>
        <a:defRPr sz="4400">
          <a:solidFill>
            <a:schemeClr val="tx2"/>
          </a:solidFill>
          <a:latin typeface="Arial" pitchFamily="34" charset="0"/>
          <a:ea typeface="SimSun" pitchFamily="2" charset="-122"/>
        </a:defRPr>
      </a:lvl6pPr>
      <a:lvl7pPr marL="914400" algn="ctr" rtl="0" fontAlgn="base">
        <a:spcBef>
          <a:spcPct val="0"/>
        </a:spcBef>
        <a:spcAft>
          <a:spcPct val="0"/>
        </a:spcAft>
        <a:defRPr sz="4400">
          <a:solidFill>
            <a:schemeClr val="tx2"/>
          </a:solidFill>
          <a:latin typeface="Arial" pitchFamily="34" charset="0"/>
          <a:ea typeface="SimSun" pitchFamily="2" charset="-122"/>
        </a:defRPr>
      </a:lvl7pPr>
      <a:lvl8pPr marL="1371600" algn="ctr" rtl="0" fontAlgn="base">
        <a:spcBef>
          <a:spcPct val="0"/>
        </a:spcBef>
        <a:spcAft>
          <a:spcPct val="0"/>
        </a:spcAft>
        <a:defRPr sz="4400">
          <a:solidFill>
            <a:schemeClr val="tx2"/>
          </a:solidFill>
          <a:latin typeface="Arial" pitchFamily="34" charset="0"/>
          <a:ea typeface="SimSun" pitchFamily="2" charset="-122"/>
        </a:defRPr>
      </a:lvl8pPr>
      <a:lvl9pPr marL="1828800" algn="ctr" rtl="0" fontAlgn="base">
        <a:spcBef>
          <a:spcPct val="0"/>
        </a:spcBef>
        <a:spcAft>
          <a:spcPct val="0"/>
        </a:spcAft>
        <a:defRPr sz="4400">
          <a:solidFill>
            <a:schemeClr val="tx2"/>
          </a:solidFill>
          <a:latin typeface="Arial" pitchFamily="34" charset="0"/>
          <a:ea typeface="SimSun"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3.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themeOverride" Target="../theme/themeOverride4.xml"/></Relationships>
</file>

<file path=ppt/slides/_rels/slide5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a:xfrm>
            <a:off x="388938" y="4114800"/>
            <a:ext cx="6153150" cy="1081088"/>
          </a:xfrm>
        </p:spPr>
        <p:txBody>
          <a:bodyPr/>
          <a:lstStyle/>
          <a:p>
            <a:pPr rtl="1" eaLnBrk="1" hangingPunct="1"/>
            <a:r>
              <a:rPr lang="ar-EG" altLang="en-US" sz="4400" dirty="0" smtClean="0"/>
              <a:t>السكرتارية الالكترونية</a:t>
            </a:r>
            <a:endParaRPr lang="uk-UA" altLang="en-US" sz="4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4221088"/>
            <a:ext cx="8346728" cy="2015926"/>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chemeClr val="bg1"/>
                  </a:solidFill>
                  <a:ea typeface="Gulim" pitchFamily="34" charset="-127"/>
                </a:rPr>
                <a:t>هي تلك الوظيفة التي تقدم معاونات أو خدمات للإدارات أو </a:t>
              </a:r>
              <a:r>
                <a:rPr lang="ar-EG" sz="2800" b="1" dirty="0" smtClean="0">
                  <a:solidFill>
                    <a:schemeClr val="bg1"/>
                  </a:solidFill>
                  <a:ea typeface="Gulim" pitchFamily="34" charset="-127"/>
                </a:rPr>
                <a:t>الرؤساء</a:t>
              </a:r>
              <a:br>
                <a:rPr lang="ar-EG" sz="2800" b="1" dirty="0" smtClean="0">
                  <a:solidFill>
                    <a:schemeClr val="bg1"/>
                  </a:solidFill>
                  <a:ea typeface="Gulim" pitchFamily="34" charset="-127"/>
                </a:rPr>
              </a:br>
              <a:r>
                <a:rPr lang="ar-EG" sz="2800" b="1" dirty="0" smtClean="0">
                  <a:solidFill>
                    <a:schemeClr val="bg1"/>
                  </a:solidFill>
                  <a:ea typeface="Gulim" pitchFamily="34" charset="-127"/>
                </a:rPr>
                <a:t>، </a:t>
              </a:r>
              <a:r>
                <a:rPr lang="ar-EG" sz="2800" b="1" dirty="0">
                  <a:solidFill>
                    <a:schemeClr val="bg1"/>
                  </a:solidFill>
                  <a:ea typeface="Gulim" pitchFamily="34" charset="-127"/>
                </a:rPr>
                <a:t>سواء كانت هذه المعاونات أو الخدمات فنية أو مكتبية، حتى تتمكن </a:t>
              </a:r>
              <a:r>
                <a:rPr lang="ar-EG" sz="2800" b="1" dirty="0" smtClean="0">
                  <a:solidFill>
                    <a:schemeClr val="bg1"/>
                  </a:solidFill>
                  <a:ea typeface="Gulim" pitchFamily="34" charset="-127"/>
                </a:rPr>
                <a:t/>
              </a:r>
              <a:br>
                <a:rPr lang="ar-EG" sz="2800" b="1" dirty="0" smtClean="0">
                  <a:solidFill>
                    <a:schemeClr val="bg1"/>
                  </a:solidFill>
                  <a:ea typeface="Gulim" pitchFamily="34" charset="-127"/>
                </a:rPr>
              </a:br>
              <a:r>
                <a:rPr lang="ar-EG" sz="2800" b="1" dirty="0" smtClean="0">
                  <a:solidFill>
                    <a:schemeClr val="bg1"/>
                  </a:solidFill>
                  <a:ea typeface="Gulim" pitchFamily="34" charset="-127"/>
                </a:rPr>
                <a:t>الإدارات </a:t>
              </a:r>
              <a:r>
                <a:rPr lang="ar-EG" sz="2800" b="1" dirty="0">
                  <a:solidFill>
                    <a:schemeClr val="bg1"/>
                  </a:solidFill>
                  <a:ea typeface="Gulim" pitchFamily="34" charset="-127"/>
                </a:rPr>
                <a:t>أو الرؤساء من إنجاز عملها بطريقة ميسرة وفي أقل وقت </a:t>
              </a:r>
              <a:r>
                <a:rPr lang="ar-EG" sz="2800" b="1" dirty="0" smtClean="0">
                  <a:solidFill>
                    <a:schemeClr val="bg1"/>
                  </a:solidFill>
                  <a:ea typeface="Gulim" pitchFamily="34" charset="-127"/>
                </a:rPr>
                <a:t/>
              </a:r>
              <a:br>
                <a:rPr lang="ar-EG" sz="2800" b="1" dirty="0" smtClean="0">
                  <a:solidFill>
                    <a:schemeClr val="bg1"/>
                  </a:solidFill>
                  <a:ea typeface="Gulim" pitchFamily="34" charset="-127"/>
                </a:rPr>
              </a:br>
              <a:r>
                <a:rPr lang="ar-EG" sz="2800" b="1" dirty="0" smtClean="0">
                  <a:solidFill>
                    <a:schemeClr val="bg1"/>
                  </a:solidFill>
                  <a:ea typeface="Gulim" pitchFamily="34" charset="-127"/>
                </a:rPr>
                <a:t>ممكن </a:t>
              </a:r>
              <a:r>
                <a:rPr lang="ar-EG" sz="2800" b="1" dirty="0">
                  <a:solidFill>
                    <a:schemeClr val="bg1"/>
                  </a:solidFill>
                  <a:ea typeface="Gulim" pitchFamily="34" charset="-127"/>
                </a:rPr>
                <a:t>وبأقل تكلفة</a:t>
              </a:r>
              <a:endParaRPr lang="en-US" sz="2800" dirty="0"/>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وبوجه عام يمكن تعريف السكرتارية بالآتي</a:t>
            </a:r>
            <a:endParaRPr lang="en-GB" altLang="en-US" sz="3200" dirty="0">
              <a:latin typeface="Simplified Arabic" pitchFamily="18" charset="-78"/>
              <a:cs typeface="Simplified Arabic" pitchFamily="18" charset="-78"/>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91697" y="1700808"/>
            <a:ext cx="3115710" cy="2330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3382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4365104"/>
            <a:ext cx="8346728" cy="1496052"/>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في نهاية البحث فإنك توضح الاستنتاجات الرئيسية أو التوصيات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أو </a:t>
              </a:r>
              <a:r>
                <a:rPr lang="ar-EG" sz="2800" b="1" dirty="0">
                  <a:solidFill>
                    <a:srgbClr val="FFFFFF"/>
                  </a:solidFill>
                  <a:ea typeface="Gulim" pitchFamily="34" charset="-127"/>
                </a:rPr>
                <a:t>كليهما أو تكتفي بملخص لما عرضته حسب ما يتفق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مع </a:t>
              </a:r>
              <a:r>
                <a:rPr lang="ar-EG" sz="2800" b="1" dirty="0">
                  <a:solidFill>
                    <a:srgbClr val="FFFFFF"/>
                  </a:solidFill>
                  <a:ea typeface="Gulim" pitchFamily="34" charset="-127"/>
                </a:rPr>
                <a:t>طبيعة الموضوع</a:t>
              </a:r>
              <a:endParaRPr lang="ar-EG" sz="2800" b="1" dirty="0" smtClean="0">
                <a:solidFill>
                  <a:srgbClr val="FFFFFF"/>
                </a:solidFill>
                <a:ea typeface="Gulim" pitchFamily="34" charset="-127"/>
              </a:endParaRP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solidFill>
                  <a:srgbClr val="FFFFFF"/>
                </a:solidFill>
                <a:latin typeface="Simplified Arabic" pitchFamily="18" charset="-78"/>
                <a:cs typeface="Simplified Arabic" pitchFamily="18" charset="-78"/>
              </a:rPr>
              <a:t>الختام</a:t>
            </a:r>
          </a:p>
        </p:txBody>
      </p:sp>
    </p:spTree>
    <p:extLst>
      <p:ext uri="{BB962C8B-B14F-4D97-AF65-F5344CB8AC3E}">
        <p14:creationId xmlns:p14="http://schemas.microsoft.com/office/powerpoint/2010/main" xmlns="" val="398718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547664" y="2459360"/>
            <a:ext cx="5688632" cy="2376264"/>
          </a:xfrm>
          <a:prstGeom prst="horizontalScroll">
            <a:avLst/>
          </a:prstGeom>
          <a:ln w="9525" cap="flat" cmpd="sng" algn="ctr">
            <a:solidFill>
              <a:schemeClr val="tx1"/>
            </a:solidFill>
            <a:prstDash val="solid"/>
            <a:round/>
            <a:headEnd type="none" w="med" len="med"/>
            <a:tailEnd type="none" w="med" len="med"/>
          </a:ln>
          <a:effectLst/>
          <a:extLst/>
        </p:spPr>
        <p:style>
          <a:lnRef idx="0">
            <a:scrgbClr r="0" g="0" b="0"/>
          </a:lnRef>
          <a:fillRef idx="1003">
            <a:schemeClr val="lt2"/>
          </a:fillRef>
          <a:effectRef idx="0">
            <a:scrgbClr r="0" g="0" b="0"/>
          </a:effectRef>
          <a:fontRef idx="major"/>
        </p:style>
        <p:txBody>
          <a:bodyPr vert="horz" wrap="square" lIns="91440" tIns="45720" rIns="91440" bIns="45720" numCol="1" rtlCol="1" anchor="t" anchorCtr="0" compatLnSpc="1">
            <a:prstTxWarp prst="textNoShape">
              <a:avLst/>
            </a:prstTxWarp>
          </a:bodyPr>
          <a:lstStyle/>
          <a:p>
            <a:pPr rtl="1">
              <a:lnSpc>
                <a:spcPct val="250000"/>
              </a:lnSpc>
            </a:pPr>
            <a:r>
              <a:rPr lang="ar-EG" sz="3600" b="1" dirty="0">
                <a:solidFill>
                  <a:srgbClr val="FFFFFF"/>
                </a:solidFill>
                <a:latin typeface="Simplified Arabic" pitchFamily="18" charset="-78"/>
                <a:cs typeface="Simplified Arabic" pitchFamily="18" charset="-78"/>
              </a:rPr>
              <a:t>ملاحظات حول إعداد الشرائح</a:t>
            </a:r>
            <a:endParaRPr lang="ar-EG" sz="3600" b="1" dirty="0" smtClean="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85853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ملاحظات حول إعداد الشرائح</a:t>
            </a:r>
          </a:p>
        </p:txBody>
      </p:sp>
      <p:grpSp>
        <p:nvGrpSpPr>
          <p:cNvPr id="56" name="Group 6"/>
          <p:cNvGrpSpPr>
            <a:grpSpLocks/>
          </p:cNvGrpSpPr>
          <p:nvPr/>
        </p:nvGrpSpPr>
        <p:grpSpPr bwMode="auto">
          <a:xfrm flipH="1">
            <a:off x="467544" y="2380779"/>
            <a:ext cx="8135812" cy="1008062"/>
            <a:chOff x="0" y="0"/>
            <a:chExt cx="3308" cy="292"/>
          </a:xfrm>
        </p:grpSpPr>
        <p:sp>
          <p:nvSpPr>
            <p:cNvPr id="57" name="AutoShape 8"/>
            <p:cNvSpPr>
              <a:spLocks noChangeArrowheads="1"/>
            </p:cNvSpPr>
            <p:nvPr/>
          </p:nvSpPr>
          <p:spPr bwMode="auto">
            <a:xfrm>
              <a:off x="132" y="34"/>
              <a:ext cx="3176" cy="230"/>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58" name="AutoShape 9"/>
            <p:cNvSpPr>
              <a:spLocks noChangeArrowheads="1"/>
            </p:cNvSpPr>
            <p:nvPr/>
          </p:nvSpPr>
          <p:spPr bwMode="auto">
            <a:xfrm>
              <a:off x="0" y="0"/>
              <a:ext cx="288" cy="292"/>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p>
          </p:txBody>
        </p:sp>
      </p:grpSp>
      <p:grpSp>
        <p:nvGrpSpPr>
          <p:cNvPr id="59" name="Group 9"/>
          <p:cNvGrpSpPr>
            <a:grpSpLocks/>
          </p:cNvGrpSpPr>
          <p:nvPr/>
        </p:nvGrpSpPr>
        <p:grpSpPr bwMode="auto">
          <a:xfrm flipH="1">
            <a:off x="540256" y="3533304"/>
            <a:ext cx="8063100" cy="903287"/>
            <a:chOff x="0" y="0"/>
            <a:chExt cx="3326" cy="292"/>
          </a:xfrm>
        </p:grpSpPr>
        <p:sp>
          <p:nvSpPr>
            <p:cNvPr id="60" name="AutoShape 11"/>
            <p:cNvSpPr>
              <a:spLocks noChangeArrowheads="1"/>
            </p:cNvSpPr>
            <p:nvPr/>
          </p:nvSpPr>
          <p:spPr bwMode="auto">
            <a:xfrm>
              <a:off x="150" y="37"/>
              <a:ext cx="3176" cy="230"/>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61" name="AutoShape 12"/>
            <p:cNvSpPr>
              <a:spLocks noChangeArrowheads="1"/>
            </p:cNvSpPr>
            <p:nvPr/>
          </p:nvSpPr>
          <p:spPr bwMode="auto">
            <a:xfrm>
              <a:off x="0" y="0"/>
              <a:ext cx="288" cy="292"/>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p>
          </p:txBody>
        </p:sp>
      </p:grpSp>
      <p:grpSp>
        <p:nvGrpSpPr>
          <p:cNvPr id="62" name="Group 12"/>
          <p:cNvGrpSpPr>
            <a:grpSpLocks/>
          </p:cNvGrpSpPr>
          <p:nvPr/>
        </p:nvGrpSpPr>
        <p:grpSpPr bwMode="auto">
          <a:xfrm flipH="1">
            <a:off x="466474" y="4541366"/>
            <a:ext cx="8136351" cy="831850"/>
            <a:chOff x="-61" y="0"/>
            <a:chExt cx="3363" cy="292"/>
          </a:xfrm>
        </p:grpSpPr>
        <p:sp>
          <p:nvSpPr>
            <p:cNvPr id="63" name="AutoShape 14"/>
            <p:cNvSpPr>
              <a:spLocks noChangeArrowheads="1"/>
            </p:cNvSpPr>
            <p:nvPr/>
          </p:nvSpPr>
          <p:spPr bwMode="auto">
            <a:xfrm>
              <a:off x="73" y="35"/>
              <a:ext cx="3229" cy="230"/>
            </a:xfrm>
            <a:prstGeom prst="roundRect">
              <a:avLst>
                <a:gd name="adj" fmla="val 50000"/>
              </a:avLst>
            </a:prstGeom>
            <a:gradFill rotWithShape="1">
              <a:gsLst>
                <a:gs pos="0">
                  <a:schemeClr val="hlink"/>
                </a:gs>
                <a:gs pos="50000">
                  <a:srgbClr val="5A5A5A"/>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64" name="AutoShape 15"/>
            <p:cNvSpPr>
              <a:spLocks noChangeArrowheads="1"/>
            </p:cNvSpPr>
            <p:nvPr/>
          </p:nvSpPr>
          <p:spPr bwMode="auto">
            <a:xfrm>
              <a:off x="-61" y="0"/>
              <a:ext cx="288" cy="292"/>
            </a:xfrm>
            <a:prstGeom prst="homePlate">
              <a:avLst>
                <a:gd name="adj" fmla="val 25000"/>
              </a:avLst>
            </a:prstGeom>
            <a:gradFill rotWithShape="1">
              <a:gsLst>
                <a:gs pos="0">
                  <a:srgbClr val="373737"/>
                </a:gs>
                <a:gs pos="100000">
                  <a:schemeClr val="hlink"/>
                </a:gs>
              </a:gsLst>
              <a:lin ang="18900000" scaled="1"/>
            </a:gradFill>
            <a:ln w="38100" cmpd="sng">
              <a:solidFill>
                <a:schemeClr val="bg1"/>
              </a:solidFill>
              <a:miter lim="800000"/>
              <a:headEnd/>
              <a:tailEnd/>
            </a:ln>
          </p:spPr>
          <p:txBody>
            <a:bodyPr wrap="none" anchor="ctr"/>
            <a:lstStyle/>
            <a:p>
              <a:endParaRPr lang="en-US" baseline="-25000"/>
            </a:p>
          </p:txBody>
        </p:sp>
      </p:grpSp>
      <p:sp>
        <p:nvSpPr>
          <p:cNvPr id="65" name="AutoShape 17"/>
          <p:cNvSpPr>
            <a:spLocks noChangeArrowheads="1"/>
          </p:cNvSpPr>
          <p:nvPr/>
        </p:nvSpPr>
        <p:spPr bwMode="auto">
          <a:xfrm flipH="1">
            <a:off x="775326" y="2636912"/>
            <a:ext cx="7037034"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altLang="en-US" sz="2400" b="1" dirty="0" smtClean="0">
                <a:solidFill>
                  <a:srgbClr val="002060"/>
                </a:solidFill>
              </a:rPr>
              <a:t>تجنب </a:t>
            </a:r>
            <a:r>
              <a:rPr lang="ar-EG" altLang="en-US" sz="2400" b="1" dirty="0">
                <a:solidFill>
                  <a:srgbClr val="002060"/>
                </a:solidFill>
              </a:rPr>
              <a:t>الاستخدام السيئ للألوان مثل الخلفية السوداء مع الكتابة </a:t>
            </a:r>
            <a:endParaRPr lang="ar-EG" altLang="en-US" sz="2400" b="1" dirty="0" smtClean="0">
              <a:solidFill>
                <a:srgbClr val="002060"/>
              </a:solidFill>
            </a:endParaRPr>
          </a:p>
          <a:p>
            <a:pPr rtl="1"/>
            <a:r>
              <a:rPr lang="ar-EG" altLang="en-US" sz="2400" b="1" dirty="0" smtClean="0">
                <a:solidFill>
                  <a:srgbClr val="002060"/>
                </a:solidFill>
              </a:rPr>
              <a:t>باللون </a:t>
            </a:r>
            <a:r>
              <a:rPr lang="ar-EG" altLang="en-US" sz="2400" b="1" dirty="0">
                <a:solidFill>
                  <a:srgbClr val="002060"/>
                </a:solidFill>
              </a:rPr>
              <a:t>الأزرق أو الخلفية البيضاء مع الكتابة باللون الأصفر</a:t>
            </a:r>
            <a:endParaRPr lang="en-ZA" altLang="en-US" sz="2400" b="1" dirty="0">
              <a:solidFill>
                <a:srgbClr val="002060"/>
              </a:solidFill>
            </a:endParaRPr>
          </a:p>
        </p:txBody>
      </p:sp>
      <p:sp>
        <p:nvSpPr>
          <p:cNvPr id="66" name="AutoShape 18"/>
          <p:cNvSpPr>
            <a:spLocks noChangeArrowheads="1"/>
          </p:cNvSpPr>
          <p:nvPr/>
        </p:nvSpPr>
        <p:spPr bwMode="auto">
          <a:xfrm flipH="1">
            <a:off x="827584" y="3789040"/>
            <a:ext cx="7037034"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002060"/>
                </a:solidFill>
              </a:rPr>
              <a:t>اجعل </a:t>
            </a:r>
            <a:r>
              <a:rPr lang="ar-EG" sz="2400" b="1" dirty="0">
                <a:solidFill>
                  <a:srgbClr val="002060"/>
                </a:solidFill>
              </a:rPr>
              <a:t>الشرائح </a:t>
            </a:r>
            <a:r>
              <a:rPr lang="en-US" sz="2400" b="1" dirty="0">
                <a:solidFill>
                  <a:srgbClr val="002060"/>
                </a:solidFill>
              </a:rPr>
              <a:t>Slides </a:t>
            </a:r>
            <a:r>
              <a:rPr lang="ar-EG" sz="2400" b="1" dirty="0">
                <a:solidFill>
                  <a:srgbClr val="002060"/>
                </a:solidFill>
              </a:rPr>
              <a:t>بسيطة </a:t>
            </a:r>
            <a:r>
              <a:rPr lang="ar-EG" sz="2400" b="1" dirty="0" smtClean="0">
                <a:solidFill>
                  <a:srgbClr val="002060"/>
                </a:solidFill>
              </a:rPr>
              <a:t>وواضحة </a:t>
            </a:r>
            <a:r>
              <a:rPr lang="ar-EG" sz="2400" b="1" dirty="0">
                <a:solidFill>
                  <a:srgbClr val="002060"/>
                </a:solidFill>
              </a:rPr>
              <a:t>الشرائح هي وسيلة مساعدة </a:t>
            </a:r>
            <a:endParaRPr lang="ar-EG" sz="2400" b="1" dirty="0" smtClean="0">
              <a:solidFill>
                <a:srgbClr val="002060"/>
              </a:solidFill>
            </a:endParaRPr>
          </a:p>
          <a:p>
            <a:pPr rtl="1" latinLnBrk="1"/>
            <a:r>
              <a:rPr lang="ar-EG" sz="2400" b="1" dirty="0" smtClean="0">
                <a:solidFill>
                  <a:srgbClr val="002060"/>
                </a:solidFill>
              </a:rPr>
              <a:t>وليست </a:t>
            </a:r>
            <a:r>
              <a:rPr lang="ar-EG" sz="2400" b="1" dirty="0">
                <a:solidFill>
                  <a:srgbClr val="002060"/>
                </a:solidFill>
              </a:rPr>
              <a:t>هي أساس العرض ولكن أساس العرض هو ما تقوله أنت</a:t>
            </a:r>
            <a:endParaRPr lang="en-US" sz="2400" b="1" dirty="0">
              <a:solidFill>
                <a:srgbClr val="002060"/>
              </a:solidFill>
            </a:endParaRPr>
          </a:p>
        </p:txBody>
      </p:sp>
      <p:sp>
        <p:nvSpPr>
          <p:cNvPr id="67" name="AutoShape 19"/>
          <p:cNvSpPr>
            <a:spLocks noChangeArrowheads="1"/>
          </p:cNvSpPr>
          <p:nvPr/>
        </p:nvSpPr>
        <p:spPr bwMode="auto">
          <a:xfrm flipH="1">
            <a:off x="755576" y="4725144"/>
            <a:ext cx="7108131"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002060"/>
                </a:solidFill>
              </a:rPr>
              <a:t>لا </a:t>
            </a:r>
            <a:r>
              <a:rPr lang="ar-EG" sz="2400" b="1" dirty="0">
                <a:solidFill>
                  <a:srgbClr val="002060"/>
                </a:solidFill>
              </a:rPr>
              <a:t>تستخدم صورا لا علاقة لها بالموضوع كخلفية للشرائح</a:t>
            </a:r>
            <a:endParaRPr lang="en-US" sz="2400" b="1" dirty="0">
              <a:solidFill>
                <a:srgbClr val="002060"/>
              </a:solidFill>
            </a:endParaRPr>
          </a:p>
        </p:txBody>
      </p:sp>
    </p:spTree>
    <p:extLst>
      <p:ext uri="{BB962C8B-B14F-4D97-AF65-F5344CB8AC3E}">
        <p14:creationId xmlns:p14="http://schemas.microsoft.com/office/powerpoint/2010/main" xmlns="" val="267560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500"/>
                                        <p:tgtEl>
                                          <p:spTgt spid="5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barn(inVertical)">
                                      <p:cBhvr>
                                        <p:cTn id="10" dur="500"/>
                                        <p:tgtEl>
                                          <p:spTgt spid="6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barn(inVertical)">
                                      <p:cBhvr>
                                        <p:cTn id="15" dur="500"/>
                                        <p:tgtEl>
                                          <p:spTgt spid="5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barn(inVertical)">
                                      <p:cBhvr>
                                        <p:cTn id="18" dur="500"/>
                                        <p:tgtEl>
                                          <p:spTgt spid="6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barn(inVertical)">
                                      <p:cBhvr>
                                        <p:cTn id="23" dur="500"/>
                                        <p:tgtEl>
                                          <p:spTgt spid="6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barn(inVertical)">
                                      <p:cBhvr>
                                        <p:cTn id="26"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67"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ملاحظات حول إعداد الشرائح</a:t>
            </a:r>
          </a:p>
        </p:txBody>
      </p:sp>
      <p:grpSp>
        <p:nvGrpSpPr>
          <p:cNvPr id="56" name="Group 6"/>
          <p:cNvGrpSpPr>
            <a:grpSpLocks/>
          </p:cNvGrpSpPr>
          <p:nvPr/>
        </p:nvGrpSpPr>
        <p:grpSpPr bwMode="auto">
          <a:xfrm flipH="1">
            <a:off x="467544" y="2380779"/>
            <a:ext cx="8135812" cy="1008062"/>
            <a:chOff x="0" y="0"/>
            <a:chExt cx="3308" cy="292"/>
          </a:xfrm>
        </p:grpSpPr>
        <p:sp>
          <p:nvSpPr>
            <p:cNvPr id="57" name="AutoShape 8"/>
            <p:cNvSpPr>
              <a:spLocks noChangeArrowheads="1"/>
            </p:cNvSpPr>
            <p:nvPr/>
          </p:nvSpPr>
          <p:spPr bwMode="auto">
            <a:xfrm>
              <a:off x="132" y="34"/>
              <a:ext cx="3176" cy="230"/>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58" name="AutoShape 9"/>
            <p:cNvSpPr>
              <a:spLocks noChangeArrowheads="1"/>
            </p:cNvSpPr>
            <p:nvPr/>
          </p:nvSpPr>
          <p:spPr bwMode="auto">
            <a:xfrm>
              <a:off x="0" y="0"/>
              <a:ext cx="288" cy="292"/>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p>
          </p:txBody>
        </p:sp>
      </p:grpSp>
      <p:grpSp>
        <p:nvGrpSpPr>
          <p:cNvPr id="59" name="Group 9"/>
          <p:cNvGrpSpPr>
            <a:grpSpLocks/>
          </p:cNvGrpSpPr>
          <p:nvPr/>
        </p:nvGrpSpPr>
        <p:grpSpPr bwMode="auto">
          <a:xfrm flipH="1">
            <a:off x="540256" y="3533304"/>
            <a:ext cx="8063100" cy="903287"/>
            <a:chOff x="0" y="0"/>
            <a:chExt cx="3326" cy="292"/>
          </a:xfrm>
        </p:grpSpPr>
        <p:sp>
          <p:nvSpPr>
            <p:cNvPr id="60" name="AutoShape 11"/>
            <p:cNvSpPr>
              <a:spLocks noChangeArrowheads="1"/>
            </p:cNvSpPr>
            <p:nvPr/>
          </p:nvSpPr>
          <p:spPr bwMode="auto">
            <a:xfrm>
              <a:off x="150" y="37"/>
              <a:ext cx="3176" cy="230"/>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61" name="AutoShape 12"/>
            <p:cNvSpPr>
              <a:spLocks noChangeArrowheads="1"/>
            </p:cNvSpPr>
            <p:nvPr/>
          </p:nvSpPr>
          <p:spPr bwMode="auto">
            <a:xfrm>
              <a:off x="0" y="0"/>
              <a:ext cx="288" cy="292"/>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p>
          </p:txBody>
        </p:sp>
      </p:grpSp>
      <p:grpSp>
        <p:nvGrpSpPr>
          <p:cNvPr id="62" name="Group 12"/>
          <p:cNvGrpSpPr>
            <a:grpSpLocks/>
          </p:cNvGrpSpPr>
          <p:nvPr/>
        </p:nvGrpSpPr>
        <p:grpSpPr bwMode="auto">
          <a:xfrm flipH="1">
            <a:off x="466474" y="4541366"/>
            <a:ext cx="8136351" cy="831850"/>
            <a:chOff x="-61" y="0"/>
            <a:chExt cx="3363" cy="292"/>
          </a:xfrm>
        </p:grpSpPr>
        <p:sp>
          <p:nvSpPr>
            <p:cNvPr id="63" name="AutoShape 14"/>
            <p:cNvSpPr>
              <a:spLocks noChangeArrowheads="1"/>
            </p:cNvSpPr>
            <p:nvPr/>
          </p:nvSpPr>
          <p:spPr bwMode="auto">
            <a:xfrm>
              <a:off x="73" y="35"/>
              <a:ext cx="3229" cy="230"/>
            </a:xfrm>
            <a:prstGeom prst="roundRect">
              <a:avLst>
                <a:gd name="adj" fmla="val 50000"/>
              </a:avLst>
            </a:prstGeom>
            <a:gradFill rotWithShape="1">
              <a:gsLst>
                <a:gs pos="0">
                  <a:schemeClr val="hlink"/>
                </a:gs>
                <a:gs pos="50000">
                  <a:srgbClr val="5A5A5A"/>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64" name="AutoShape 15"/>
            <p:cNvSpPr>
              <a:spLocks noChangeArrowheads="1"/>
            </p:cNvSpPr>
            <p:nvPr/>
          </p:nvSpPr>
          <p:spPr bwMode="auto">
            <a:xfrm>
              <a:off x="-61" y="0"/>
              <a:ext cx="288" cy="292"/>
            </a:xfrm>
            <a:prstGeom prst="homePlate">
              <a:avLst>
                <a:gd name="adj" fmla="val 25000"/>
              </a:avLst>
            </a:prstGeom>
            <a:gradFill rotWithShape="1">
              <a:gsLst>
                <a:gs pos="0">
                  <a:srgbClr val="373737"/>
                </a:gs>
                <a:gs pos="100000">
                  <a:schemeClr val="hlink"/>
                </a:gs>
              </a:gsLst>
              <a:lin ang="18900000" scaled="1"/>
            </a:gradFill>
            <a:ln w="38100" cmpd="sng">
              <a:solidFill>
                <a:schemeClr val="bg1"/>
              </a:solidFill>
              <a:miter lim="800000"/>
              <a:headEnd/>
              <a:tailEnd/>
            </a:ln>
          </p:spPr>
          <p:txBody>
            <a:bodyPr wrap="none" anchor="ctr"/>
            <a:lstStyle/>
            <a:p>
              <a:endParaRPr lang="en-US" baseline="-25000"/>
            </a:p>
          </p:txBody>
        </p:sp>
      </p:grpSp>
      <p:sp>
        <p:nvSpPr>
          <p:cNvPr id="65" name="AutoShape 17"/>
          <p:cNvSpPr>
            <a:spLocks noChangeArrowheads="1"/>
          </p:cNvSpPr>
          <p:nvPr/>
        </p:nvSpPr>
        <p:spPr bwMode="auto">
          <a:xfrm flipH="1">
            <a:off x="775326" y="2636912"/>
            <a:ext cx="7037034"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altLang="en-US" sz="2400" b="1" dirty="0" smtClean="0">
                <a:solidFill>
                  <a:srgbClr val="002060"/>
                </a:solidFill>
              </a:rPr>
              <a:t> استخدم </a:t>
            </a:r>
            <a:r>
              <a:rPr lang="ar-EG" altLang="en-US" sz="2400" b="1" dirty="0">
                <a:solidFill>
                  <a:srgbClr val="002060"/>
                </a:solidFill>
              </a:rPr>
              <a:t>خطوطا مناسبة بحيث لا تقل عن 18 ولا تزيد عن 44 (في المعتاد) </a:t>
            </a:r>
            <a:endParaRPr lang="en-ZA" altLang="en-US" sz="2400" b="1" dirty="0">
              <a:solidFill>
                <a:srgbClr val="002060"/>
              </a:solidFill>
            </a:endParaRPr>
          </a:p>
        </p:txBody>
      </p:sp>
      <p:sp>
        <p:nvSpPr>
          <p:cNvPr id="66" name="AutoShape 18"/>
          <p:cNvSpPr>
            <a:spLocks noChangeArrowheads="1"/>
          </p:cNvSpPr>
          <p:nvPr/>
        </p:nvSpPr>
        <p:spPr bwMode="auto">
          <a:xfrm flipH="1">
            <a:off x="827584" y="3789040"/>
            <a:ext cx="7037034"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002060"/>
                </a:solidFill>
              </a:rPr>
              <a:t>اجعل </a:t>
            </a:r>
            <a:r>
              <a:rPr lang="ar-EG" sz="2400" b="1" dirty="0">
                <a:solidFill>
                  <a:srgbClr val="002060"/>
                </a:solidFill>
              </a:rPr>
              <a:t>لكل شريحة زمناً مناسبا مثل أن تخصص دقيقة أو دقيقة </a:t>
            </a:r>
            <a:r>
              <a:rPr lang="ar-EG" sz="2400" b="1" dirty="0" smtClean="0">
                <a:solidFill>
                  <a:srgbClr val="002060"/>
                </a:solidFill>
              </a:rPr>
              <a:t>ونصف</a:t>
            </a:r>
          </a:p>
          <a:p>
            <a:pPr rtl="1" latinLnBrk="1"/>
            <a:r>
              <a:rPr lang="ar-EG" sz="2400" b="1" dirty="0" smtClean="0">
                <a:solidFill>
                  <a:srgbClr val="002060"/>
                </a:solidFill>
              </a:rPr>
              <a:t> </a:t>
            </a:r>
            <a:r>
              <a:rPr lang="ar-EG" sz="2400" b="1" dirty="0">
                <a:solidFill>
                  <a:srgbClr val="002060"/>
                </a:solidFill>
              </a:rPr>
              <a:t>لكل شريحة في المتوسط</a:t>
            </a:r>
            <a:endParaRPr lang="en-US" sz="2400" b="1" dirty="0">
              <a:solidFill>
                <a:srgbClr val="002060"/>
              </a:solidFill>
            </a:endParaRPr>
          </a:p>
        </p:txBody>
      </p:sp>
      <p:sp>
        <p:nvSpPr>
          <p:cNvPr id="67" name="AutoShape 19"/>
          <p:cNvSpPr>
            <a:spLocks noChangeArrowheads="1"/>
          </p:cNvSpPr>
          <p:nvPr/>
        </p:nvSpPr>
        <p:spPr bwMode="auto">
          <a:xfrm flipH="1">
            <a:off x="755576" y="4725144"/>
            <a:ext cx="7108131"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002060"/>
                </a:solidFill>
              </a:rPr>
              <a:t>استخدم </a:t>
            </a:r>
            <a:r>
              <a:rPr lang="ar-EG" sz="2400" b="1" dirty="0">
                <a:solidFill>
                  <a:srgbClr val="002060"/>
                </a:solidFill>
              </a:rPr>
              <a:t>نفس الخطوط </a:t>
            </a:r>
            <a:r>
              <a:rPr lang="en-US" sz="2400" b="1" dirty="0">
                <a:solidFill>
                  <a:srgbClr val="002060"/>
                </a:solidFill>
              </a:rPr>
              <a:t>Font </a:t>
            </a:r>
            <a:r>
              <a:rPr lang="ar-EG" sz="2400" b="1" dirty="0">
                <a:solidFill>
                  <a:srgbClr val="002060"/>
                </a:solidFill>
              </a:rPr>
              <a:t>والتنسيق </a:t>
            </a:r>
            <a:r>
              <a:rPr lang="en-US" sz="2400" b="1" dirty="0">
                <a:solidFill>
                  <a:srgbClr val="002060"/>
                </a:solidFill>
              </a:rPr>
              <a:t>Format </a:t>
            </a:r>
            <a:r>
              <a:rPr lang="ar-EG" sz="2400" b="1" dirty="0">
                <a:solidFill>
                  <a:srgbClr val="002060"/>
                </a:solidFill>
              </a:rPr>
              <a:t>في كل الشرائح</a:t>
            </a:r>
            <a:endParaRPr lang="en-US" sz="2400" b="1" dirty="0">
              <a:solidFill>
                <a:srgbClr val="002060"/>
              </a:solidFill>
            </a:endParaRPr>
          </a:p>
        </p:txBody>
      </p:sp>
    </p:spTree>
    <p:extLst>
      <p:ext uri="{BB962C8B-B14F-4D97-AF65-F5344CB8AC3E}">
        <p14:creationId xmlns:p14="http://schemas.microsoft.com/office/powerpoint/2010/main" xmlns="" val="324437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500"/>
                                        <p:tgtEl>
                                          <p:spTgt spid="5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barn(inVertical)">
                                      <p:cBhvr>
                                        <p:cTn id="10" dur="500"/>
                                        <p:tgtEl>
                                          <p:spTgt spid="6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barn(inVertical)">
                                      <p:cBhvr>
                                        <p:cTn id="15" dur="500"/>
                                        <p:tgtEl>
                                          <p:spTgt spid="5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barn(inVertical)">
                                      <p:cBhvr>
                                        <p:cTn id="18" dur="500"/>
                                        <p:tgtEl>
                                          <p:spTgt spid="6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barn(inVertical)">
                                      <p:cBhvr>
                                        <p:cTn id="23" dur="500"/>
                                        <p:tgtEl>
                                          <p:spTgt spid="6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barn(inVertical)">
                                      <p:cBhvr>
                                        <p:cTn id="26"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67"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ملاحظات حول إعداد الشرائح</a:t>
            </a:r>
          </a:p>
        </p:txBody>
      </p:sp>
      <p:grpSp>
        <p:nvGrpSpPr>
          <p:cNvPr id="56" name="Group 6"/>
          <p:cNvGrpSpPr>
            <a:grpSpLocks/>
          </p:cNvGrpSpPr>
          <p:nvPr/>
        </p:nvGrpSpPr>
        <p:grpSpPr bwMode="auto">
          <a:xfrm flipH="1">
            <a:off x="467544" y="2380779"/>
            <a:ext cx="8135812" cy="1008062"/>
            <a:chOff x="0" y="0"/>
            <a:chExt cx="3308" cy="292"/>
          </a:xfrm>
        </p:grpSpPr>
        <p:sp>
          <p:nvSpPr>
            <p:cNvPr id="57" name="AutoShape 8"/>
            <p:cNvSpPr>
              <a:spLocks noChangeArrowheads="1"/>
            </p:cNvSpPr>
            <p:nvPr/>
          </p:nvSpPr>
          <p:spPr bwMode="auto">
            <a:xfrm>
              <a:off x="132" y="34"/>
              <a:ext cx="3176" cy="230"/>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58" name="AutoShape 9"/>
            <p:cNvSpPr>
              <a:spLocks noChangeArrowheads="1"/>
            </p:cNvSpPr>
            <p:nvPr/>
          </p:nvSpPr>
          <p:spPr bwMode="auto">
            <a:xfrm>
              <a:off x="0" y="0"/>
              <a:ext cx="288" cy="292"/>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p>
          </p:txBody>
        </p:sp>
      </p:grpSp>
      <p:grpSp>
        <p:nvGrpSpPr>
          <p:cNvPr id="59" name="Group 9"/>
          <p:cNvGrpSpPr>
            <a:grpSpLocks/>
          </p:cNvGrpSpPr>
          <p:nvPr/>
        </p:nvGrpSpPr>
        <p:grpSpPr bwMode="auto">
          <a:xfrm flipH="1">
            <a:off x="540256" y="3533304"/>
            <a:ext cx="8063100" cy="903287"/>
            <a:chOff x="0" y="0"/>
            <a:chExt cx="3326" cy="292"/>
          </a:xfrm>
        </p:grpSpPr>
        <p:sp>
          <p:nvSpPr>
            <p:cNvPr id="60" name="AutoShape 11"/>
            <p:cNvSpPr>
              <a:spLocks noChangeArrowheads="1"/>
            </p:cNvSpPr>
            <p:nvPr/>
          </p:nvSpPr>
          <p:spPr bwMode="auto">
            <a:xfrm>
              <a:off x="150" y="37"/>
              <a:ext cx="3176" cy="230"/>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61" name="AutoShape 12"/>
            <p:cNvSpPr>
              <a:spLocks noChangeArrowheads="1"/>
            </p:cNvSpPr>
            <p:nvPr/>
          </p:nvSpPr>
          <p:spPr bwMode="auto">
            <a:xfrm>
              <a:off x="0" y="0"/>
              <a:ext cx="288" cy="292"/>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p>
          </p:txBody>
        </p:sp>
      </p:grpSp>
      <p:grpSp>
        <p:nvGrpSpPr>
          <p:cNvPr id="62" name="Group 12"/>
          <p:cNvGrpSpPr>
            <a:grpSpLocks/>
          </p:cNvGrpSpPr>
          <p:nvPr/>
        </p:nvGrpSpPr>
        <p:grpSpPr bwMode="auto">
          <a:xfrm flipH="1">
            <a:off x="466474" y="4541366"/>
            <a:ext cx="8136351" cy="831850"/>
            <a:chOff x="-61" y="0"/>
            <a:chExt cx="3363" cy="292"/>
          </a:xfrm>
        </p:grpSpPr>
        <p:sp>
          <p:nvSpPr>
            <p:cNvPr id="63" name="AutoShape 14"/>
            <p:cNvSpPr>
              <a:spLocks noChangeArrowheads="1"/>
            </p:cNvSpPr>
            <p:nvPr/>
          </p:nvSpPr>
          <p:spPr bwMode="auto">
            <a:xfrm>
              <a:off x="73" y="35"/>
              <a:ext cx="3229" cy="230"/>
            </a:xfrm>
            <a:prstGeom prst="roundRect">
              <a:avLst>
                <a:gd name="adj" fmla="val 50000"/>
              </a:avLst>
            </a:prstGeom>
            <a:gradFill rotWithShape="1">
              <a:gsLst>
                <a:gs pos="0">
                  <a:schemeClr val="hlink"/>
                </a:gs>
                <a:gs pos="50000">
                  <a:srgbClr val="5A5A5A"/>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64" name="AutoShape 15"/>
            <p:cNvSpPr>
              <a:spLocks noChangeArrowheads="1"/>
            </p:cNvSpPr>
            <p:nvPr/>
          </p:nvSpPr>
          <p:spPr bwMode="auto">
            <a:xfrm>
              <a:off x="-61" y="0"/>
              <a:ext cx="288" cy="292"/>
            </a:xfrm>
            <a:prstGeom prst="homePlate">
              <a:avLst>
                <a:gd name="adj" fmla="val 25000"/>
              </a:avLst>
            </a:prstGeom>
            <a:gradFill rotWithShape="1">
              <a:gsLst>
                <a:gs pos="0">
                  <a:srgbClr val="373737"/>
                </a:gs>
                <a:gs pos="100000">
                  <a:schemeClr val="hlink"/>
                </a:gs>
              </a:gsLst>
              <a:lin ang="18900000" scaled="1"/>
            </a:gradFill>
            <a:ln w="38100" cmpd="sng">
              <a:solidFill>
                <a:schemeClr val="bg1"/>
              </a:solidFill>
              <a:miter lim="800000"/>
              <a:headEnd/>
              <a:tailEnd/>
            </a:ln>
          </p:spPr>
          <p:txBody>
            <a:bodyPr wrap="none" anchor="ctr"/>
            <a:lstStyle/>
            <a:p>
              <a:endParaRPr lang="en-US" baseline="-25000"/>
            </a:p>
          </p:txBody>
        </p:sp>
      </p:grpSp>
      <p:sp>
        <p:nvSpPr>
          <p:cNvPr id="65" name="AutoShape 17"/>
          <p:cNvSpPr>
            <a:spLocks noChangeArrowheads="1"/>
          </p:cNvSpPr>
          <p:nvPr/>
        </p:nvSpPr>
        <p:spPr bwMode="auto">
          <a:xfrm flipH="1">
            <a:off x="775326" y="2636912"/>
            <a:ext cx="7037034"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altLang="en-US" sz="2400" b="1" dirty="0" smtClean="0">
                <a:solidFill>
                  <a:srgbClr val="002060"/>
                </a:solidFill>
              </a:rPr>
              <a:t>استخدم </a:t>
            </a:r>
            <a:r>
              <a:rPr lang="ar-EG" altLang="en-US" sz="2400" b="1" dirty="0">
                <a:solidFill>
                  <a:srgbClr val="002060"/>
                </a:solidFill>
              </a:rPr>
              <a:t>وسائل الإنعاش أو  </a:t>
            </a:r>
            <a:r>
              <a:rPr lang="en-US" altLang="en-US" sz="2400" b="1" dirty="0">
                <a:solidFill>
                  <a:srgbClr val="002060"/>
                </a:solidFill>
              </a:rPr>
              <a:t>Animation</a:t>
            </a:r>
            <a:r>
              <a:rPr lang="ar-EG" altLang="en-US" sz="2400" b="1" dirty="0">
                <a:solidFill>
                  <a:srgbClr val="002060"/>
                </a:solidFill>
              </a:rPr>
              <a:t>فيما يخدم موضوع </a:t>
            </a:r>
            <a:r>
              <a:rPr lang="ar-EG" altLang="en-US" sz="2400" b="1" dirty="0" smtClean="0">
                <a:solidFill>
                  <a:srgbClr val="002060"/>
                </a:solidFill>
              </a:rPr>
              <a:t>العرض</a:t>
            </a:r>
          </a:p>
          <a:p>
            <a:pPr rtl="1"/>
            <a:r>
              <a:rPr lang="ar-EG" altLang="en-US" sz="2400" b="1" dirty="0" smtClean="0">
                <a:solidFill>
                  <a:srgbClr val="002060"/>
                </a:solidFill>
              </a:rPr>
              <a:t>فقط </a:t>
            </a:r>
            <a:r>
              <a:rPr lang="ar-EG" altLang="en-US" sz="2400" b="1" dirty="0">
                <a:solidFill>
                  <a:srgbClr val="002060"/>
                </a:solidFill>
              </a:rPr>
              <a:t>فلا تجعل الأحرف تتساقط من السماء أو تنبت من </a:t>
            </a:r>
            <a:r>
              <a:rPr lang="ar-EG" altLang="en-US" sz="2400" b="1" dirty="0" smtClean="0">
                <a:solidFill>
                  <a:srgbClr val="002060"/>
                </a:solidFill>
              </a:rPr>
              <a:t>الأرض</a:t>
            </a:r>
            <a:endParaRPr lang="en-ZA" altLang="en-US" sz="2400" b="1" dirty="0">
              <a:solidFill>
                <a:srgbClr val="002060"/>
              </a:solidFill>
            </a:endParaRPr>
          </a:p>
        </p:txBody>
      </p:sp>
      <p:sp>
        <p:nvSpPr>
          <p:cNvPr id="66" name="AutoShape 18"/>
          <p:cNvSpPr>
            <a:spLocks noChangeArrowheads="1"/>
          </p:cNvSpPr>
          <p:nvPr/>
        </p:nvSpPr>
        <p:spPr bwMode="auto">
          <a:xfrm flipH="1">
            <a:off x="827584" y="3789040"/>
            <a:ext cx="7037034"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002060"/>
                </a:solidFill>
              </a:rPr>
              <a:t>لا </a:t>
            </a:r>
            <a:r>
              <a:rPr lang="ar-EG" sz="2400" b="1" dirty="0">
                <a:solidFill>
                  <a:srgbClr val="002060"/>
                </a:solidFill>
              </a:rPr>
              <a:t>مانع من استخدام تسجيلات فيديو قصيرة </a:t>
            </a:r>
            <a:r>
              <a:rPr lang="en-US" sz="2400" b="1" dirty="0" smtClean="0">
                <a:solidFill>
                  <a:srgbClr val="002060"/>
                </a:solidFill>
              </a:rPr>
              <a:t> Video </a:t>
            </a:r>
            <a:r>
              <a:rPr lang="ar-EG" sz="2400" b="1" dirty="0">
                <a:solidFill>
                  <a:srgbClr val="002060"/>
                </a:solidFill>
              </a:rPr>
              <a:t>أو تسجيلات </a:t>
            </a:r>
            <a:r>
              <a:rPr lang="ar-EG" sz="2400" b="1" dirty="0" smtClean="0">
                <a:solidFill>
                  <a:srgbClr val="002060"/>
                </a:solidFill>
              </a:rPr>
              <a:t>صوتية</a:t>
            </a:r>
            <a:endParaRPr lang="en-US" sz="2400" b="1" dirty="0" smtClean="0">
              <a:solidFill>
                <a:srgbClr val="002060"/>
              </a:solidFill>
            </a:endParaRPr>
          </a:p>
          <a:p>
            <a:pPr rtl="1" latinLnBrk="1"/>
            <a:r>
              <a:rPr lang="ar-EG" sz="2400" b="1" dirty="0" smtClean="0">
                <a:solidFill>
                  <a:srgbClr val="002060"/>
                </a:solidFill>
              </a:rPr>
              <a:t>طالما </a:t>
            </a:r>
            <a:r>
              <a:rPr lang="ar-EG" sz="2400" b="1" dirty="0">
                <a:solidFill>
                  <a:srgbClr val="002060"/>
                </a:solidFill>
              </a:rPr>
              <a:t>كانت توضح شيئاً هاماً في صُلب الموضوع </a:t>
            </a:r>
            <a:endParaRPr lang="en-US" sz="2400" b="1" dirty="0">
              <a:solidFill>
                <a:srgbClr val="002060"/>
              </a:solidFill>
            </a:endParaRPr>
          </a:p>
        </p:txBody>
      </p:sp>
      <p:sp>
        <p:nvSpPr>
          <p:cNvPr id="67" name="AutoShape 19"/>
          <p:cNvSpPr>
            <a:spLocks noChangeArrowheads="1"/>
          </p:cNvSpPr>
          <p:nvPr/>
        </p:nvSpPr>
        <p:spPr bwMode="auto">
          <a:xfrm flipH="1">
            <a:off x="755576" y="4725144"/>
            <a:ext cx="7108131"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002060"/>
                </a:solidFill>
              </a:rPr>
              <a:t>استخدم </a:t>
            </a:r>
            <a:r>
              <a:rPr lang="ar-EG" sz="2400" b="1" dirty="0">
                <a:solidFill>
                  <a:srgbClr val="002060"/>
                </a:solidFill>
              </a:rPr>
              <a:t>رسومات تخطيطية وجداول وصورا ورسومات بيانية كلما كان </a:t>
            </a:r>
            <a:endParaRPr lang="ar-EG" sz="2400" b="1" dirty="0" smtClean="0">
              <a:solidFill>
                <a:srgbClr val="002060"/>
              </a:solidFill>
            </a:endParaRPr>
          </a:p>
          <a:p>
            <a:pPr rtl="1" latinLnBrk="1"/>
            <a:r>
              <a:rPr lang="ar-EG" sz="2400" b="1" dirty="0" smtClean="0">
                <a:solidFill>
                  <a:srgbClr val="002060"/>
                </a:solidFill>
              </a:rPr>
              <a:t>ذلك مناسباً </a:t>
            </a:r>
            <a:r>
              <a:rPr lang="ar-EG" sz="2400" b="1" dirty="0">
                <a:solidFill>
                  <a:srgbClr val="002060"/>
                </a:solidFill>
              </a:rPr>
              <a:t>لأن الرسومات والصور والأرقام يسهل قراءتها وتذكرها</a:t>
            </a:r>
            <a:endParaRPr lang="en-US" sz="2400" b="1" dirty="0">
              <a:solidFill>
                <a:srgbClr val="002060"/>
              </a:solidFill>
            </a:endParaRPr>
          </a:p>
        </p:txBody>
      </p:sp>
    </p:spTree>
    <p:extLst>
      <p:ext uri="{BB962C8B-B14F-4D97-AF65-F5344CB8AC3E}">
        <p14:creationId xmlns:p14="http://schemas.microsoft.com/office/powerpoint/2010/main" xmlns="" val="98441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500"/>
                                        <p:tgtEl>
                                          <p:spTgt spid="5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barn(inVertical)">
                                      <p:cBhvr>
                                        <p:cTn id="10" dur="500"/>
                                        <p:tgtEl>
                                          <p:spTgt spid="6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barn(inVertical)">
                                      <p:cBhvr>
                                        <p:cTn id="15" dur="500"/>
                                        <p:tgtEl>
                                          <p:spTgt spid="5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barn(inVertical)">
                                      <p:cBhvr>
                                        <p:cTn id="18" dur="500"/>
                                        <p:tgtEl>
                                          <p:spTgt spid="6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barn(inVertical)">
                                      <p:cBhvr>
                                        <p:cTn id="23" dur="500"/>
                                        <p:tgtEl>
                                          <p:spTgt spid="6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barn(inVertical)">
                                      <p:cBhvr>
                                        <p:cTn id="26"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67"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547664" y="2459360"/>
            <a:ext cx="5688632" cy="2376264"/>
          </a:xfrm>
          <a:prstGeom prst="horizontalScroll">
            <a:avLst/>
          </a:prstGeom>
          <a:ln w="9525" cap="flat" cmpd="sng" algn="ctr">
            <a:solidFill>
              <a:schemeClr val="tx1"/>
            </a:solidFill>
            <a:prstDash val="solid"/>
            <a:round/>
            <a:headEnd type="none" w="med" len="med"/>
            <a:tailEnd type="none" w="med" len="med"/>
          </a:ln>
          <a:effectLst/>
          <a:extLst/>
        </p:spPr>
        <p:style>
          <a:lnRef idx="0">
            <a:scrgbClr r="0" g="0" b="0"/>
          </a:lnRef>
          <a:fillRef idx="1003">
            <a:schemeClr val="lt2"/>
          </a:fillRef>
          <a:effectRef idx="0">
            <a:scrgbClr r="0" g="0" b="0"/>
          </a:effectRef>
          <a:fontRef idx="major"/>
        </p:style>
        <p:txBody>
          <a:bodyPr vert="horz" wrap="square" lIns="91440" tIns="45720" rIns="91440" bIns="45720" numCol="1" rtlCol="1" anchor="t" anchorCtr="0" compatLnSpc="1">
            <a:prstTxWarp prst="textNoShape">
              <a:avLst/>
            </a:prstTxWarp>
          </a:bodyPr>
          <a:lstStyle/>
          <a:p>
            <a:pPr rtl="1">
              <a:lnSpc>
                <a:spcPct val="250000"/>
              </a:lnSpc>
            </a:pPr>
            <a:r>
              <a:rPr lang="ar-EG" sz="3600" b="1" dirty="0">
                <a:solidFill>
                  <a:srgbClr val="FFFFFF"/>
                </a:solidFill>
                <a:latin typeface="Simplified Arabic" pitchFamily="18" charset="-78"/>
                <a:cs typeface="Simplified Arabic" pitchFamily="18" charset="-78"/>
              </a:rPr>
              <a:t>مهارات إلقاء العرض</a:t>
            </a:r>
            <a:endParaRPr lang="ar-EG" sz="3600" b="1" dirty="0" smtClean="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412827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الوقوف والحركة</a:t>
            </a:r>
          </a:p>
        </p:txBody>
      </p:sp>
      <p:grpSp>
        <p:nvGrpSpPr>
          <p:cNvPr id="56" name="Group 6"/>
          <p:cNvGrpSpPr>
            <a:grpSpLocks/>
          </p:cNvGrpSpPr>
          <p:nvPr/>
        </p:nvGrpSpPr>
        <p:grpSpPr bwMode="auto">
          <a:xfrm flipH="1">
            <a:off x="467544" y="2380779"/>
            <a:ext cx="8135812" cy="1008062"/>
            <a:chOff x="0" y="0"/>
            <a:chExt cx="3308" cy="292"/>
          </a:xfrm>
        </p:grpSpPr>
        <p:sp>
          <p:nvSpPr>
            <p:cNvPr id="57" name="AutoShape 8"/>
            <p:cNvSpPr>
              <a:spLocks noChangeArrowheads="1"/>
            </p:cNvSpPr>
            <p:nvPr/>
          </p:nvSpPr>
          <p:spPr bwMode="auto">
            <a:xfrm>
              <a:off x="132" y="34"/>
              <a:ext cx="3176" cy="230"/>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58" name="AutoShape 9"/>
            <p:cNvSpPr>
              <a:spLocks noChangeArrowheads="1"/>
            </p:cNvSpPr>
            <p:nvPr/>
          </p:nvSpPr>
          <p:spPr bwMode="auto">
            <a:xfrm>
              <a:off x="0" y="0"/>
              <a:ext cx="288" cy="292"/>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p>
          </p:txBody>
        </p:sp>
      </p:grpSp>
      <p:grpSp>
        <p:nvGrpSpPr>
          <p:cNvPr id="59" name="Group 9"/>
          <p:cNvGrpSpPr>
            <a:grpSpLocks/>
          </p:cNvGrpSpPr>
          <p:nvPr/>
        </p:nvGrpSpPr>
        <p:grpSpPr bwMode="auto">
          <a:xfrm flipH="1">
            <a:off x="540256" y="3533304"/>
            <a:ext cx="8063100" cy="903287"/>
            <a:chOff x="0" y="0"/>
            <a:chExt cx="3326" cy="292"/>
          </a:xfrm>
        </p:grpSpPr>
        <p:sp>
          <p:nvSpPr>
            <p:cNvPr id="60" name="AutoShape 11"/>
            <p:cNvSpPr>
              <a:spLocks noChangeArrowheads="1"/>
            </p:cNvSpPr>
            <p:nvPr/>
          </p:nvSpPr>
          <p:spPr bwMode="auto">
            <a:xfrm>
              <a:off x="150" y="37"/>
              <a:ext cx="3176" cy="230"/>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61" name="AutoShape 12"/>
            <p:cNvSpPr>
              <a:spLocks noChangeArrowheads="1"/>
            </p:cNvSpPr>
            <p:nvPr/>
          </p:nvSpPr>
          <p:spPr bwMode="auto">
            <a:xfrm>
              <a:off x="0" y="0"/>
              <a:ext cx="288" cy="292"/>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p>
          </p:txBody>
        </p:sp>
      </p:grpSp>
      <p:grpSp>
        <p:nvGrpSpPr>
          <p:cNvPr id="62" name="Group 12"/>
          <p:cNvGrpSpPr>
            <a:grpSpLocks/>
          </p:cNvGrpSpPr>
          <p:nvPr/>
        </p:nvGrpSpPr>
        <p:grpSpPr bwMode="auto">
          <a:xfrm flipH="1">
            <a:off x="466471" y="4541366"/>
            <a:ext cx="8136351" cy="899143"/>
            <a:chOff x="-61" y="0"/>
            <a:chExt cx="3363" cy="292"/>
          </a:xfrm>
        </p:grpSpPr>
        <p:sp>
          <p:nvSpPr>
            <p:cNvPr id="63" name="AutoShape 14"/>
            <p:cNvSpPr>
              <a:spLocks noChangeArrowheads="1"/>
            </p:cNvSpPr>
            <p:nvPr/>
          </p:nvSpPr>
          <p:spPr bwMode="auto">
            <a:xfrm>
              <a:off x="73" y="35"/>
              <a:ext cx="3229" cy="230"/>
            </a:xfrm>
            <a:prstGeom prst="roundRect">
              <a:avLst>
                <a:gd name="adj" fmla="val 50000"/>
              </a:avLst>
            </a:prstGeom>
            <a:gradFill rotWithShape="1">
              <a:gsLst>
                <a:gs pos="0">
                  <a:schemeClr val="hlink"/>
                </a:gs>
                <a:gs pos="50000">
                  <a:srgbClr val="5A5A5A"/>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64" name="AutoShape 15"/>
            <p:cNvSpPr>
              <a:spLocks noChangeArrowheads="1"/>
            </p:cNvSpPr>
            <p:nvPr/>
          </p:nvSpPr>
          <p:spPr bwMode="auto">
            <a:xfrm>
              <a:off x="-61" y="0"/>
              <a:ext cx="288" cy="292"/>
            </a:xfrm>
            <a:prstGeom prst="homePlate">
              <a:avLst>
                <a:gd name="adj" fmla="val 25000"/>
              </a:avLst>
            </a:prstGeom>
            <a:gradFill rotWithShape="1">
              <a:gsLst>
                <a:gs pos="0">
                  <a:srgbClr val="373737"/>
                </a:gs>
                <a:gs pos="100000">
                  <a:schemeClr val="hlink"/>
                </a:gs>
              </a:gsLst>
              <a:lin ang="18900000" scaled="1"/>
            </a:gradFill>
            <a:ln w="38100" cmpd="sng">
              <a:solidFill>
                <a:schemeClr val="bg1"/>
              </a:solidFill>
              <a:miter lim="800000"/>
              <a:headEnd/>
              <a:tailEnd/>
            </a:ln>
          </p:spPr>
          <p:txBody>
            <a:bodyPr wrap="none" anchor="ctr"/>
            <a:lstStyle/>
            <a:p>
              <a:endParaRPr lang="en-US" baseline="-25000"/>
            </a:p>
          </p:txBody>
        </p:sp>
      </p:grpSp>
      <p:sp>
        <p:nvSpPr>
          <p:cNvPr id="65" name="AutoShape 17"/>
          <p:cNvSpPr>
            <a:spLocks noChangeArrowheads="1"/>
          </p:cNvSpPr>
          <p:nvPr/>
        </p:nvSpPr>
        <p:spPr bwMode="auto">
          <a:xfrm flipH="1">
            <a:off x="775326" y="2636912"/>
            <a:ext cx="7037034"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altLang="en-US" sz="2400" b="1" dirty="0" smtClean="0">
                <a:solidFill>
                  <a:srgbClr val="002060"/>
                </a:solidFill>
              </a:rPr>
              <a:t>لا </a:t>
            </a:r>
            <a:r>
              <a:rPr lang="ar-EG" altLang="en-US" sz="2400" b="1" dirty="0">
                <a:solidFill>
                  <a:srgbClr val="002060"/>
                </a:solidFill>
              </a:rPr>
              <a:t>تُعطِ ظهرك للمستمعين ووجهك إلى شاشة العرض</a:t>
            </a:r>
            <a:endParaRPr lang="en-ZA" altLang="en-US" sz="2400" b="1" dirty="0">
              <a:solidFill>
                <a:srgbClr val="002060"/>
              </a:solidFill>
            </a:endParaRPr>
          </a:p>
        </p:txBody>
      </p:sp>
      <p:sp>
        <p:nvSpPr>
          <p:cNvPr id="66" name="AutoShape 18"/>
          <p:cNvSpPr>
            <a:spLocks noChangeArrowheads="1"/>
          </p:cNvSpPr>
          <p:nvPr/>
        </p:nvSpPr>
        <p:spPr bwMode="auto">
          <a:xfrm flipH="1">
            <a:off x="827584" y="3789040"/>
            <a:ext cx="7037034"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002060"/>
                </a:solidFill>
              </a:rPr>
              <a:t>لا </a:t>
            </a:r>
            <a:r>
              <a:rPr lang="ar-EG" sz="2400" b="1" dirty="0">
                <a:solidFill>
                  <a:srgbClr val="002060"/>
                </a:solidFill>
              </a:rPr>
              <a:t>تجعل جسمك ثابتاً وأعضاءك ثابتين بشكل غير طبيعي </a:t>
            </a:r>
            <a:endParaRPr lang="en-US" sz="2400" b="1" dirty="0">
              <a:solidFill>
                <a:srgbClr val="002060"/>
              </a:solidFill>
            </a:endParaRPr>
          </a:p>
        </p:txBody>
      </p:sp>
      <p:sp>
        <p:nvSpPr>
          <p:cNvPr id="67" name="AutoShape 19"/>
          <p:cNvSpPr>
            <a:spLocks noChangeArrowheads="1"/>
          </p:cNvSpPr>
          <p:nvPr/>
        </p:nvSpPr>
        <p:spPr bwMode="auto">
          <a:xfrm flipH="1">
            <a:off x="755576" y="4797152"/>
            <a:ext cx="7108131"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a:solidFill>
                  <a:srgbClr val="002060"/>
                </a:solidFill>
              </a:rPr>
              <a:t>تحرك بشكل طبيعي أثناء إلقائك للعرض بما يتناسب مع عادات المؤسسة </a:t>
            </a:r>
          </a:p>
          <a:p>
            <a:pPr rtl="1" latinLnBrk="1"/>
            <a:r>
              <a:rPr lang="ar-EG" sz="2400" b="1" dirty="0">
                <a:solidFill>
                  <a:srgbClr val="002060"/>
                </a:solidFill>
              </a:rPr>
              <a:t>أو الجامعة ومع عادات البلد</a:t>
            </a:r>
          </a:p>
        </p:txBody>
      </p:sp>
    </p:spTree>
    <p:extLst>
      <p:ext uri="{BB962C8B-B14F-4D97-AF65-F5344CB8AC3E}">
        <p14:creationId xmlns:p14="http://schemas.microsoft.com/office/powerpoint/2010/main" xmlns="" val="79941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500"/>
                                        <p:tgtEl>
                                          <p:spTgt spid="5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barn(inVertical)">
                                      <p:cBhvr>
                                        <p:cTn id="10" dur="500"/>
                                        <p:tgtEl>
                                          <p:spTgt spid="6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barn(inVertical)">
                                      <p:cBhvr>
                                        <p:cTn id="15" dur="500"/>
                                        <p:tgtEl>
                                          <p:spTgt spid="5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barn(inVertical)">
                                      <p:cBhvr>
                                        <p:cTn id="18" dur="500"/>
                                        <p:tgtEl>
                                          <p:spTgt spid="6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barn(inVertical)">
                                      <p:cBhvr>
                                        <p:cTn id="23" dur="500"/>
                                        <p:tgtEl>
                                          <p:spTgt spid="6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barn(inVertical)">
                                      <p:cBhvr>
                                        <p:cTn id="26"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67"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الصوت والنظر</a:t>
            </a:r>
          </a:p>
        </p:txBody>
      </p:sp>
      <p:grpSp>
        <p:nvGrpSpPr>
          <p:cNvPr id="56" name="Group 6"/>
          <p:cNvGrpSpPr>
            <a:grpSpLocks/>
          </p:cNvGrpSpPr>
          <p:nvPr/>
        </p:nvGrpSpPr>
        <p:grpSpPr bwMode="auto">
          <a:xfrm flipH="1">
            <a:off x="467544" y="2380779"/>
            <a:ext cx="8135812" cy="1008062"/>
            <a:chOff x="0" y="0"/>
            <a:chExt cx="3308" cy="292"/>
          </a:xfrm>
        </p:grpSpPr>
        <p:sp>
          <p:nvSpPr>
            <p:cNvPr id="57" name="AutoShape 8"/>
            <p:cNvSpPr>
              <a:spLocks noChangeArrowheads="1"/>
            </p:cNvSpPr>
            <p:nvPr/>
          </p:nvSpPr>
          <p:spPr bwMode="auto">
            <a:xfrm>
              <a:off x="132" y="34"/>
              <a:ext cx="3176" cy="230"/>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58" name="AutoShape 9"/>
            <p:cNvSpPr>
              <a:spLocks noChangeArrowheads="1"/>
            </p:cNvSpPr>
            <p:nvPr/>
          </p:nvSpPr>
          <p:spPr bwMode="auto">
            <a:xfrm>
              <a:off x="0" y="0"/>
              <a:ext cx="288" cy="292"/>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p>
          </p:txBody>
        </p:sp>
      </p:grpSp>
      <p:grpSp>
        <p:nvGrpSpPr>
          <p:cNvPr id="59" name="Group 9"/>
          <p:cNvGrpSpPr>
            <a:grpSpLocks/>
          </p:cNvGrpSpPr>
          <p:nvPr/>
        </p:nvGrpSpPr>
        <p:grpSpPr bwMode="auto">
          <a:xfrm flipH="1">
            <a:off x="540256" y="3533304"/>
            <a:ext cx="8063100" cy="903287"/>
            <a:chOff x="0" y="0"/>
            <a:chExt cx="3326" cy="292"/>
          </a:xfrm>
        </p:grpSpPr>
        <p:sp>
          <p:nvSpPr>
            <p:cNvPr id="60" name="AutoShape 11"/>
            <p:cNvSpPr>
              <a:spLocks noChangeArrowheads="1"/>
            </p:cNvSpPr>
            <p:nvPr/>
          </p:nvSpPr>
          <p:spPr bwMode="auto">
            <a:xfrm>
              <a:off x="150" y="37"/>
              <a:ext cx="3176" cy="230"/>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61" name="AutoShape 12"/>
            <p:cNvSpPr>
              <a:spLocks noChangeArrowheads="1"/>
            </p:cNvSpPr>
            <p:nvPr/>
          </p:nvSpPr>
          <p:spPr bwMode="auto">
            <a:xfrm>
              <a:off x="0" y="0"/>
              <a:ext cx="288" cy="292"/>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p>
          </p:txBody>
        </p:sp>
      </p:grpSp>
      <p:grpSp>
        <p:nvGrpSpPr>
          <p:cNvPr id="62" name="Group 12"/>
          <p:cNvGrpSpPr>
            <a:grpSpLocks/>
          </p:cNvGrpSpPr>
          <p:nvPr/>
        </p:nvGrpSpPr>
        <p:grpSpPr bwMode="auto">
          <a:xfrm flipH="1">
            <a:off x="466471" y="4541366"/>
            <a:ext cx="8136351" cy="899143"/>
            <a:chOff x="-61" y="0"/>
            <a:chExt cx="3363" cy="292"/>
          </a:xfrm>
        </p:grpSpPr>
        <p:sp>
          <p:nvSpPr>
            <p:cNvPr id="63" name="AutoShape 14"/>
            <p:cNvSpPr>
              <a:spLocks noChangeArrowheads="1"/>
            </p:cNvSpPr>
            <p:nvPr/>
          </p:nvSpPr>
          <p:spPr bwMode="auto">
            <a:xfrm>
              <a:off x="73" y="35"/>
              <a:ext cx="3229" cy="230"/>
            </a:xfrm>
            <a:prstGeom prst="roundRect">
              <a:avLst>
                <a:gd name="adj" fmla="val 50000"/>
              </a:avLst>
            </a:prstGeom>
            <a:gradFill rotWithShape="1">
              <a:gsLst>
                <a:gs pos="0">
                  <a:schemeClr val="hlink"/>
                </a:gs>
                <a:gs pos="50000">
                  <a:srgbClr val="5A5A5A"/>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64" name="AutoShape 15"/>
            <p:cNvSpPr>
              <a:spLocks noChangeArrowheads="1"/>
            </p:cNvSpPr>
            <p:nvPr/>
          </p:nvSpPr>
          <p:spPr bwMode="auto">
            <a:xfrm>
              <a:off x="-61" y="0"/>
              <a:ext cx="288" cy="292"/>
            </a:xfrm>
            <a:prstGeom prst="homePlate">
              <a:avLst>
                <a:gd name="adj" fmla="val 25000"/>
              </a:avLst>
            </a:prstGeom>
            <a:gradFill rotWithShape="1">
              <a:gsLst>
                <a:gs pos="0">
                  <a:srgbClr val="373737"/>
                </a:gs>
                <a:gs pos="100000">
                  <a:schemeClr val="hlink"/>
                </a:gs>
              </a:gsLst>
              <a:lin ang="18900000" scaled="1"/>
            </a:gradFill>
            <a:ln w="38100" cmpd="sng">
              <a:solidFill>
                <a:schemeClr val="bg1"/>
              </a:solidFill>
              <a:miter lim="800000"/>
              <a:headEnd/>
              <a:tailEnd/>
            </a:ln>
          </p:spPr>
          <p:txBody>
            <a:bodyPr wrap="none" anchor="ctr"/>
            <a:lstStyle/>
            <a:p>
              <a:endParaRPr lang="en-US" baseline="-25000"/>
            </a:p>
          </p:txBody>
        </p:sp>
      </p:grpSp>
      <p:sp>
        <p:nvSpPr>
          <p:cNvPr id="65" name="AutoShape 17"/>
          <p:cNvSpPr>
            <a:spLocks noChangeArrowheads="1"/>
          </p:cNvSpPr>
          <p:nvPr/>
        </p:nvSpPr>
        <p:spPr bwMode="auto">
          <a:xfrm flipH="1">
            <a:off x="775326" y="2636912"/>
            <a:ext cx="7037034"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altLang="en-US" sz="2400" b="1" dirty="0" smtClean="0">
                <a:solidFill>
                  <a:srgbClr val="002060"/>
                </a:solidFill>
              </a:rPr>
              <a:t>لا </a:t>
            </a:r>
            <a:r>
              <a:rPr lang="ar-EG" altLang="en-US" sz="2400" b="1" dirty="0">
                <a:solidFill>
                  <a:srgbClr val="002060"/>
                </a:solidFill>
              </a:rPr>
              <a:t>تتحدث بسرعة زائدة بحيث لا يفهمك المستمعون</a:t>
            </a:r>
            <a:endParaRPr lang="en-ZA" altLang="en-US" sz="2400" b="1" dirty="0">
              <a:solidFill>
                <a:srgbClr val="002060"/>
              </a:solidFill>
            </a:endParaRPr>
          </a:p>
        </p:txBody>
      </p:sp>
      <p:sp>
        <p:nvSpPr>
          <p:cNvPr id="66" name="AutoShape 18"/>
          <p:cNvSpPr>
            <a:spLocks noChangeArrowheads="1"/>
          </p:cNvSpPr>
          <p:nvPr/>
        </p:nvSpPr>
        <p:spPr bwMode="auto">
          <a:xfrm flipH="1">
            <a:off x="827584" y="3789040"/>
            <a:ext cx="7037034"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002060"/>
                </a:solidFill>
              </a:rPr>
              <a:t>تَحدث </a:t>
            </a:r>
            <a:r>
              <a:rPr lang="ar-EG" sz="2400" b="1" dirty="0">
                <a:solidFill>
                  <a:srgbClr val="002060"/>
                </a:solidFill>
              </a:rPr>
              <a:t>بقدرٍ من الثقة والحماس يتناسب مع موضوع العرض خاصة إذا </a:t>
            </a:r>
            <a:endParaRPr lang="ar-EG" sz="2400" b="1" dirty="0" smtClean="0">
              <a:solidFill>
                <a:srgbClr val="002060"/>
              </a:solidFill>
            </a:endParaRPr>
          </a:p>
          <a:p>
            <a:pPr rtl="1" latinLnBrk="1"/>
            <a:r>
              <a:rPr lang="ar-EG" sz="2400" b="1" dirty="0" smtClean="0">
                <a:solidFill>
                  <a:srgbClr val="002060"/>
                </a:solidFill>
              </a:rPr>
              <a:t>كنت </a:t>
            </a:r>
            <a:r>
              <a:rPr lang="ar-EG" sz="2400" b="1" dirty="0">
                <a:solidFill>
                  <a:srgbClr val="002060"/>
                </a:solidFill>
              </a:rPr>
              <a:t>تعرض نتائج عملك أو أمرا تقترحه</a:t>
            </a:r>
            <a:endParaRPr lang="en-US" sz="2400" b="1" dirty="0">
              <a:solidFill>
                <a:srgbClr val="002060"/>
              </a:solidFill>
            </a:endParaRPr>
          </a:p>
        </p:txBody>
      </p:sp>
      <p:sp>
        <p:nvSpPr>
          <p:cNvPr id="67" name="AutoShape 19"/>
          <p:cNvSpPr>
            <a:spLocks noChangeArrowheads="1"/>
          </p:cNvSpPr>
          <p:nvPr/>
        </p:nvSpPr>
        <p:spPr bwMode="auto">
          <a:xfrm flipH="1">
            <a:off x="755576" y="4797152"/>
            <a:ext cx="7108131"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002060"/>
                </a:solidFill>
              </a:rPr>
              <a:t>لا </a:t>
            </a:r>
            <a:r>
              <a:rPr lang="ar-EG" sz="2400" b="1" dirty="0">
                <a:solidFill>
                  <a:srgbClr val="002060"/>
                </a:solidFill>
              </a:rPr>
              <a:t>تتجنب النظر إلى المستمعين ولكن انظر إليهم</a:t>
            </a:r>
          </a:p>
        </p:txBody>
      </p:sp>
    </p:spTree>
    <p:extLst>
      <p:ext uri="{BB962C8B-B14F-4D97-AF65-F5344CB8AC3E}">
        <p14:creationId xmlns:p14="http://schemas.microsoft.com/office/powerpoint/2010/main" xmlns="" val="48603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500"/>
                                        <p:tgtEl>
                                          <p:spTgt spid="5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barn(inVertical)">
                                      <p:cBhvr>
                                        <p:cTn id="10" dur="500"/>
                                        <p:tgtEl>
                                          <p:spTgt spid="6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barn(inVertical)">
                                      <p:cBhvr>
                                        <p:cTn id="15" dur="500"/>
                                        <p:tgtEl>
                                          <p:spTgt spid="5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barn(inVertical)">
                                      <p:cBhvr>
                                        <p:cTn id="18" dur="500"/>
                                        <p:tgtEl>
                                          <p:spTgt spid="6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barn(inVertical)">
                                      <p:cBhvr>
                                        <p:cTn id="23" dur="500"/>
                                        <p:tgtEl>
                                          <p:spTgt spid="6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barn(inVertical)">
                                      <p:cBhvr>
                                        <p:cTn id="26"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67"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المحتوى</a:t>
            </a:r>
          </a:p>
        </p:txBody>
      </p:sp>
      <p:grpSp>
        <p:nvGrpSpPr>
          <p:cNvPr id="56" name="Group 6"/>
          <p:cNvGrpSpPr>
            <a:grpSpLocks/>
          </p:cNvGrpSpPr>
          <p:nvPr/>
        </p:nvGrpSpPr>
        <p:grpSpPr bwMode="auto">
          <a:xfrm flipH="1">
            <a:off x="467544" y="2380779"/>
            <a:ext cx="8135812" cy="1008062"/>
            <a:chOff x="0" y="0"/>
            <a:chExt cx="3308" cy="292"/>
          </a:xfrm>
        </p:grpSpPr>
        <p:sp>
          <p:nvSpPr>
            <p:cNvPr id="57" name="AutoShape 8"/>
            <p:cNvSpPr>
              <a:spLocks noChangeArrowheads="1"/>
            </p:cNvSpPr>
            <p:nvPr/>
          </p:nvSpPr>
          <p:spPr bwMode="auto">
            <a:xfrm>
              <a:off x="132" y="34"/>
              <a:ext cx="3176" cy="230"/>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58" name="AutoShape 9"/>
            <p:cNvSpPr>
              <a:spLocks noChangeArrowheads="1"/>
            </p:cNvSpPr>
            <p:nvPr/>
          </p:nvSpPr>
          <p:spPr bwMode="auto">
            <a:xfrm>
              <a:off x="0" y="0"/>
              <a:ext cx="288" cy="292"/>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p>
          </p:txBody>
        </p:sp>
      </p:grpSp>
      <p:grpSp>
        <p:nvGrpSpPr>
          <p:cNvPr id="59" name="Group 9"/>
          <p:cNvGrpSpPr>
            <a:grpSpLocks/>
          </p:cNvGrpSpPr>
          <p:nvPr/>
        </p:nvGrpSpPr>
        <p:grpSpPr bwMode="auto">
          <a:xfrm flipH="1">
            <a:off x="540256" y="3533304"/>
            <a:ext cx="8063100" cy="903287"/>
            <a:chOff x="0" y="0"/>
            <a:chExt cx="3326" cy="292"/>
          </a:xfrm>
        </p:grpSpPr>
        <p:sp>
          <p:nvSpPr>
            <p:cNvPr id="60" name="AutoShape 11"/>
            <p:cNvSpPr>
              <a:spLocks noChangeArrowheads="1"/>
            </p:cNvSpPr>
            <p:nvPr/>
          </p:nvSpPr>
          <p:spPr bwMode="auto">
            <a:xfrm>
              <a:off x="150" y="37"/>
              <a:ext cx="3176" cy="230"/>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61" name="AutoShape 12"/>
            <p:cNvSpPr>
              <a:spLocks noChangeArrowheads="1"/>
            </p:cNvSpPr>
            <p:nvPr/>
          </p:nvSpPr>
          <p:spPr bwMode="auto">
            <a:xfrm>
              <a:off x="0" y="0"/>
              <a:ext cx="288" cy="292"/>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p>
          </p:txBody>
        </p:sp>
      </p:grpSp>
      <p:grpSp>
        <p:nvGrpSpPr>
          <p:cNvPr id="62" name="Group 12"/>
          <p:cNvGrpSpPr>
            <a:grpSpLocks/>
          </p:cNvGrpSpPr>
          <p:nvPr/>
        </p:nvGrpSpPr>
        <p:grpSpPr bwMode="auto">
          <a:xfrm flipH="1">
            <a:off x="466471" y="4541366"/>
            <a:ext cx="8136351" cy="899143"/>
            <a:chOff x="-61" y="0"/>
            <a:chExt cx="3363" cy="292"/>
          </a:xfrm>
        </p:grpSpPr>
        <p:sp>
          <p:nvSpPr>
            <p:cNvPr id="63" name="AutoShape 14"/>
            <p:cNvSpPr>
              <a:spLocks noChangeArrowheads="1"/>
            </p:cNvSpPr>
            <p:nvPr/>
          </p:nvSpPr>
          <p:spPr bwMode="auto">
            <a:xfrm>
              <a:off x="73" y="35"/>
              <a:ext cx="3229" cy="230"/>
            </a:xfrm>
            <a:prstGeom prst="roundRect">
              <a:avLst>
                <a:gd name="adj" fmla="val 50000"/>
              </a:avLst>
            </a:prstGeom>
            <a:gradFill rotWithShape="1">
              <a:gsLst>
                <a:gs pos="0">
                  <a:schemeClr val="hlink"/>
                </a:gs>
                <a:gs pos="50000">
                  <a:srgbClr val="5A5A5A"/>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64" name="AutoShape 15"/>
            <p:cNvSpPr>
              <a:spLocks noChangeArrowheads="1"/>
            </p:cNvSpPr>
            <p:nvPr/>
          </p:nvSpPr>
          <p:spPr bwMode="auto">
            <a:xfrm>
              <a:off x="-61" y="0"/>
              <a:ext cx="288" cy="292"/>
            </a:xfrm>
            <a:prstGeom prst="homePlate">
              <a:avLst>
                <a:gd name="adj" fmla="val 25000"/>
              </a:avLst>
            </a:prstGeom>
            <a:gradFill rotWithShape="1">
              <a:gsLst>
                <a:gs pos="0">
                  <a:srgbClr val="373737"/>
                </a:gs>
                <a:gs pos="100000">
                  <a:schemeClr val="hlink"/>
                </a:gs>
              </a:gsLst>
              <a:lin ang="18900000" scaled="1"/>
            </a:gradFill>
            <a:ln w="38100" cmpd="sng">
              <a:solidFill>
                <a:schemeClr val="bg1"/>
              </a:solidFill>
              <a:miter lim="800000"/>
              <a:headEnd/>
              <a:tailEnd/>
            </a:ln>
          </p:spPr>
          <p:txBody>
            <a:bodyPr wrap="none" anchor="ctr"/>
            <a:lstStyle/>
            <a:p>
              <a:endParaRPr lang="en-US" baseline="-25000"/>
            </a:p>
          </p:txBody>
        </p:sp>
      </p:grpSp>
      <p:sp>
        <p:nvSpPr>
          <p:cNvPr id="65" name="AutoShape 17"/>
          <p:cNvSpPr>
            <a:spLocks noChangeArrowheads="1"/>
          </p:cNvSpPr>
          <p:nvPr/>
        </p:nvSpPr>
        <p:spPr bwMode="auto">
          <a:xfrm flipH="1">
            <a:off x="775326" y="2636912"/>
            <a:ext cx="7037034"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altLang="en-US" sz="2400" b="1" dirty="0" smtClean="0">
                <a:solidFill>
                  <a:srgbClr val="002060"/>
                </a:solidFill>
              </a:rPr>
              <a:t>لا </a:t>
            </a:r>
            <a:r>
              <a:rPr lang="ar-EG" altLang="en-US" sz="2400" b="1" dirty="0">
                <a:solidFill>
                  <a:srgbClr val="002060"/>
                </a:solidFill>
              </a:rPr>
              <a:t>تقرأ الشرائح فالحاضرون قادرون على قراءتها ولكن اشرحها بكلامك</a:t>
            </a:r>
            <a:endParaRPr lang="en-ZA" altLang="en-US" sz="2400" b="1" dirty="0">
              <a:solidFill>
                <a:srgbClr val="002060"/>
              </a:solidFill>
            </a:endParaRPr>
          </a:p>
        </p:txBody>
      </p:sp>
      <p:sp>
        <p:nvSpPr>
          <p:cNvPr id="66" name="AutoShape 18"/>
          <p:cNvSpPr>
            <a:spLocks noChangeArrowheads="1"/>
          </p:cNvSpPr>
          <p:nvPr/>
        </p:nvSpPr>
        <p:spPr bwMode="auto">
          <a:xfrm flipH="1">
            <a:off x="827584" y="3789040"/>
            <a:ext cx="7037034"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002060"/>
                </a:solidFill>
              </a:rPr>
              <a:t>حاول </a:t>
            </a:r>
            <a:r>
              <a:rPr lang="ar-EG" sz="2400" b="1" dirty="0">
                <a:solidFill>
                  <a:srgbClr val="002060"/>
                </a:solidFill>
              </a:rPr>
              <a:t>أن تستثير ذهن الحاضرين باستخدام بعض الأسئلة في حديثك</a:t>
            </a:r>
            <a:endParaRPr lang="en-US" sz="2400" b="1" dirty="0">
              <a:solidFill>
                <a:srgbClr val="002060"/>
              </a:solidFill>
            </a:endParaRPr>
          </a:p>
        </p:txBody>
      </p:sp>
      <p:sp>
        <p:nvSpPr>
          <p:cNvPr id="67" name="AutoShape 19"/>
          <p:cNvSpPr>
            <a:spLocks noChangeArrowheads="1"/>
          </p:cNvSpPr>
          <p:nvPr/>
        </p:nvSpPr>
        <p:spPr bwMode="auto">
          <a:xfrm flipH="1">
            <a:off x="755576" y="4797152"/>
            <a:ext cx="7108131"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002060"/>
                </a:solidFill>
              </a:rPr>
              <a:t>استخدم </a:t>
            </a:r>
            <a:r>
              <a:rPr lang="ar-EG" sz="2400" b="1" dirty="0">
                <a:solidFill>
                  <a:srgbClr val="002060"/>
                </a:solidFill>
              </a:rPr>
              <a:t>لغة مناسبة فلا تستخدم كلمات غير لائقة </a:t>
            </a:r>
          </a:p>
        </p:txBody>
      </p:sp>
    </p:spTree>
    <p:extLst>
      <p:ext uri="{BB962C8B-B14F-4D97-AF65-F5344CB8AC3E}">
        <p14:creationId xmlns:p14="http://schemas.microsoft.com/office/powerpoint/2010/main" xmlns="" val="133895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500"/>
                                        <p:tgtEl>
                                          <p:spTgt spid="5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barn(inVertical)">
                                      <p:cBhvr>
                                        <p:cTn id="10" dur="500"/>
                                        <p:tgtEl>
                                          <p:spTgt spid="6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barn(inVertical)">
                                      <p:cBhvr>
                                        <p:cTn id="15" dur="500"/>
                                        <p:tgtEl>
                                          <p:spTgt spid="5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barn(inVertical)">
                                      <p:cBhvr>
                                        <p:cTn id="18" dur="500"/>
                                        <p:tgtEl>
                                          <p:spTgt spid="6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barn(inVertical)">
                                      <p:cBhvr>
                                        <p:cTn id="23" dur="500"/>
                                        <p:tgtEl>
                                          <p:spTgt spid="6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barn(inVertical)">
                                      <p:cBhvr>
                                        <p:cTn id="26"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67"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547664" y="2459360"/>
            <a:ext cx="5688632" cy="2376264"/>
          </a:xfrm>
          <a:prstGeom prst="horizontalScroll">
            <a:avLst/>
          </a:prstGeom>
          <a:ln w="9525" cap="flat" cmpd="sng" algn="ctr">
            <a:solidFill>
              <a:schemeClr val="tx1"/>
            </a:solidFill>
            <a:prstDash val="solid"/>
            <a:round/>
            <a:headEnd type="none" w="med" len="med"/>
            <a:tailEnd type="none" w="med" len="med"/>
          </a:ln>
          <a:effectLst/>
          <a:extLst/>
        </p:spPr>
        <p:style>
          <a:lnRef idx="0">
            <a:scrgbClr r="0" g="0" b="0"/>
          </a:lnRef>
          <a:fillRef idx="1003">
            <a:schemeClr val="lt2"/>
          </a:fillRef>
          <a:effectRef idx="0">
            <a:scrgbClr r="0" g="0" b="0"/>
          </a:effectRef>
          <a:fontRef idx="major"/>
        </p:style>
        <p:txBody>
          <a:bodyPr vert="horz" wrap="square" lIns="91440" tIns="45720" rIns="91440" bIns="45720" numCol="1" rtlCol="1" anchor="t" anchorCtr="0" compatLnSpc="1">
            <a:prstTxWarp prst="textNoShape">
              <a:avLst/>
            </a:prstTxWarp>
          </a:bodyPr>
          <a:lstStyle/>
          <a:p>
            <a:pPr rtl="1">
              <a:lnSpc>
                <a:spcPct val="250000"/>
              </a:lnSpc>
            </a:pPr>
            <a:r>
              <a:rPr lang="ar-EG" sz="3600" b="1" dirty="0" smtClean="0">
                <a:solidFill>
                  <a:srgbClr val="FFFFFF"/>
                </a:solidFill>
                <a:latin typeface="Simplified Arabic" pitchFamily="18" charset="-78"/>
                <a:cs typeface="Simplified Arabic" pitchFamily="18" charset="-78"/>
              </a:rPr>
              <a:t>تمرين على إلقاء </a:t>
            </a:r>
            <a:r>
              <a:rPr lang="ar-EG" sz="3600" b="1" dirty="0">
                <a:solidFill>
                  <a:srgbClr val="FFFFFF"/>
                </a:solidFill>
                <a:latin typeface="Simplified Arabic" pitchFamily="18" charset="-78"/>
                <a:cs typeface="Simplified Arabic" pitchFamily="18" charset="-78"/>
              </a:rPr>
              <a:t>العرض</a:t>
            </a:r>
            <a:endParaRPr lang="ar-EG" sz="3600" b="1" dirty="0" smtClean="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230106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835696" y="2459360"/>
            <a:ext cx="5112568" cy="2376264"/>
          </a:xfrm>
          <a:prstGeom prst="horizontalScroll">
            <a:avLst/>
          </a:prstGeom>
          <a:ln w="9525" cap="flat" cmpd="sng" algn="ctr">
            <a:solidFill>
              <a:schemeClr val="tx1"/>
            </a:solidFill>
            <a:prstDash val="solid"/>
            <a:round/>
            <a:headEnd type="none" w="med" len="med"/>
            <a:tailEnd type="none" w="med" len="med"/>
          </a:ln>
          <a:effectLst/>
          <a:extLst/>
        </p:spPr>
        <p:style>
          <a:lnRef idx="0">
            <a:scrgbClr r="0" g="0" b="0"/>
          </a:lnRef>
          <a:fillRef idx="1003">
            <a:schemeClr val="lt2"/>
          </a:fillRef>
          <a:effectRef idx="0">
            <a:scrgbClr r="0" g="0" b="0"/>
          </a:effectRef>
          <a:fontRef idx="major"/>
        </p:style>
        <p:txBody>
          <a:bodyPr vert="horz" wrap="square" lIns="91440" tIns="45720" rIns="91440" bIns="45720" numCol="1" rtlCol="1" anchor="t" anchorCtr="0" compatLnSpc="1">
            <a:prstTxWarp prst="textNoShape">
              <a:avLst/>
            </a:prstTxWarp>
          </a:bodyPr>
          <a:lstStyle/>
          <a:p>
            <a:pPr rtl="1">
              <a:lnSpc>
                <a:spcPct val="250000"/>
              </a:lnSpc>
            </a:pPr>
            <a:r>
              <a:rPr lang="ar-EG" sz="3600" b="1" dirty="0">
                <a:solidFill>
                  <a:schemeClr val="bg1"/>
                </a:solidFill>
                <a:latin typeface="Simplified Arabic" pitchFamily="18" charset="-78"/>
                <a:cs typeface="Simplified Arabic" pitchFamily="18" charset="-78"/>
              </a:rPr>
              <a:t>أهمية السكرتارية</a:t>
            </a:r>
            <a:endParaRPr kumimoji="0" lang="ar-EG" sz="3600" b="1" i="0" u="none" strike="noStrike" cap="none" normalizeH="0" baseline="0" dirty="0" smtClean="0">
              <a:ln>
                <a:noFill/>
              </a:ln>
              <a:solidFill>
                <a:schemeClr val="bg1"/>
              </a:solidFill>
              <a:effectLst/>
              <a:latin typeface="Simplified Arabic" pitchFamily="18" charset="-78"/>
              <a:cs typeface="Simplified Arabic" pitchFamily="18" charset="-78"/>
            </a:endParaRPr>
          </a:p>
        </p:txBody>
      </p:sp>
    </p:spTree>
    <p:extLst>
      <p:ext uri="{BB962C8B-B14F-4D97-AF65-F5344CB8AC3E}">
        <p14:creationId xmlns:p14="http://schemas.microsoft.com/office/powerpoint/2010/main" xmlns="" val="255326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547664" y="2459360"/>
            <a:ext cx="5688632" cy="2376264"/>
          </a:xfrm>
          <a:prstGeom prst="horizontalScroll">
            <a:avLst/>
          </a:prstGeom>
          <a:ln w="9525" cap="flat" cmpd="sng" algn="ctr">
            <a:solidFill>
              <a:schemeClr val="tx1"/>
            </a:solidFill>
            <a:prstDash val="solid"/>
            <a:round/>
            <a:headEnd type="none" w="med" len="med"/>
            <a:tailEnd type="none" w="med" len="med"/>
          </a:ln>
          <a:effectLst/>
          <a:extLst/>
        </p:spPr>
        <p:style>
          <a:lnRef idx="0">
            <a:scrgbClr r="0" g="0" b="0"/>
          </a:lnRef>
          <a:fillRef idx="1003">
            <a:schemeClr val="lt2"/>
          </a:fillRef>
          <a:effectRef idx="0">
            <a:scrgbClr r="0" g="0" b="0"/>
          </a:effectRef>
          <a:fontRef idx="major"/>
        </p:style>
        <p:txBody>
          <a:bodyPr vert="horz" wrap="square" lIns="91440" tIns="45720" rIns="91440" bIns="45720" numCol="1" rtlCol="1" anchor="t" anchorCtr="0" compatLnSpc="1">
            <a:prstTxWarp prst="textNoShape">
              <a:avLst/>
            </a:prstTxWarp>
          </a:bodyPr>
          <a:lstStyle/>
          <a:p>
            <a:pPr rtl="1">
              <a:lnSpc>
                <a:spcPct val="250000"/>
              </a:lnSpc>
            </a:pPr>
            <a:r>
              <a:rPr lang="ar-EG" sz="3600" b="1">
                <a:solidFill>
                  <a:srgbClr val="FFFFFF"/>
                </a:solidFill>
                <a:latin typeface="Simplified Arabic" pitchFamily="18" charset="-78"/>
                <a:cs typeface="Simplified Arabic" pitchFamily="18" charset="-78"/>
              </a:rPr>
              <a:t>تطبيقات</a:t>
            </a:r>
            <a:endParaRPr lang="ar-EG" sz="3600" b="1" dirty="0" smtClean="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230106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07CD1E3675BD4affA6CA63955D31575C# #AutoShape 3"/>
          <p:cNvSpPr>
            <a:spLocks noChangeArrowheads="1"/>
          </p:cNvSpPr>
          <p:nvPr/>
        </p:nvSpPr>
        <p:spPr bwMode="auto">
          <a:xfrm>
            <a:off x="809625" y="2305223"/>
            <a:ext cx="7524750" cy="2347913"/>
          </a:xfrm>
          <a:prstGeom prst="rect">
            <a:avLst/>
          </a:prstGeom>
          <a:solidFill>
            <a:schemeClr val="accent1">
              <a:lumMod val="60000"/>
              <a:lumOff val="40000"/>
              <a:alpha val="78000"/>
            </a:schemeClr>
          </a:solidFill>
          <a:ln w="12700">
            <a:solidFill>
              <a:schemeClr val="bg1"/>
            </a:solidFill>
            <a:miter lim="800000"/>
            <a:headEnd/>
            <a:tailEnd/>
          </a:ln>
        </p:spPr>
        <p:txBody>
          <a:bodyPr anchor="ctr"/>
          <a:lstStyle/>
          <a:p>
            <a:pPr algn="l"/>
            <a:endParaRPr lang="zh-CN" altLang="en-US">
              <a:solidFill>
                <a:srgbClr val="4D4D4D"/>
              </a:solidFill>
              <a:latin typeface="Calibri" pitchFamily="34" charset="0"/>
            </a:endParaRPr>
          </a:p>
        </p:txBody>
      </p:sp>
      <p:sp>
        <p:nvSpPr>
          <p:cNvPr id="5" name="AutoShape 3" descr="D8FCD644EF414d608FD23FABDBB2453F# #AutoShape 3"/>
          <p:cNvSpPr>
            <a:spLocks noChangeArrowheads="1"/>
          </p:cNvSpPr>
          <p:nvPr/>
        </p:nvSpPr>
        <p:spPr bwMode="auto">
          <a:xfrm>
            <a:off x="914400" y="2162348"/>
            <a:ext cx="7315200" cy="2378075"/>
          </a:xfrm>
          <a:prstGeom prst="rect">
            <a:avLst/>
          </a:prstGeom>
          <a:solidFill>
            <a:schemeClr val="accent1">
              <a:lumMod val="75000"/>
              <a:alpha val="80000"/>
            </a:schemeClr>
          </a:solidFill>
          <a:ln w="12700">
            <a:solidFill>
              <a:schemeClr val="bg1"/>
            </a:solidFill>
            <a:miter lim="800000"/>
            <a:headEnd/>
            <a:tailEnd/>
          </a:ln>
        </p:spPr>
        <p:txBody>
          <a:bodyPr wrap="none" anchor="ctr"/>
          <a:lstStyle/>
          <a:p>
            <a:pPr rtl="1" eaLnBrk="0" hangingPunct="0"/>
            <a:r>
              <a:rPr lang="ar-EG" altLang="zh-CN" sz="4800" b="1" dirty="0">
                <a:solidFill>
                  <a:srgbClr val="FFFFFF"/>
                </a:solidFill>
                <a:ea typeface="Microsoft YaHei" pitchFamily="34" charset="-122"/>
              </a:rPr>
              <a:t>الفصل </a:t>
            </a:r>
            <a:r>
              <a:rPr lang="ar-EG" altLang="zh-CN" sz="4800" b="1" dirty="0" smtClean="0">
                <a:solidFill>
                  <a:srgbClr val="FFFFFF"/>
                </a:solidFill>
                <a:ea typeface="Microsoft YaHei" pitchFamily="34" charset="-122"/>
              </a:rPr>
              <a:t>الرابع</a:t>
            </a:r>
          </a:p>
          <a:p>
            <a:pPr rtl="1" eaLnBrk="0" hangingPunct="0"/>
            <a:r>
              <a:rPr lang="ar-EG" altLang="zh-CN" sz="4800" b="1" dirty="0" smtClean="0">
                <a:solidFill>
                  <a:srgbClr val="FFFFFF"/>
                </a:solidFill>
                <a:ea typeface="Microsoft YaHei" pitchFamily="34" charset="-122"/>
              </a:rPr>
              <a:t>تنظيم </a:t>
            </a:r>
            <a:r>
              <a:rPr lang="ar-EG" altLang="zh-CN" sz="4800" b="1" dirty="0">
                <a:solidFill>
                  <a:srgbClr val="FFFFFF"/>
                </a:solidFill>
                <a:ea typeface="Microsoft YaHei" pitchFamily="34" charset="-122"/>
              </a:rPr>
              <a:t>سفريات المدير</a:t>
            </a:r>
            <a:endParaRPr lang="zh-CN" altLang="en-US" sz="4800" b="1" dirty="0">
              <a:solidFill>
                <a:srgbClr val="FFFFFF"/>
              </a:solidFill>
              <a:ea typeface="Microsoft YaHei" pitchFamily="34" charset="-122"/>
            </a:endParaRPr>
          </a:p>
        </p:txBody>
      </p:sp>
      <p:sp>
        <p:nvSpPr>
          <p:cNvPr id="6" name="Rectangle 13" descr="FD1DDF730CE4456e89755B07FE1653D0# #Rectangle 13"/>
          <p:cNvSpPr>
            <a:spLocks noChangeArrowheads="1"/>
          </p:cNvSpPr>
          <p:nvPr/>
        </p:nvSpPr>
        <p:spPr bwMode="auto">
          <a:xfrm>
            <a:off x="1081088" y="2521123"/>
            <a:ext cx="6981825" cy="334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endParaRPr lang="zh-CN" altLang="en-US" sz="1600">
              <a:solidFill>
                <a:srgbClr val="FFFFFF"/>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412575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500"/>
                                        <p:tgtEl>
                                          <p:spTgt spid="5"/>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Bottom)">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slide(fromBottom)">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ocument 1"/>
          <p:cNvSpPr/>
          <p:nvPr/>
        </p:nvSpPr>
        <p:spPr bwMode="auto">
          <a:xfrm rot="16200000" flipH="1">
            <a:off x="-2267879" y="2250367"/>
            <a:ext cx="6858000" cy="2357266"/>
          </a:xfrm>
          <a:prstGeom prst="flowChartDocument">
            <a:avLst/>
          </a:prstGeom>
          <a:solidFill>
            <a:srgbClr val="FF66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rtl="1">
              <a:lnSpc>
                <a:spcPct val="300000"/>
              </a:lnSpc>
            </a:pPr>
            <a:r>
              <a:rPr lang="ar-EG" sz="4000" b="1" dirty="0">
                <a:solidFill>
                  <a:srgbClr val="000000"/>
                </a:solidFill>
              </a:rPr>
              <a:t>تنظيم سفريات المدير</a:t>
            </a:r>
          </a:p>
        </p:txBody>
      </p:sp>
      <p:sp>
        <p:nvSpPr>
          <p:cNvPr id="3" name="Rectangle 2"/>
          <p:cNvSpPr/>
          <p:nvPr/>
        </p:nvSpPr>
        <p:spPr>
          <a:xfrm>
            <a:off x="2339754" y="2636912"/>
            <a:ext cx="6804246" cy="1569660"/>
          </a:xfrm>
          <a:prstGeom prst="rect">
            <a:avLst/>
          </a:prstGeom>
        </p:spPr>
        <p:txBody>
          <a:bodyPr wrap="square">
            <a:spAutoFit/>
          </a:bodyPr>
          <a:lstStyle/>
          <a:p>
            <a:pPr marL="457200" indent="-457200" algn="r" rtl="1">
              <a:buFont typeface="Wingdings" pitchFamily="2" charset="2"/>
              <a:buChar char="ü"/>
            </a:pPr>
            <a:r>
              <a:rPr lang="ar-EG" sz="3200" b="1" dirty="0" smtClean="0">
                <a:solidFill>
                  <a:srgbClr val="2D2D8A">
                    <a:lumMod val="50000"/>
                  </a:srgbClr>
                </a:solidFill>
              </a:rPr>
              <a:t>أهمية </a:t>
            </a:r>
            <a:r>
              <a:rPr lang="ar-EG" sz="3200" b="1" dirty="0">
                <a:solidFill>
                  <a:srgbClr val="2D2D8A">
                    <a:lumMod val="50000"/>
                  </a:srgbClr>
                </a:solidFill>
              </a:rPr>
              <a:t>سفر المدير</a:t>
            </a:r>
          </a:p>
          <a:p>
            <a:pPr marL="457200" indent="-457200" algn="r" rtl="1">
              <a:buFont typeface="Wingdings" pitchFamily="2" charset="2"/>
              <a:buChar char="ü"/>
            </a:pPr>
            <a:r>
              <a:rPr lang="ar-EG" sz="3200" b="1" dirty="0" smtClean="0">
                <a:solidFill>
                  <a:srgbClr val="2D2D8A">
                    <a:lumMod val="50000"/>
                  </a:srgbClr>
                </a:solidFill>
              </a:rPr>
              <a:t>الاعداد </a:t>
            </a:r>
            <a:r>
              <a:rPr lang="ar-EG" sz="3200" b="1" dirty="0">
                <a:solidFill>
                  <a:srgbClr val="2D2D8A">
                    <a:lumMod val="50000"/>
                  </a:srgbClr>
                </a:solidFill>
              </a:rPr>
              <a:t>لسفر المدير</a:t>
            </a:r>
          </a:p>
          <a:p>
            <a:pPr marL="457200" indent="-457200" algn="r" rtl="1">
              <a:buFont typeface="Wingdings" pitchFamily="2" charset="2"/>
              <a:buChar char="ü"/>
            </a:pPr>
            <a:r>
              <a:rPr lang="ar-EG" sz="3200" b="1" dirty="0" smtClean="0">
                <a:solidFill>
                  <a:srgbClr val="2D2D8A">
                    <a:lumMod val="50000"/>
                  </a:srgbClr>
                </a:solidFill>
              </a:rPr>
              <a:t>واجبات </a:t>
            </a:r>
            <a:r>
              <a:rPr lang="ar-EG" sz="3200" b="1" dirty="0">
                <a:solidFill>
                  <a:srgbClr val="2D2D8A">
                    <a:lumMod val="50000"/>
                  </a:srgbClr>
                </a:solidFill>
              </a:rPr>
              <a:t>السكرتير قبل وأثناء وبعد سفر المدير</a:t>
            </a:r>
            <a:endParaRPr lang="ar-EG" sz="3200" b="1" dirty="0" smtClean="0">
              <a:solidFill>
                <a:srgbClr val="2D2D8A">
                  <a:lumMod val="50000"/>
                </a:srgbClr>
              </a:solidFill>
            </a:endParaRPr>
          </a:p>
        </p:txBody>
      </p:sp>
    </p:spTree>
    <p:extLst>
      <p:ext uri="{BB962C8B-B14F-4D97-AF65-F5344CB8AC3E}">
        <p14:creationId xmlns:p14="http://schemas.microsoft.com/office/powerpoint/2010/main" xmlns="" val="155531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835696" y="2459360"/>
            <a:ext cx="5112568" cy="2376264"/>
          </a:xfrm>
          <a:prstGeom prst="horizontalScroll">
            <a:avLst/>
          </a:prstGeom>
          <a:ln w="9525" cap="flat" cmpd="sng" algn="ctr">
            <a:solidFill>
              <a:schemeClr val="tx1"/>
            </a:solidFill>
            <a:prstDash val="solid"/>
            <a:round/>
            <a:headEnd type="none" w="med" len="med"/>
            <a:tailEnd type="none" w="med" len="med"/>
          </a:ln>
          <a:effectLst/>
          <a:extLst/>
        </p:spPr>
        <p:style>
          <a:lnRef idx="0">
            <a:scrgbClr r="0" g="0" b="0"/>
          </a:lnRef>
          <a:fillRef idx="1003">
            <a:schemeClr val="lt2"/>
          </a:fillRef>
          <a:effectRef idx="0">
            <a:scrgbClr r="0" g="0" b="0"/>
          </a:effectRef>
          <a:fontRef idx="major"/>
        </p:style>
        <p:txBody>
          <a:bodyPr vert="horz" wrap="square" lIns="91440" tIns="45720" rIns="91440" bIns="45720" numCol="1" rtlCol="1" anchor="t" anchorCtr="0" compatLnSpc="1">
            <a:prstTxWarp prst="textNoShape">
              <a:avLst/>
            </a:prstTxWarp>
          </a:bodyPr>
          <a:lstStyle/>
          <a:p>
            <a:pPr rtl="1">
              <a:lnSpc>
                <a:spcPct val="250000"/>
              </a:lnSpc>
            </a:pPr>
            <a:r>
              <a:rPr lang="ar-EG" sz="3600" b="1" dirty="0">
                <a:solidFill>
                  <a:srgbClr val="FFFFFF"/>
                </a:solidFill>
                <a:latin typeface="Simplified Arabic" pitchFamily="18" charset="-78"/>
                <a:cs typeface="Simplified Arabic" pitchFamily="18" charset="-78"/>
              </a:rPr>
              <a:t>أهمية سفريات المدير</a:t>
            </a:r>
            <a:endParaRPr lang="ar-EG" sz="3600" b="1" dirty="0" smtClean="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225906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3933056"/>
            <a:ext cx="8346728" cy="1928100"/>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في ظل ازدياد نشاطات المنشآت التجارية واتساعها، تتعدد علاقات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المنشأة </a:t>
              </a:r>
              <a:r>
                <a:rPr lang="ar-EG" sz="2800" b="1" dirty="0">
                  <a:solidFill>
                    <a:srgbClr val="FFFFFF"/>
                  </a:solidFill>
                  <a:ea typeface="Gulim" pitchFamily="34" charset="-127"/>
                </a:rPr>
                <a:t>مع المنشآت الأخرى سواءً كانت داخل البلد أو خارجها ،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ويترتب </a:t>
              </a:r>
              <a:r>
                <a:rPr lang="ar-EG" sz="2800" b="1" dirty="0">
                  <a:solidFill>
                    <a:srgbClr val="FFFFFF"/>
                  </a:solidFill>
                  <a:ea typeface="Gulim" pitchFamily="34" charset="-127"/>
                </a:rPr>
                <a:t>على تلك العلاقات أعمال تستدعي سفر مديري المنشآت التجارية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سفريات </a:t>
              </a:r>
              <a:r>
                <a:rPr lang="ar-EG" sz="2800" b="1" dirty="0">
                  <a:solidFill>
                    <a:srgbClr val="FFFFFF"/>
                  </a:solidFill>
                  <a:ea typeface="Gulim" pitchFamily="34" charset="-127"/>
                </a:rPr>
                <a:t>داخلية أو خارجية لإنجاز بعض الأعمال المتعلقة بالمنشأة</a:t>
              </a:r>
              <a:endParaRPr lang="ar-EG" sz="2800" b="1" dirty="0" smtClean="0">
                <a:solidFill>
                  <a:srgbClr val="FFFFFF"/>
                </a:solidFill>
                <a:ea typeface="Gulim" pitchFamily="34" charset="-127"/>
              </a:endParaRP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solidFill>
                  <a:srgbClr val="FFFFFF"/>
                </a:solidFill>
                <a:latin typeface="Simplified Arabic" pitchFamily="18" charset="-78"/>
                <a:cs typeface="Simplified Arabic" pitchFamily="18" charset="-78"/>
              </a:rPr>
              <a:t>أهمية سفريات المدير</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44552" y="1340768"/>
            <a:ext cx="3810000" cy="23812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9710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44896" y="381000"/>
            <a:ext cx="91888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من الأعمال التي تستدعي سفر المديرين في المنشآت التجارية مايلي</a:t>
            </a:r>
          </a:p>
        </p:txBody>
      </p:sp>
      <p:grpSp>
        <p:nvGrpSpPr>
          <p:cNvPr id="56" name="Group 6"/>
          <p:cNvGrpSpPr>
            <a:grpSpLocks/>
          </p:cNvGrpSpPr>
          <p:nvPr/>
        </p:nvGrpSpPr>
        <p:grpSpPr bwMode="auto">
          <a:xfrm flipH="1">
            <a:off x="467544" y="2380779"/>
            <a:ext cx="8135812" cy="1008062"/>
            <a:chOff x="0" y="0"/>
            <a:chExt cx="3308" cy="292"/>
          </a:xfrm>
        </p:grpSpPr>
        <p:sp>
          <p:nvSpPr>
            <p:cNvPr id="57" name="AutoShape 8"/>
            <p:cNvSpPr>
              <a:spLocks noChangeArrowheads="1"/>
            </p:cNvSpPr>
            <p:nvPr/>
          </p:nvSpPr>
          <p:spPr bwMode="auto">
            <a:xfrm>
              <a:off x="132" y="34"/>
              <a:ext cx="3176" cy="230"/>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58" name="AutoShape 9"/>
            <p:cNvSpPr>
              <a:spLocks noChangeArrowheads="1"/>
            </p:cNvSpPr>
            <p:nvPr/>
          </p:nvSpPr>
          <p:spPr bwMode="auto">
            <a:xfrm>
              <a:off x="0" y="0"/>
              <a:ext cx="288" cy="292"/>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p>
          </p:txBody>
        </p:sp>
      </p:grpSp>
      <p:grpSp>
        <p:nvGrpSpPr>
          <p:cNvPr id="59" name="Group 9"/>
          <p:cNvGrpSpPr>
            <a:grpSpLocks/>
          </p:cNvGrpSpPr>
          <p:nvPr/>
        </p:nvGrpSpPr>
        <p:grpSpPr bwMode="auto">
          <a:xfrm flipH="1">
            <a:off x="540256" y="3533304"/>
            <a:ext cx="8063100" cy="903287"/>
            <a:chOff x="0" y="0"/>
            <a:chExt cx="3326" cy="292"/>
          </a:xfrm>
        </p:grpSpPr>
        <p:sp>
          <p:nvSpPr>
            <p:cNvPr id="60" name="AutoShape 11"/>
            <p:cNvSpPr>
              <a:spLocks noChangeArrowheads="1"/>
            </p:cNvSpPr>
            <p:nvPr/>
          </p:nvSpPr>
          <p:spPr bwMode="auto">
            <a:xfrm>
              <a:off x="150" y="37"/>
              <a:ext cx="3176" cy="230"/>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61" name="AutoShape 12"/>
            <p:cNvSpPr>
              <a:spLocks noChangeArrowheads="1"/>
            </p:cNvSpPr>
            <p:nvPr/>
          </p:nvSpPr>
          <p:spPr bwMode="auto">
            <a:xfrm>
              <a:off x="0" y="0"/>
              <a:ext cx="288" cy="292"/>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p>
          </p:txBody>
        </p:sp>
      </p:grpSp>
      <p:grpSp>
        <p:nvGrpSpPr>
          <p:cNvPr id="62" name="Group 12"/>
          <p:cNvGrpSpPr>
            <a:grpSpLocks/>
          </p:cNvGrpSpPr>
          <p:nvPr/>
        </p:nvGrpSpPr>
        <p:grpSpPr bwMode="auto">
          <a:xfrm flipH="1">
            <a:off x="466471" y="4541366"/>
            <a:ext cx="8136351" cy="899143"/>
            <a:chOff x="-61" y="0"/>
            <a:chExt cx="3363" cy="292"/>
          </a:xfrm>
        </p:grpSpPr>
        <p:sp>
          <p:nvSpPr>
            <p:cNvPr id="63" name="AutoShape 14"/>
            <p:cNvSpPr>
              <a:spLocks noChangeArrowheads="1"/>
            </p:cNvSpPr>
            <p:nvPr/>
          </p:nvSpPr>
          <p:spPr bwMode="auto">
            <a:xfrm>
              <a:off x="73" y="35"/>
              <a:ext cx="3229" cy="230"/>
            </a:xfrm>
            <a:prstGeom prst="roundRect">
              <a:avLst>
                <a:gd name="adj" fmla="val 50000"/>
              </a:avLst>
            </a:prstGeom>
            <a:gradFill rotWithShape="1">
              <a:gsLst>
                <a:gs pos="0">
                  <a:schemeClr val="hlink"/>
                </a:gs>
                <a:gs pos="50000">
                  <a:srgbClr val="5A5A5A"/>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64" name="AutoShape 15"/>
            <p:cNvSpPr>
              <a:spLocks noChangeArrowheads="1"/>
            </p:cNvSpPr>
            <p:nvPr/>
          </p:nvSpPr>
          <p:spPr bwMode="auto">
            <a:xfrm>
              <a:off x="-61" y="0"/>
              <a:ext cx="288" cy="292"/>
            </a:xfrm>
            <a:prstGeom prst="homePlate">
              <a:avLst>
                <a:gd name="adj" fmla="val 25000"/>
              </a:avLst>
            </a:prstGeom>
            <a:gradFill rotWithShape="1">
              <a:gsLst>
                <a:gs pos="0">
                  <a:srgbClr val="373737"/>
                </a:gs>
                <a:gs pos="100000">
                  <a:schemeClr val="hlink"/>
                </a:gs>
              </a:gsLst>
              <a:lin ang="18900000" scaled="1"/>
            </a:gradFill>
            <a:ln w="38100" cmpd="sng">
              <a:solidFill>
                <a:schemeClr val="bg1"/>
              </a:solidFill>
              <a:miter lim="800000"/>
              <a:headEnd/>
              <a:tailEnd/>
            </a:ln>
          </p:spPr>
          <p:txBody>
            <a:bodyPr wrap="none" anchor="ctr"/>
            <a:lstStyle/>
            <a:p>
              <a:endParaRPr lang="en-US" baseline="-25000"/>
            </a:p>
          </p:txBody>
        </p:sp>
      </p:grpSp>
      <p:sp>
        <p:nvSpPr>
          <p:cNvPr id="65" name="AutoShape 17"/>
          <p:cNvSpPr>
            <a:spLocks noChangeArrowheads="1"/>
          </p:cNvSpPr>
          <p:nvPr/>
        </p:nvSpPr>
        <p:spPr bwMode="auto">
          <a:xfrm flipH="1">
            <a:off x="775326" y="2636912"/>
            <a:ext cx="7037034"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altLang="en-US" sz="2400" b="1" dirty="0" smtClean="0">
                <a:solidFill>
                  <a:srgbClr val="002060"/>
                </a:solidFill>
              </a:rPr>
              <a:t>التوسع </a:t>
            </a:r>
            <a:r>
              <a:rPr lang="ar-EG" altLang="en-US" sz="2400" b="1" dirty="0">
                <a:solidFill>
                  <a:srgbClr val="002060"/>
                </a:solidFill>
              </a:rPr>
              <a:t>في نشاطات المنشآت إما باستحداث فروع جديدة لخدمة </a:t>
            </a:r>
            <a:r>
              <a:rPr lang="ar-EG" altLang="en-US" sz="2400" b="1" dirty="0" smtClean="0">
                <a:solidFill>
                  <a:srgbClr val="002060"/>
                </a:solidFill>
              </a:rPr>
              <a:t>شريحة</a:t>
            </a:r>
          </a:p>
          <a:p>
            <a:pPr rtl="1"/>
            <a:r>
              <a:rPr lang="ar-EG" altLang="en-US" sz="2400" b="1" dirty="0" smtClean="0">
                <a:solidFill>
                  <a:srgbClr val="002060"/>
                </a:solidFill>
              </a:rPr>
              <a:t> </a:t>
            </a:r>
            <a:r>
              <a:rPr lang="ar-EG" altLang="en-US" sz="2400" b="1" dirty="0">
                <a:solidFill>
                  <a:srgbClr val="002060"/>
                </a:solidFill>
              </a:rPr>
              <a:t>أكبر، أو تقديم خدمة أو منتج جديد في منطقة أخرى</a:t>
            </a:r>
            <a:endParaRPr lang="en-ZA" altLang="en-US" sz="2400" b="1" dirty="0">
              <a:solidFill>
                <a:srgbClr val="002060"/>
              </a:solidFill>
            </a:endParaRPr>
          </a:p>
        </p:txBody>
      </p:sp>
      <p:sp>
        <p:nvSpPr>
          <p:cNvPr id="66" name="AutoShape 18"/>
          <p:cNvSpPr>
            <a:spLocks noChangeArrowheads="1"/>
          </p:cNvSpPr>
          <p:nvPr/>
        </p:nvSpPr>
        <p:spPr bwMode="auto">
          <a:xfrm flipH="1">
            <a:off x="827584" y="3789040"/>
            <a:ext cx="7037034"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002060"/>
                </a:solidFill>
              </a:rPr>
              <a:t>إبرام </a:t>
            </a:r>
            <a:r>
              <a:rPr lang="ar-EG" sz="2400" b="1" dirty="0">
                <a:solidFill>
                  <a:srgbClr val="002060"/>
                </a:solidFill>
              </a:rPr>
              <a:t>عقود خارجية للتعاقد مع خبراء </a:t>
            </a:r>
            <a:r>
              <a:rPr lang="ar-EG" sz="2400" b="1" dirty="0" smtClean="0">
                <a:solidFill>
                  <a:srgbClr val="002060"/>
                </a:solidFill>
              </a:rPr>
              <a:t>تشغيل</a:t>
            </a:r>
          </a:p>
          <a:p>
            <a:pPr rtl="1" latinLnBrk="1"/>
            <a:r>
              <a:rPr lang="ar-EG" sz="2400" b="1" dirty="0" smtClean="0">
                <a:solidFill>
                  <a:srgbClr val="002060"/>
                </a:solidFill>
              </a:rPr>
              <a:t> </a:t>
            </a:r>
            <a:r>
              <a:rPr lang="ar-EG" sz="2400" b="1" dirty="0">
                <a:solidFill>
                  <a:srgbClr val="002060"/>
                </a:solidFill>
              </a:rPr>
              <a:t>أو إدخال أساليب التقنيات الحديثة</a:t>
            </a:r>
            <a:endParaRPr lang="en-US" sz="2400" b="1" dirty="0">
              <a:solidFill>
                <a:srgbClr val="002060"/>
              </a:solidFill>
            </a:endParaRPr>
          </a:p>
        </p:txBody>
      </p:sp>
      <p:sp>
        <p:nvSpPr>
          <p:cNvPr id="67" name="AutoShape 19"/>
          <p:cNvSpPr>
            <a:spLocks noChangeArrowheads="1"/>
          </p:cNvSpPr>
          <p:nvPr/>
        </p:nvSpPr>
        <p:spPr bwMode="auto">
          <a:xfrm flipH="1">
            <a:off x="755576" y="4797152"/>
            <a:ext cx="7108131"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002060"/>
                </a:solidFill>
              </a:rPr>
              <a:t>المشاركة </a:t>
            </a:r>
            <a:r>
              <a:rPr lang="ar-EG" sz="2400" b="1" dirty="0">
                <a:solidFill>
                  <a:srgbClr val="002060"/>
                </a:solidFill>
              </a:rPr>
              <a:t>في المعارض والندوات والمؤتمرات الخارجية</a:t>
            </a:r>
          </a:p>
        </p:txBody>
      </p:sp>
    </p:spTree>
    <p:extLst>
      <p:ext uri="{BB962C8B-B14F-4D97-AF65-F5344CB8AC3E}">
        <p14:creationId xmlns:p14="http://schemas.microsoft.com/office/powerpoint/2010/main" xmlns="" val="258247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500"/>
                                        <p:tgtEl>
                                          <p:spTgt spid="5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barn(inVertical)">
                                      <p:cBhvr>
                                        <p:cTn id="10" dur="500"/>
                                        <p:tgtEl>
                                          <p:spTgt spid="6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barn(inVertical)">
                                      <p:cBhvr>
                                        <p:cTn id="15" dur="500"/>
                                        <p:tgtEl>
                                          <p:spTgt spid="5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barn(inVertical)">
                                      <p:cBhvr>
                                        <p:cTn id="18" dur="500"/>
                                        <p:tgtEl>
                                          <p:spTgt spid="6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barn(inVertical)">
                                      <p:cBhvr>
                                        <p:cTn id="23" dur="500"/>
                                        <p:tgtEl>
                                          <p:spTgt spid="6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barn(inVertical)">
                                      <p:cBhvr>
                                        <p:cTn id="26"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67"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bwMode="auto">
          <a:xfrm>
            <a:off x="179512" y="2564904"/>
            <a:ext cx="8712968" cy="2376264"/>
          </a:xfrm>
          <a:prstGeom prst="bevel">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justLow" rtl="1"/>
            <a:r>
              <a:rPr lang="ar-EG" sz="2800" b="1" dirty="0">
                <a:solidFill>
                  <a:schemeClr val="tx1"/>
                </a:solidFill>
                <a:latin typeface="Arial" pitchFamily="34" charset="0"/>
              </a:rPr>
              <a:t>ولضمان نجاح سفر المدير يجب عليك كسكرتير أن تكون متأكداً من أهداف سفر مديرك ولن يتحقق ذلك إلا بتوفر بعض المعلومات الأساسية عن سفره من خلال الاستفسار المباشر من المدير ومن أهم الأسئلة التي يجب أن تبحث عن إجابات لها ما يلي</a:t>
            </a:r>
            <a:endParaRPr kumimoji="0" lang="ar-EG" sz="2800" b="1"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xmlns="" val="280360185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latin typeface="Simplified Arabic" pitchFamily="18" charset="-78"/>
                <a:cs typeface="Simplified Arabic" pitchFamily="18" charset="-78"/>
              </a:rPr>
              <a:t>اسئلة يجب البحث عن اجابات لها قبل السفر</a:t>
            </a:r>
            <a:endParaRPr lang="ar-EG" altLang="en-US" sz="3200" dirty="0">
              <a:latin typeface="Simplified Arabic" pitchFamily="18" charset="-78"/>
              <a:cs typeface="Simplified Arabic" pitchFamily="18" charset="-78"/>
            </a:endParaRPr>
          </a:p>
        </p:txBody>
      </p:sp>
      <p:sp>
        <p:nvSpPr>
          <p:cNvPr id="8" name="AutoShape 3"/>
          <p:cNvSpPr>
            <a:spLocks noChangeArrowheads="1"/>
          </p:cNvSpPr>
          <p:nvPr/>
        </p:nvSpPr>
        <p:spPr bwMode="auto">
          <a:xfrm flipH="1">
            <a:off x="581172" y="2681605"/>
            <a:ext cx="6928656" cy="409516"/>
          </a:xfrm>
          <a:prstGeom prst="roundRect">
            <a:avLst>
              <a:gd name="adj" fmla="val 50000"/>
            </a:avLst>
          </a:prstGeom>
          <a:gradFill rotWithShape="1">
            <a:gsLst>
              <a:gs pos="0">
                <a:schemeClr val="bg2"/>
              </a:gs>
              <a:gs pos="50000">
                <a:srgbClr val="934300"/>
              </a:gs>
              <a:gs pos="100000">
                <a:schemeClr val="bg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9" name="AutoShape 4"/>
          <p:cNvSpPr>
            <a:spLocks noChangeArrowheads="1"/>
          </p:cNvSpPr>
          <p:nvPr/>
        </p:nvSpPr>
        <p:spPr bwMode="auto">
          <a:xfrm flipH="1">
            <a:off x="7260152" y="2621279"/>
            <a:ext cx="521061" cy="519907"/>
          </a:xfrm>
          <a:prstGeom prst="homePlate">
            <a:avLst>
              <a:gd name="adj" fmla="val 25000"/>
            </a:avLst>
          </a:prstGeom>
          <a:gradFill rotWithShape="1">
            <a:gsLst>
              <a:gs pos="0">
                <a:srgbClr val="5A2900"/>
              </a:gs>
              <a:gs pos="100000">
                <a:schemeClr val="bg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1" name="AutoShape 6"/>
          <p:cNvSpPr>
            <a:spLocks noChangeArrowheads="1"/>
          </p:cNvSpPr>
          <p:nvPr/>
        </p:nvSpPr>
        <p:spPr bwMode="auto">
          <a:xfrm flipH="1">
            <a:off x="515287" y="3633686"/>
            <a:ext cx="7053935" cy="409516"/>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2" name="AutoShape 7"/>
          <p:cNvSpPr>
            <a:spLocks noChangeArrowheads="1"/>
          </p:cNvSpPr>
          <p:nvPr/>
        </p:nvSpPr>
        <p:spPr bwMode="auto">
          <a:xfrm flipH="1">
            <a:off x="7281878" y="3573149"/>
            <a:ext cx="530482" cy="519907"/>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4" name="AutoShape 9"/>
          <p:cNvSpPr>
            <a:spLocks noChangeArrowheads="1"/>
          </p:cNvSpPr>
          <p:nvPr/>
        </p:nvSpPr>
        <p:spPr bwMode="auto">
          <a:xfrm flipH="1">
            <a:off x="533136" y="4641123"/>
            <a:ext cx="6949346" cy="409516"/>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5" name="AutoShape 10"/>
          <p:cNvSpPr>
            <a:spLocks noChangeArrowheads="1"/>
          </p:cNvSpPr>
          <p:nvPr/>
        </p:nvSpPr>
        <p:spPr bwMode="auto">
          <a:xfrm flipH="1">
            <a:off x="7232061" y="4575244"/>
            <a:ext cx="522617" cy="519907"/>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7" name="AutoShape 12"/>
          <p:cNvSpPr>
            <a:spLocks noChangeArrowheads="1"/>
          </p:cNvSpPr>
          <p:nvPr/>
        </p:nvSpPr>
        <p:spPr bwMode="auto">
          <a:xfrm flipH="1">
            <a:off x="513099" y="5565455"/>
            <a:ext cx="7066753" cy="409516"/>
          </a:xfrm>
          <a:prstGeom prst="roundRect">
            <a:avLst>
              <a:gd name="adj" fmla="val 50000"/>
            </a:avLst>
          </a:prstGeom>
          <a:gradFill rotWithShape="1">
            <a:gsLst>
              <a:gs pos="0">
                <a:schemeClr val="hlink"/>
              </a:gs>
              <a:gs pos="50000">
                <a:srgbClr val="5A5A5A"/>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8" name="AutoShape 13"/>
          <p:cNvSpPr>
            <a:spLocks noChangeArrowheads="1"/>
          </p:cNvSpPr>
          <p:nvPr/>
        </p:nvSpPr>
        <p:spPr bwMode="auto">
          <a:xfrm flipH="1">
            <a:off x="7280914" y="5503137"/>
            <a:ext cx="531446" cy="519907"/>
          </a:xfrm>
          <a:prstGeom prst="homePlate">
            <a:avLst>
              <a:gd name="adj" fmla="val 25000"/>
            </a:avLst>
          </a:prstGeom>
          <a:gradFill rotWithShape="1">
            <a:gsLst>
              <a:gs pos="0">
                <a:srgbClr val="373737"/>
              </a:gs>
              <a:gs pos="100000">
                <a:schemeClr val="hlink"/>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20" name="AutoShape 14"/>
          <p:cNvSpPr>
            <a:spLocks noChangeArrowheads="1"/>
          </p:cNvSpPr>
          <p:nvPr/>
        </p:nvSpPr>
        <p:spPr bwMode="auto">
          <a:xfrm>
            <a:off x="567056" y="2611795"/>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ماهي </a:t>
            </a:r>
            <a:r>
              <a:rPr lang="ar-EG" sz="2400" b="1" dirty="0">
                <a:solidFill>
                  <a:srgbClr val="FFFFFF"/>
                </a:solidFill>
                <a:ea typeface="Gulim" pitchFamily="34" charset="-127"/>
              </a:rPr>
              <a:t>وجهة سفر المدير؟ </a:t>
            </a:r>
            <a:endParaRPr lang="en-US" sz="2400" b="1" dirty="0">
              <a:solidFill>
                <a:srgbClr val="FFFFFF"/>
              </a:solidFill>
              <a:ea typeface="Gulim" pitchFamily="34" charset="-127"/>
            </a:endParaRPr>
          </a:p>
        </p:txBody>
      </p:sp>
      <p:sp>
        <p:nvSpPr>
          <p:cNvPr id="24" name="AutoShape 18"/>
          <p:cNvSpPr>
            <a:spLocks noChangeArrowheads="1"/>
          </p:cNvSpPr>
          <p:nvPr/>
        </p:nvSpPr>
        <p:spPr bwMode="auto">
          <a:xfrm>
            <a:off x="7740352" y="2563881"/>
            <a:ext cx="574675" cy="648103"/>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400">
              <a:solidFill>
                <a:srgbClr val="4D4D4D"/>
              </a:solidFill>
            </a:endParaRPr>
          </a:p>
        </p:txBody>
      </p:sp>
      <p:grpSp>
        <p:nvGrpSpPr>
          <p:cNvPr id="25" name="Group 19"/>
          <p:cNvGrpSpPr>
            <a:grpSpLocks/>
          </p:cNvGrpSpPr>
          <p:nvPr/>
        </p:nvGrpSpPr>
        <p:grpSpPr bwMode="auto">
          <a:xfrm>
            <a:off x="7740352" y="2563881"/>
            <a:ext cx="574675" cy="648103"/>
            <a:chOff x="0" y="0"/>
            <a:chExt cx="4251" cy="2141"/>
          </a:xfrm>
        </p:grpSpPr>
        <p:sp>
          <p:nvSpPr>
            <p:cNvPr id="26" name="Oval 20"/>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27" name="Oval 21"/>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28" name="Oval 22"/>
          <p:cNvSpPr>
            <a:spLocks noChangeArrowheads="1"/>
          </p:cNvSpPr>
          <p:nvPr/>
        </p:nvSpPr>
        <p:spPr bwMode="auto">
          <a:xfrm flipH="1">
            <a:off x="7786389" y="2616269"/>
            <a:ext cx="482600" cy="516346"/>
          </a:xfrm>
          <a:prstGeom prst="ellipse">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29" name="Oval 23"/>
          <p:cNvSpPr>
            <a:spLocks noChangeArrowheads="1"/>
          </p:cNvSpPr>
          <p:nvPr/>
        </p:nvSpPr>
        <p:spPr bwMode="auto">
          <a:xfrm flipH="1">
            <a:off x="7834013" y="2625793"/>
            <a:ext cx="377825" cy="341857"/>
          </a:xfrm>
          <a:prstGeom prst="ellipse">
            <a:avLst/>
          </a:prstGeom>
          <a:gradFill rotWithShape="1">
            <a:gsLst>
              <a:gs pos="0">
                <a:srgbClr val="F6E7DA"/>
              </a:gs>
              <a:gs pos="100000">
                <a:schemeClr val="bg2">
                  <a:alpha val="37999"/>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0" name="AutoShape 24"/>
          <p:cNvSpPr>
            <a:spLocks noChangeArrowheads="1"/>
          </p:cNvSpPr>
          <p:nvPr/>
        </p:nvSpPr>
        <p:spPr bwMode="auto">
          <a:xfrm>
            <a:off x="7740352" y="2565468"/>
            <a:ext cx="576262" cy="605371"/>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1</a:t>
            </a:r>
            <a:endParaRPr lang="en-US" b="1">
              <a:solidFill>
                <a:srgbClr val="FFFFFF"/>
              </a:solidFill>
              <a:ea typeface="Gulim" pitchFamily="34" charset="-127"/>
            </a:endParaRPr>
          </a:p>
        </p:txBody>
      </p:sp>
      <p:grpSp>
        <p:nvGrpSpPr>
          <p:cNvPr id="31" name="Group 25"/>
          <p:cNvGrpSpPr>
            <a:grpSpLocks/>
          </p:cNvGrpSpPr>
          <p:nvPr/>
        </p:nvGrpSpPr>
        <p:grpSpPr bwMode="auto">
          <a:xfrm>
            <a:off x="7740154" y="3500506"/>
            <a:ext cx="576262" cy="648103"/>
            <a:chOff x="0" y="0"/>
            <a:chExt cx="363" cy="364"/>
          </a:xfrm>
        </p:grpSpPr>
        <p:sp>
          <p:nvSpPr>
            <p:cNvPr id="32" name="AutoShape 26"/>
            <p:cNvSpPr>
              <a:spLocks noChangeArrowheads="1"/>
            </p:cNvSpPr>
            <p:nvPr/>
          </p:nvSpPr>
          <p:spPr bwMode="auto">
            <a:xfrm>
              <a:off x="2" y="1"/>
              <a:ext cx="360" cy="363"/>
            </a:xfrm>
            <a:prstGeom prst="roundRect">
              <a:avLst>
                <a:gd name="adj" fmla="val 14222"/>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33" name="Group 27"/>
            <p:cNvGrpSpPr>
              <a:grpSpLocks/>
            </p:cNvGrpSpPr>
            <p:nvPr/>
          </p:nvGrpSpPr>
          <p:grpSpPr bwMode="auto">
            <a:xfrm>
              <a:off x="2" y="0"/>
              <a:ext cx="359" cy="364"/>
              <a:chOff x="0" y="0"/>
              <a:chExt cx="4251" cy="2141"/>
            </a:xfrm>
          </p:grpSpPr>
          <p:sp>
            <p:nvSpPr>
              <p:cNvPr id="37" name="Oval 28"/>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38" name="Oval 29"/>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34" name="Oval 30"/>
            <p:cNvSpPr>
              <a:spLocks noChangeArrowheads="1"/>
            </p:cNvSpPr>
            <p:nvPr/>
          </p:nvSpPr>
          <p:spPr bwMode="auto">
            <a:xfrm flipH="1">
              <a:off x="31" y="33"/>
              <a:ext cx="302" cy="292"/>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5" name="Oval 31"/>
            <p:cNvSpPr>
              <a:spLocks noChangeArrowheads="1"/>
            </p:cNvSpPr>
            <p:nvPr/>
          </p:nvSpPr>
          <p:spPr bwMode="auto">
            <a:xfrm flipH="1">
              <a:off x="59" y="41"/>
              <a:ext cx="244" cy="191"/>
            </a:xfrm>
            <a:prstGeom prst="ellipse">
              <a:avLst/>
            </a:prstGeom>
            <a:gradFill rotWithShape="1">
              <a:gsLst>
                <a:gs pos="0">
                  <a:srgbClr val="FCF2CD"/>
                </a:gs>
                <a:gs pos="100000">
                  <a:schemeClr val="accent1">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6" name="AutoShape 32"/>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2</a:t>
              </a:r>
              <a:endParaRPr lang="en-US" b="1">
                <a:solidFill>
                  <a:srgbClr val="FFFFFF"/>
                </a:solidFill>
                <a:ea typeface="Gulim" pitchFamily="34" charset="-127"/>
              </a:endParaRPr>
            </a:p>
          </p:txBody>
        </p:sp>
      </p:grpSp>
      <p:grpSp>
        <p:nvGrpSpPr>
          <p:cNvPr id="39" name="Group 33"/>
          <p:cNvGrpSpPr>
            <a:grpSpLocks/>
          </p:cNvGrpSpPr>
          <p:nvPr/>
        </p:nvGrpSpPr>
        <p:grpSpPr bwMode="auto">
          <a:xfrm>
            <a:off x="7740154" y="4510156"/>
            <a:ext cx="576262" cy="648103"/>
            <a:chOff x="0" y="0"/>
            <a:chExt cx="363" cy="364"/>
          </a:xfrm>
        </p:grpSpPr>
        <p:sp>
          <p:nvSpPr>
            <p:cNvPr id="40" name="AutoShape 34"/>
            <p:cNvSpPr>
              <a:spLocks noChangeArrowheads="1"/>
            </p:cNvSpPr>
            <p:nvPr/>
          </p:nvSpPr>
          <p:spPr bwMode="auto">
            <a:xfrm>
              <a:off x="1" y="0"/>
              <a:ext cx="361" cy="363"/>
            </a:xfrm>
            <a:prstGeom prst="roundRect">
              <a:avLst>
                <a:gd name="adj" fmla="val 14222"/>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1" name="Group 35"/>
            <p:cNvGrpSpPr>
              <a:grpSpLocks/>
            </p:cNvGrpSpPr>
            <p:nvPr/>
          </p:nvGrpSpPr>
          <p:grpSpPr bwMode="auto">
            <a:xfrm>
              <a:off x="0" y="0"/>
              <a:ext cx="361" cy="364"/>
              <a:chOff x="0" y="0"/>
              <a:chExt cx="4251" cy="2141"/>
            </a:xfrm>
          </p:grpSpPr>
          <p:sp>
            <p:nvSpPr>
              <p:cNvPr id="45" name="Oval 36"/>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46" name="Oval 37"/>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42" name="Oval 38"/>
            <p:cNvSpPr>
              <a:spLocks noChangeArrowheads="1"/>
            </p:cNvSpPr>
            <p:nvPr/>
          </p:nvSpPr>
          <p:spPr bwMode="auto">
            <a:xfrm flipH="1">
              <a:off x="29" y="33"/>
              <a:ext cx="303" cy="293"/>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3" name="Oval 39"/>
            <p:cNvSpPr>
              <a:spLocks noChangeArrowheads="1"/>
            </p:cNvSpPr>
            <p:nvPr/>
          </p:nvSpPr>
          <p:spPr bwMode="auto">
            <a:xfrm flipH="1">
              <a:off x="57" y="41"/>
              <a:ext cx="246" cy="191"/>
            </a:xfrm>
            <a:prstGeom prst="ellipse">
              <a:avLst/>
            </a:prstGeom>
            <a:gradFill rotWithShape="1">
              <a:gsLst>
                <a:gs pos="0">
                  <a:srgbClr val="FFAAAA"/>
                </a:gs>
                <a:gs pos="100000">
                  <a:schemeClr val="accent2">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4" name="AutoShape 40"/>
            <p:cNvSpPr>
              <a:spLocks noChangeArrowheads="1"/>
            </p:cNvSpPr>
            <p:nvPr/>
          </p:nvSpPr>
          <p:spPr bwMode="auto">
            <a:xfrm>
              <a:off x="0" y="0"/>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3</a:t>
              </a:r>
              <a:endParaRPr lang="en-US" b="1">
                <a:solidFill>
                  <a:srgbClr val="FFFFFF"/>
                </a:solidFill>
                <a:ea typeface="Gulim" pitchFamily="34" charset="-127"/>
              </a:endParaRPr>
            </a:p>
          </p:txBody>
        </p:sp>
      </p:grpSp>
      <p:grpSp>
        <p:nvGrpSpPr>
          <p:cNvPr id="47" name="Group 41"/>
          <p:cNvGrpSpPr>
            <a:grpSpLocks/>
          </p:cNvGrpSpPr>
          <p:nvPr/>
        </p:nvGrpSpPr>
        <p:grpSpPr bwMode="auto">
          <a:xfrm>
            <a:off x="7740154" y="5445193"/>
            <a:ext cx="576262" cy="648103"/>
            <a:chOff x="0" y="0"/>
            <a:chExt cx="363" cy="364"/>
          </a:xfrm>
        </p:grpSpPr>
        <p:sp>
          <p:nvSpPr>
            <p:cNvPr id="48" name="AutoShape 42"/>
            <p:cNvSpPr>
              <a:spLocks noChangeArrowheads="1"/>
            </p:cNvSpPr>
            <p:nvPr/>
          </p:nvSpPr>
          <p:spPr bwMode="auto">
            <a:xfrm>
              <a:off x="1" y="1"/>
              <a:ext cx="361" cy="363"/>
            </a:xfrm>
            <a:prstGeom prst="roundRect">
              <a:avLst>
                <a:gd name="adj" fmla="val 14222"/>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9" name="Group 43"/>
            <p:cNvGrpSpPr>
              <a:grpSpLocks/>
            </p:cNvGrpSpPr>
            <p:nvPr/>
          </p:nvGrpSpPr>
          <p:grpSpPr bwMode="auto">
            <a:xfrm>
              <a:off x="0" y="0"/>
              <a:ext cx="360" cy="364"/>
              <a:chOff x="0" y="0"/>
              <a:chExt cx="1134" cy="993"/>
            </a:xfrm>
          </p:grpSpPr>
          <p:grpSp>
            <p:nvGrpSpPr>
              <p:cNvPr id="52" name="Group 44"/>
              <p:cNvGrpSpPr>
                <a:grpSpLocks/>
              </p:cNvGrpSpPr>
              <p:nvPr/>
            </p:nvGrpSpPr>
            <p:grpSpPr bwMode="auto">
              <a:xfrm>
                <a:off x="0" y="0"/>
                <a:ext cx="1134" cy="993"/>
                <a:chOff x="0" y="0"/>
                <a:chExt cx="4251" cy="2141"/>
              </a:xfrm>
            </p:grpSpPr>
            <p:sp>
              <p:nvSpPr>
                <p:cNvPr id="54" name="Oval 45"/>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55" name="Oval 46"/>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53" name="Oval 47"/>
              <p:cNvSpPr>
                <a:spLocks noChangeArrowheads="1"/>
              </p:cNvSpPr>
              <p:nvPr/>
            </p:nvSpPr>
            <p:spPr bwMode="auto">
              <a:xfrm flipH="1">
                <a:off x="91" y="91"/>
                <a:ext cx="953" cy="795"/>
              </a:xfrm>
              <a:prstGeom prst="ellipse">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grpSp>
        <p:sp>
          <p:nvSpPr>
            <p:cNvPr id="50" name="Oval 48"/>
            <p:cNvSpPr>
              <a:spLocks noChangeArrowheads="1"/>
            </p:cNvSpPr>
            <p:nvPr/>
          </p:nvSpPr>
          <p:spPr bwMode="auto">
            <a:xfrm flipH="1">
              <a:off x="57" y="42"/>
              <a:ext cx="244" cy="191"/>
            </a:xfrm>
            <a:prstGeom prst="ellipse">
              <a:avLst/>
            </a:prstGeom>
            <a:gradFill rotWithShape="1">
              <a:gsLst>
                <a:gs pos="0">
                  <a:srgbClr val="DBDBDB"/>
                </a:gs>
                <a:gs pos="100000">
                  <a:schemeClr val="hlink">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51" name="AutoShape 49"/>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4</a:t>
              </a:r>
              <a:endParaRPr lang="en-US" b="1">
                <a:solidFill>
                  <a:srgbClr val="FFFFFF"/>
                </a:solidFill>
                <a:ea typeface="Gulim" pitchFamily="34" charset="-127"/>
              </a:endParaRPr>
            </a:p>
          </p:txBody>
        </p:sp>
      </p:grpSp>
      <p:sp>
        <p:nvSpPr>
          <p:cNvPr id="69" name="AutoShape 14"/>
          <p:cNvSpPr>
            <a:spLocks noChangeArrowheads="1"/>
          </p:cNvSpPr>
          <p:nvPr/>
        </p:nvSpPr>
        <p:spPr bwMode="auto">
          <a:xfrm>
            <a:off x="611560" y="3573016"/>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موعد </a:t>
            </a:r>
            <a:r>
              <a:rPr lang="ar-EG" sz="2400" b="1" dirty="0">
                <a:solidFill>
                  <a:srgbClr val="FFFFFF"/>
                </a:solidFill>
                <a:ea typeface="Gulim" pitchFamily="34" charset="-127"/>
              </a:rPr>
              <a:t>السفر</a:t>
            </a:r>
            <a:endParaRPr lang="en-US" sz="2400" b="1" dirty="0">
              <a:solidFill>
                <a:srgbClr val="FFFFFF"/>
              </a:solidFill>
              <a:ea typeface="Gulim" pitchFamily="34" charset="-127"/>
            </a:endParaRPr>
          </a:p>
        </p:txBody>
      </p:sp>
      <p:sp>
        <p:nvSpPr>
          <p:cNvPr id="70" name="AutoShape 14"/>
          <p:cNvSpPr>
            <a:spLocks noChangeArrowheads="1"/>
          </p:cNvSpPr>
          <p:nvPr/>
        </p:nvSpPr>
        <p:spPr bwMode="auto">
          <a:xfrm>
            <a:off x="656064" y="4565496"/>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ماهي </a:t>
            </a:r>
            <a:r>
              <a:rPr lang="ar-EG" sz="2400" b="1" dirty="0">
                <a:solidFill>
                  <a:srgbClr val="FFFFFF"/>
                </a:solidFill>
                <a:ea typeface="Gulim" pitchFamily="34" charset="-127"/>
              </a:rPr>
              <a:t>الميزانية المخصصة لهذه الرحلة</a:t>
            </a:r>
            <a:endParaRPr lang="en-US" sz="2400" b="1" dirty="0">
              <a:solidFill>
                <a:srgbClr val="FFFFFF"/>
              </a:solidFill>
              <a:ea typeface="Gulim" pitchFamily="34" charset="-127"/>
            </a:endParaRPr>
          </a:p>
        </p:txBody>
      </p:sp>
      <p:sp>
        <p:nvSpPr>
          <p:cNvPr id="71" name="AutoShape 14"/>
          <p:cNvSpPr>
            <a:spLocks noChangeArrowheads="1"/>
          </p:cNvSpPr>
          <p:nvPr/>
        </p:nvSpPr>
        <p:spPr bwMode="auto">
          <a:xfrm>
            <a:off x="700568" y="5501600"/>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ماهي </a:t>
            </a:r>
            <a:r>
              <a:rPr lang="ar-EG" sz="2400" b="1" dirty="0">
                <a:solidFill>
                  <a:srgbClr val="FFFFFF"/>
                </a:solidFill>
                <a:ea typeface="Gulim" pitchFamily="34" charset="-127"/>
              </a:rPr>
              <a:t>الوسيلة المفضلة أو الممكن استخدامها للسفر؟</a:t>
            </a:r>
            <a:endParaRPr lang="en-US" sz="2400" b="1" dirty="0">
              <a:solidFill>
                <a:srgbClr val="FFFFFF"/>
              </a:solidFill>
              <a:ea typeface="Gulim" pitchFamily="34" charset="-127"/>
            </a:endParaRPr>
          </a:p>
        </p:txBody>
      </p:sp>
    </p:spTree>
    <p:extLst>
      <p:ext uri="{BB962C8B-B14F-4D97-AF65-F5344CB8AC3E}">
        <p14:creationId xmlns:p14="http://schemas.microsoft.com/office/powerpoint/2010/main" xmlns="" val="339425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fade">
                                      <p:cBhvr>
                                        <p:cTn id="64" dur="1000"/>
                                        <p:tgtEl>
                                          <p:spTgt spid="69"/>
                                        </p:tgtEl>
                                      </p:cBhvr>
                                    </p:animEffect>
                                    <p:anim calcmode="lin" valueType="num">
                                      <p:cBhvr>
                                        <p:cTn id="65" dur="1000" fill="hold"/>
                                        <p:tgtEl>
                                          <p:spTgt spid="69"/>
                                        </p:tgtEl>
                                        <p:attrNameLst>
                                          <p:attrName>ppt_x</p:attrName>
                                        </p:attrNameLst>
                                      </p:cBhvr>
                                      <p:tavLst>
                                        <p:tav tm="0">
                                          <p:val>
                                            <p:strVal val="#ppt_x"/>
                                          </p:val>
                                        </p:tav>
                                        <p:tav tm="100000">
                                          <p:val>
                                            <p:strVal val="#ppt_x"/>
                                          </p:val>
                                        </p:tav>
                                      </p:tavLst>
                                    </p:anim>
                                    <p:anim calcmode="lin" valueType="num">
                                      <p:cBhvr>
                                        <p:cTn id="6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1000"/>
                                        <p:tgtEl>
                                          <p:spTgt spid="39"/>
                                        </p:tgtEl>
                                      </p:cBhvr>
                                    </p:animEffect>
                                    <p:anim calcmode="lin" valueType="num">
                                      <p:cBhvr>
                                        <p:cTn id="82" dur="1000" fill="hold"/>
                                        <p:tgtEl>
                                          <p:spTgt spid="39"/>
                                        </p:tgtEl>
                                        <p:attrNameLst>
                                          <p:attrName>ppt_x</p:attrName>
                                        </p:attrNameLst>
                                      </p:cBhvr>
                                      <p:tavLst>
                                        <p:tav tm="0">
                                          <p:val>
                                            <p:strVal val="#ppt_x"/>
                                          </p:val>
                                        </p:tav>
                                        <p:tav tm="100000">
                                          <p:val>
                                            <p:strVal val="#ppt_x"/>
                                          </p:val>
                                        </p:tav>
                                      </p:tavLst>
                                    </p:anim>
                                    <p:anim calcmode="lin" valueType="num">
                                      <p:cBhvr>
                                        <p:cTn id="83" dur="1000" fill="hold"/>
                                        <p:tgtEl>
                                          <p:spTgt spid="3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fade">
                                      <p:cBhvr>
                                        <p:cTn id="86" dur="1000"/>
                                        <p:tgtEl>
                                          <p:spTgt spid="70"/>
                                        </p:tgtEl>
                                      </p:cBhvr>
                                    </p:animEffect>
                                    <p:anim calcmode="lin" valueType="num">
                                      <p:cBhvr>
                                        <p:cTn id="87" dur="1000" fill="hold"/>
                                        <p:tgtEl>
                                          <p:spTgt spid="70"/>
                                        </p:tgtEl>
                                        <p:attrNameLst>
                                          <p:attrName>ppt_x</p:attrName>
                                        </p:attrNameLst>
                                      </p:cBhvr>
                                      <p:tavLst>
                                        <p:tav tm="0">
                                          <p:val>
                                            <p:strVal val="#ppt_x"/>
                                          </p:val>
                                        </p:tav>
                                        <p:tav tm="100000">
                                          <p:val>
                                            <p:strVal val="#ppt_x"/>
                                          </p:val>
                                        </p:tav>
                                      </p:tavLst>
                                    </p:anim>
                                    <p:anim calcmode="lin" valueType="num">
                                      <p:cBhvr>
                                        <p:cTn id="88"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fade">
                                      <p:cBhvr>
                                        <p:cTn id="93" dur="1000"/>
                                        <p:tgtEl>
                                          <p:spTgt spid="17"/>
                                        </p:tgtEl>
                                      </p:cBhvr>
                                    </p:animEffect>
                                    <p:anim calcmode="lin" valueType="num">
                                      <p:cBhvr>
                                        <p:cTn id="94" dur="1000" fill="hold"/>
                                        <p:tgtEl>
                                          <p:spTgt spid="17"/>
                                        </p:tgtEl>
                                        <p:attrNameLst>
                                          <p:attrName>ppt_x</p:attrName>
                                        </p:attrNameLst>
                                      </p:cBhvr>
                                      <p:tavLst>
                                        <p:tav tm="0">
                                          <p:val>
                                            <p:strVal val="#ppt_x"/>
                                          </p:val>
                                        </p:tav>
                                        <p:tav tm="100000">
                                          <p:val>
                                            <p:strVal val="#ppt_x"/>
                                          </p:val>
                                        </p:tav>
                                      </p:tavLst>
                                    </p:anim>
                                    <p:anim calcmode="lin" valueType="num">
                                      <p:cBhvr>
                                        <p:cTn id="95" dur="1000" fill="hold"/>
                                        <p:tgtEl>
                                          <p:spTgt spid="1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1000"/>
                                        <p:tgtEl>
                                          <p:spTgt spid="47"/>
                                        </p:tgtEl>
                                      </p:cBhvr>
                                    </p:animEffect>
                                    <p:anim calcmode="lin" valueType="num">
                                      <p:cBhvr>
                                        <p:cTn id="104" dur="1000" fill="hold"/>
                                        <p:tgtEl>
                                          <p:spTgt spid="47"/>
                                        </p:tgtEl>
                                        <p:attrNameLst>
                                          <p:attrName>ppt_x</p:attrName>
                                        </p:attrNameLst>
                                      </p:cBhvr>
                                      <p:tavLst>
                                        <p:tav tm="0">
                                          <p:val>
                                            <p:strVal val="#ppt_x"/>
                                          </p:val>
                                        </p:tav>
                                        <p:tav tm="100000">
                                          <p:val>
                                            <p:strVal val="#ppt_x"/>
                                          </p:val>
                                        </p:tav>
                                      </p:tavLst>
                                    </p:anim>
                                    <p:anim calcmode="lin" valueType="num">
                                      <p:cBhvr>
                                        <p:cTn id="105" dur="1000" fill="hold"/>
                                        <p:tgtEl>
                                          <p:spTgt spid="47"/>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71"/>
                                        </p:tgtEl>
                                        <p:attrNameLst>
                                          <p:attrName>style.visibility</p:attrName>
                                        </p:attrNameLst>
                                      </p:cBhvr>
                                      <p:to>
                                        <p:strVal val="visible"/>
                                      </p:to>
                                    </p:set>
                                    <p:animEffect transition="in" filter="fade">
                                      <p:cBhvr>
                                        <p:cTn id="108" dur="1000"/>
                                        <p:tgtEl>
                                          <p:spTgt spid="71"/>
                                        </p:tgtEl>
                                      </p:cBhvr>
                                    </p:animEffect>
                                    <p:anim calcmode="lin" valueType="num">
                                      <p:cBhvr>
                                        <p:cTn id="109" dur="1000" fill="hold"/>
                                        <p:tgtEl>
                                          <p:spTgt spid="71"/>
                                        </p:tgtEl>
                                        <p:attrNameLst>
                                          <p:attrName>ppt_x</p:attrName>
                                        </p:attrNameLst>
                                      </p:cBhvr>
                                      <p:tavLst>
                                        <p:tav tm="0">
                                          <p:val>
                                            <p:strVal val="#ppt_x"/>
                                          </p:val>
                                        </p:tav>
                                        <p:tav tm="100000">
                                          <p:val>
                                            <p:strVal val="#ppt_x"/>
                                          </p:val>
                                        </p:tav>
                                      </p:tavLst>
                                    </p:anim>
                                    <p:anim calcmode="lin" valueType="num">
                                      <p:cBhvr>
                                        <p:cTn id="110"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4" grpId="0" animBg="1"/>
      <p:bldP spid="15" grpId="0" animBg="1"/>
      <p:bldP spid="17" grpId="0" animBg="1"/>
      <p:bldP spid="18" grpId="0" animBg="1"/>
      <p:bldP spid="20" grpId="0"/>
      <p:bldP spid="24" grpId="0" animBg="1"/>
      <p:bldP spid="28" grpId="0" animBg="1"/>
      <p:bldP spid="29" grpId="0" animBg="1"/>
      <p:bldP spid="30" grpId="0"/>
      <p:bldP spid="69" grpId="0"/>
      <p:bldP spid="70" grpId="0"/>
      <p:bldP spid="71"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latin typeface="Simplified Arabic" pitchFamily="18" charset="-78"/>
                <a:cs typeface="Simplified Arabic" pitchFamily="18" charset="-78"/>
              </a:rPr>
              <a:t>اسئلة يجب البحث عن اجابات لها قبل السفر</a:t>
            </a:r>
            <a:endParaRPr lang="ar-EG" altLang="en-US" sz="3200" dirty="0">
              <a:latin typeface="Simplified Arabic" pitchFamily="18" charset="-78"/>
              <a:cs typeface="Simplified Arabic" pitchFamily="18" charset="-78"/>
            </a:endParaRPr>
          </a:p>
        </p:txBody>
      </p:sp>
      <p:sp>
        <p:nvSpPr>
          <p:cNvPr id="8" name="AutoShape 3"/>
          <p:cNvSpPr>
            <a:spLocks noChangeArrowheads="1"/>
          </p:cNvSpPr>
          <p:nvPr/>
        </p:nvSpPr>
        <p:spPr bwMode="auto">
          <a:xfrm flipH="1">
            <a:off x="605437" y="3114676"/>
            <a:ext cx="6928656" cy="409516"/>
          </a:xfrm>
          <a:prstGeom prst="roundRect">
            <a:avLst>
              <a:gd name="adj" fmla="val 50000"/>
            </a:avLst>
          </a:prstGeom>
          <a:gradFill rotWithShape="1">
            <a:gsLst>
              <a:gs pos="0">
                <a:schemeClr val="bg2"/>
              </a:gs>
              <a:gs pos="50000">
                <a:srgbClr val="934300"/>
              </a:gs>
              <a:gs pos="100000">
                <a:schemeClr val="bg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9" name="AutoShape 4"/>
          <p:cNvSpPr>
            <a:spLocks noChangeArrowheads="1"/>
          </p:cNvSpPr>
          <p:nvPr/>
        </p:nvSpPr>
        <p:spPr bwMode="auto">
          <a:xfrm flipH="1">
            <a:off x="7284417" y="3054350"/>
            <a:ext cx="521061" cy="519907"/>
          </a:xfrm>
          <a:prstGeom prst="homePlate">
            <a:avLst>
              <a:gd name="adj" fmla="val 25000"/>
            </a:avLst>
          </a:prstGeom>
          <a:gradFill rotWithShape="1">
            <a:gsLst>
              <a:gs pos="0">
                <a:srgbClr val="5A2900"/>
              </a:gs>
              <a:gs pos="100000">
                <a:schemeClr val="bg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1" name="AutoShape 6"/>
          <p:cNvSpPr>
            <a:spLocks noChangeArrowheads="1"/>
          </p:cNvSpPr>
          <p:nvPr/>
        </p:nvSpPr>
        <p:spPr bwMode="auto">
          <a:xfrm flipH="1">
            <a:off x="539552" y="4066757"/>
            <a:ext cx="7053935" cy="409516"/>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2" name="AutoShape 7"/>
          <p:cNvSpPr>
            <a:spLocks noChangeArrowheads="1"/>
          </p:cNvSpPr>
          <p:nvPr/>
        </p:nvSpPr>
        <p:spPr bwMode="auto">
          <a:xfrm flipH="1">
            <a:off x="7306143" y="4006220"/>
            <a:ext cx="530482" cy="519907"/>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4" name="AutoShape 9"/>
          <p:cNvSpPr>
            <a:spLocks noChangeArrowheads="1"/>
          </p:cNvSpPr>
          <p:nvPr/>
        </p:nvSpPr>
        <p:spPr bwMode="auto">
          <a:xfrm flipH="1">
            <a:off x="557401" y="5074194"/>
            <a:ext cx="6949346" cy="409516"/>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5" name="AutoShape 10"/>
          <p:cNvSpPr>
            <a:spLocks noChangeArrowheads="1"/>
          </p:cNvSpPr>
          <p:nvPr/>
        </p:nvSpPr>
        <p:spPr bwMode="auto">
          <a:xfrm flipH="1">
            <a:off x="7256326" y="5008315"/>
            <a:ext cx="522617" cy="519907"/>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20" name="AutoShape 14"/>
          <p:cNvSpPr>
            <a:spLocks noChangeArrowheads="1"/>
          </p:cNvSpPr>
          <p:nvPr/>
        </p:nvSpPr>
        <p:spPr bwMode="auto">
          <a:xfrm>
            <a:off x="591321" y="3044866"/>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ما </a:t>
            </a:r>
            <a:r>
              <a:rPr lang="ar-EG" sz="2400" b="1" dirty="0">
                <a:solidFill>
                  <a:srgbClr val="FFFFFF"/>
                </a:solidFill>
                <a:ea typeface="Gulim" pitchFamily="34" charset="-127"/>
              </a:rPr>
              <a:t>طبيعة السفر والاجتماعات التي سوف يحضرها المدير في سفره؟</a:t>
            </a:r>
            <a:endParaRPr lang="en-US" sz="2400" b="1" dirty="0">
              <a:solidFill>
                <a:srgbClr val="FFFFFF"/>
              </a:solidFill>
              <a:ea typeface="Gulim" pitchFamily="34" charset="-127"/>
            </a:endParaRPr>
          </a:p>
        </p:txBody>
      </p:sp>
      <p:sp>
        <p:nvSpPr>
          <p:cNvPr id="24" name="AutoShape 18"/>
          <p:cNvSpPr>
            <a:spLocks noChangeArrowheads="1"/>
          </p:cNvSpPr>
          <p:nvPr/>
        </p:nvSpPr>
        <p:spPr bwMode="auto">
          <a:xfrm>
            <a:off x="7764617" y="2996952"/>
            <a:ext cx="574675" cy="648103"/>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400">
              <a:solidFill>
                <a:srgbClr val="4D4D4D"/>
              </a:solidFill>
            </a:endParaRPr>
          </a:p>
        </p:txBody>
      </p:sp>
      <p:grpSp>
        <p:nvGrpSpPr>
          <p:cNvPr id="25" name="Group 19"/>
          <p:cNvGrpSpPr>
            <a:grpSpLocks/>
          </p:cNvGrpSpPr>
          <p:nvPr/>
        </p:nvGrpSpPr>
        <p:grpSpPr bwMode="auto">
          <a:xfrm>
            <a:off x="7764617" y="2996952"/>
            <a:ext cx="574675" cy="648103"/>
            <a:chOff x="0" y="0"/>
            <a:chExt cx="4251" cy="2141"/>
          </a:xfrm>
        </p:grpSpPr>
        <p:sp>
          <p:nvSpPr>
            <p:cNvPr id="26" name="Oval 20"/>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27" name="Oval 21"/>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28" name="Oval 22"/>
          <p:cNvSpPr>
            <a:spLocks noChangeArrowheads="1"/>
          </p:cNvSpPr>
          <p:nvPr/>
        </p:nvSpPr>
        <p:spPr bwMode="auto">
          <a:xfrm flipH="1">
            <a:off x="7810654" y="3049340"/>
            <a:ext cx="482600" cy="516346"/>
          </a:xfrm>
          <a:prstGeom prst="ellipse">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29" name="Oval 23"/>
          <p:cNvSpPr>
            <a:spLocks noChangeArrowheads="1"/>
          </p:cNvSpPr>
          <p:nvPr/>
        </p:nvSpPr>
        <p:spPr bwMode="auto">
          <a:xfrm flipH="1">
            <a:off x="7858278" y="3058864"/>
            <a:ext cx="377825" cy="341857"/>
          </a:xfrm>
          <a:prstGeom prst="ellipse">
            <a:avLst/>
          </a:prstGeom>
          <a:gradFill rotWithShape="1">
            <a:gsLst>
              <a:gs pos="0">
                <a:srgbClr val="F6E7DA"/>
              </a:gs>
              <a:gs pos="100000">
                <a:schemeClr val="bg2">
                  <a:alpha val="37999"/>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0" name="AutoShape 24"/>
          <p:cNvSpPr>
            <a:spLocks noChangeArrowheads="1"/>
          </p:cNvSpPr>
          <p:nvPr/>
        </p:nvSpPr>
        <p:spPr bwMode="auto">
          <a:xfrm>
            <a:off x="7764617" y="2998539"/>
            <a:ext cx="576262" cy="605371"/>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b="1" dirty="0">
                <a:solidFill>
                  <a:srgbClr val="FFFFFF"/>
                </a:solidFill>
              </a:rPr>
              <a:t>5</a:t>
            </a:r>
            <a:endParaRPr lang="en-US" b="1" dirty="0">
              <a:solidFill>
                <a:srgbClr val="FFFFFF"/>
              </a:solidFill>
              <a:ea typeface="Gulim" pitchFamily="34" charset="-127"/>
            </a:endParaRPr>
          </a:p>
        </p:txBody>
      </p:sp>
      <p:grpSp>
        <p:nvGrpSpPr>
          <p:cNvPr id="31" name="Group 25"/>
          <p:cNvGrpSpPr>
            <a:grpSpLocks/>
          </p:cNvGrpSpPr>
          <p:nvPr/>
        </p:nvGrpSpPr>
        <p:grpSpPr bwMode="auto">
          <a:xfrm>
            <a:off x="7764419" y="3933577"/>
            <a:ext cx="576262" cy="648103"/>
            <a:chOff x="0" y="0"/>
            <a:chExt cx="363" cy="364"/>
          </a:xfrm>
        </p:grpSpPr>
        <p:sp>
          <p:nvSpPr>
            <p:cNvPr id="32" name="AutoShape 26"/>
            <p:cNvSpPr>
              <a:spLocks noChangeArrowheads="1"/>
            </p:cNvSpPr>
            <p:nvPr/>
          </p:nvSpPr>
          <p:spPr bwMode="auto">
            <a:xfrm>
              <a:off x="2" y="1"/>
              <a:ext cx="360" cy="363"/>
            </a:xfrm>
            <a:prstGeom prst="roundRect">
              <a:avLst>
                <a:gd name="adj" fmla="val 14222"/>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33" name="Group 27"/>
            <p:cNvGrpSpPr>
              <a:grpSpLocks/>
            </p:cNvGrpSpPr>
            <p:nvPr/>
          </p:nvGrpSpPr>
          <p:grpSpPr bwMode="auto">
            <a:xfrm>
              <a:off x="2" y="0"/>
              <a:ext cx="359" cy="364"/>
              <a:chOff x="0" y="0"/>
              <a:chExt cx="4251" cy="2141"/>
            </a:xfrm>
          </p:grpSpPr>
          <p:sp>
            <p:nvSpPr>
              <p:cNvPr id="37" name="Oval 28"/>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38" name="Oval 29"/>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34" name="Oval 30"/>
            <p:cNvSpPr>
              <a:spLocks noChangeArrowheads="1"/>
            </p:cNvSpPr>
            <p:nvPr/>
          </p:nvSpPr>
          <p:spPr bwMode="auto">
            <a:xfrm flipH="1">
              <a:off x="31" y="33"/>
              <a:ext cx="302" cy="292"/>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5" name="Oval 31"/>
            <p:cNvSpPr>
              <a:spLocks noChangeArrowheads="1"/>
            </p:cNvSpPr>
            <p:nvPr/>
          </p:nvSpPr>
          <p:spPr bwMode="auto">
            <a:xfrm flipH="1">
              <a:off x="59" y="41"/>
              <a:ext cx="244" cy="191"/>
            </a:xfrm>
            <a:prstGeom prst="ellipse">
              <a:avLst/>
            </a:prstGeom>
            <a:gradFill rotWithShape="1">
              <a:gsLst>
                <a:gs pos="0">
                  <a:srgbClr val="FCF2CD"/>
                </a:gs>
                <a:gs pos="100000">
                  <a:schemeClr val="accent1">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6" name="AutoShape 32"/>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altLang="en-US" b="1" dirty="0" smtClean="0">
                  <a:solidFill>
                    <a:srgbClr val="FFFFFF"/>
                  </a:solidFill>
                </a:rPr>
                <a:t>6</a:t>
              </a:r>
              <a:endParaRPr lang="en-US" b="1" dirty="0">
                <a:solidFill>
                  <a:srgbClr val="FFFFFF"/>
                </a:solidFill>
                <a:ea typeface="Gulim" pitchFamily="34" charset="-127"/>
              </a:endParaRPr>
            </a:p>
          </p:txBody>
        </p:sp>
      </p:grpSp>
      <p:grpSp>
        <p:nvGrpSpPr>
          <p:cNvPr id="39" name="Group 33"/>
          <p:cNvGrpSpPr>
            <a:grpSpLocks/>
          </p:cNvGrpSpPr>
          <p:nvPr/>
        </p:nvGrpSpPr>
        <p:grpSpPr bwMode="auto">
          <a:xfrm>
            <a:off x="7764419" y="4943227"/>
            <a:ext cx="576262" cy="648103"/>
            <a:chOff x="0" y="0"/>
            <a:chExt cx="363" cy="364"/>
          </a:xfrm>
        </p:grpSpPr>
        <p:sp>
          <p:nvSpPr>
            <p:cNvPr id="40" name="AutoShape 34"/>
            <p:cNvSpPr>
              <a:spLocks noChangeArrowheads="1"/>
            </p:cNvSpPr>
            <p:nvPr/>
          </p:nvSpPr>
          <p:spPr bwMode="auto">
            <a:xfrm>
              <a:off x="1" y="0"/>
              <a:ext cx="361" cy="363"/>
            </a:xfrm>
            <a:prstGeom prst="roundRect">
              <a:avLst>
                <a:gd name="adj" fmla="val 14222"/>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1" name="Group 35"/>
            <p:cNvGrpSpPr>
              <a:grpSpLocks/>
            </p:cNvGrpSpPr>
            <p:nvPr/>
          </p:nvGrpSpPr>
          <p:grpSpPr bwMode="auto">
            <a:xfrm>
              <a:off x="0" y="0"/>
              <a:ext cx="361" cy="364"/>
              <a:chOff x="0" y="0"/>
              <a:chExt cx="4251" cy="2141"/>
            </a:xfrm>
          </p:grpSpPr>
          <p:sp>
            <p:nvSpPr>
              <p:cNvPr id="45" name="Oval 36"/>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46" name="Oval 37"/>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42" name="Oval 38"/>
            <p:cNvSpPr>
              <a:spLocks noChangeArrowheads="1"/>
            </p:cNvSpPr>
            <p:nvPr/>
          </p:nvSpPr>
          <p:spPr bwMode="auto">
            <a:xfrm flipH="1">
              <a:off x="29" y="33"/>
              <a:ext cx="303" cy="293"/>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3" name="Oval 39"/>
            <p:cNvSpPr>
              <a:spLocks noChangeArrowheads="1"/>
            </p:cNvSpPr>
            <p:nvPr/>
          </p:nvSpPr>
          <p:spPr bwMode="auto">
            <a:xfrm flipH="1">
              <a:off x="57" y="41"/>
              <a:ext cx="246" cy="191"/>
            </a:xfrm>
            <a:prstGeom prst="ellipse">
              <a:avLst/>
            </a:prstGeom>
            <a:gradFill rotWithShape="1">
              <a:gsLst>
                <a:gs pos="0">
                  <a:srgbClr val="FFAAAA"/>
                </a:gs>
                <a:gs pos="100000">
                  <a:schemeClr val="accent2">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4" name="AutoShape 40"/>
            <p:cNvSpPr>
              <a:spLocks noChangeArrowheads="1"/>
            </p:cNvSpPr>
            <p:nvPr/>
          </p:nvSpPr>
          <p:spPr bwMode="auto">
            <a:xfrm>
              <a:off x="0" y="0"/>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altLang="en-US" b="1" dirty="0" smtClean="0">
                  <a:solidFill>
                    <a:srgbClr val="FFFFFF"/>
                  </a:solidFill>
                </a:rPr>
                <a:t>7</a:t>
              </a:r>
              <a:endParaRPr lang="en-US" b="1" dirty="0">
                <a:solidFill>
                  <a:srgbClr val="FFFFFF"/>
                </a:solidFill>
                <a:ea typeface="Gulim" pitchFamily="34" charset="-127"/>
              </a:endParaRPr>
            </a:p>
          </p:txBody>
        </p:sp>
      </p:grpSp>
      <p:sp>
        <p:nvSpPr>
          <p:cNvPr id="69" name="AutoShape 14"/>
          <p:cNvSpPr>
            <a:spLocks noChangeArrowheads="1"/>
          </p:cNvSpPr>
          <p:nvPr/>
        </p:nvSpPr>
        <p:spPr bwMode="auto">
          <a:xfrm>
            <a:off x="635825" y="4006087"/>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ما </a:t>
            </a:r>
            <a:r>
              <a:rPr lang="ar-EG" sz="2400" b="1" dirty="0">
                <a:solidFill>
                  <a:srgbClr val="FFFFFF"/>
                </a:solidFill>
                <a:ea typeface="Gulim" pitchFamily="34" charset="-127"/>
              </a:rPr>
              <a:t>هي الترتيبات الخاصة التي تتطلبها زيارة بعض الدول</a:t>
            </a:r>
            <a:endParaRPr lang="en-US" sz="2400" b="1" dirty="0">
              <a:solidFill>
                <a:srgbClr val="FFFFFF"/>
              </a:solidFill>
              <a:ea typeface="Gulim" pitchFamily="34" charset="-127"/>
            </a:endParaRPr>
          </a:p>
        </p:txBody>
      </p:sp>
      <p:sp>
        <p:nvSpPr>
          <p:cNvPr id="70" name="AutoShape 14"/>
          <p:cNvSpPr>
            <a:spLocks noChangeArrowheads="1"/>
          </p:cNvSpPr>
          <p:nvPr/>
        </p:nvSpPr>
        <p:spPr bwMode="auto">
          <a:xfrm>
            <a:off x="680329" y="4998567"/>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هل </a:t>
            </a:r>
            <a:r>
              <a:rPr lang="ar-EG" sz="2400" b="1" dirty="0">
                <a:solidFill>
                  <a:srgbClr val="FFFFFF"/>
                </a:solidFill>
                <a:ea typeface="Gulim" pitchFamily="34" charset="-127"/>
              </a:rPr>
              <a:t>سيسافر المدير بمفرده أو مع العائلة أو أحد موظفي الإدارة؟</a:t>
            </a:r>
            <a:endParaRPr lang="en-US" sz="2400" b="1" dirty="0">
              <a:solidFill>
                <a:srgbClr val="FFFFFF"/>
              </a:solidFill>
              <a:ea typeface="Gulim" pitchFamily="34" charset="-127"/>
            </a:endParaRPr>
          </a:p>
        </p:txBody>
      </p:sp>
    </p:spTree>
    <p:extLst>
      <p:ext uri="{BB962C8B-B14F-4D97-AF65-F5344CB8AC3E}">
        <p14:creationId xmlns:p14="http://schemas.microsoft.com/office/powerpoint/2010/main" xmlns="" val="25580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fade">
                                      <p:cBhvr>
                                        <p:cTn id="64" dur="1000"/>
                                        <p:tgtEl>
                                          <p:spTgt spid="69"/>
                                        </p:tgtEl>
                                      </p:cBhvr>
                                    </p:animEffect>
                                    <p:anim calcmode="lin" valueType="num">
                                      <p:cBhvr>
                                        <p:cTn id="65" dur="1000" fill="hold"/>
                                        <p:tgtEl>
                                          <p:spTgt spid="69"/>
                                        </p:tgtEl>
                                        <p:attrNameLst>
                                          <p:attrName>ppt_x</p:attrName>
                                        </p:attrNameLst>
                                      </p:cBhvr>
                                      <p:tavLst>
                                        <p:tav tm="0">
                                          <p:val>
                                            <p:strVal val="#ppt_x"/>
                                          </p:val>
                                        </p:tav>
                                        <p:tav tm="100000">
                                          <p:val>
                                            <p:strVal val="#ppt_x"/>
                                          </p:val>
                                        </p:tav>
                                      </p:tavLst>
                                    </p:anim>
                                    <p:anim calcmode="lin" valueType="num">
                                      <p:cBhvr>
                                        <p:cTn id="6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1000"/>
                                        <p:tgtEl>
                                          <p:spTgt spid="39"/>
                                        </p:tgtEl>
                                      </p:cBhvr>
                                    </p:animEffect>
                                    <p:anim calcmode="lin" valueType="num">
                                      <p:cBhvr>
                                        <p:cTn id="82" dur="1000" fill="hold"/>
                                        <p:tgtEl>
                                          <p:spTgt spid="39"/>
                                        </p:tgtEl>
                                        <p:attrNameLst>
                                          <p:attrName>ppt_x</p:attrName>
                                        </p:attrNameLst>
                                      </p:cBhvr>
                                      <p:tavLst>
                                        <p:tav tm="0">
                                          <p:val>
                                            <p:strVal val="#ppt_x"/>
                                          </p:val>
                                        </p:tav>
                                        <p:tav tm="100000">
                                          <p:val>
                                            <p:strVal val="#ppt_x"/>
                                          </p:val>
                                        </p:tav>
                                      </p:tavLst>
                                    </p:anim>
                                    <p:anim calcmode="lin" valueType="num">
                                      <p:cBhvr>
                                        <p:cTn id="83" dur="1000" fill="hold"/>
                                        <p:tgtEl>
                                          <p:spTgt spid="3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fade">
                                      <p:cBhvr>
                                        <p:cTn id="86" dur="1000"/>
                                        <p:tgtEl>
                                          <p:spTgt spid="70"/>
                                        </p:tgtEl>
                                      </p:cBhvr>
                                    </p:animEffect>
                                    <p:anim calcmode="lin" valueType="num">
                                      <p:cBhvr>
                                        <p:cTn id="87" dur="1000" fill="hold"/>
                                        <p:tgtEl>
                                          <p:spTgt spid="70"/>
                                        </p:tgtEl>
                                        <p:attrNameLst>
                                          <p:attrName>ppt_x</p:attrName>
                                        </p:attrNameLst>
                                      </p:cBhvr>
                                      <p:tavLst>
                                        <p:tav tm="0">
                                          <p:val>
                                            <p:strVal val="#ppt_x"/>
                                          </p:val>
                                        </p:tav>
                                        <p:tav tm="100000">
                                          <p:val>
                                            <p:strVal val="#ppt_x"/>
                                          </p:val>
                                        </p:tav>
                                      </p:tavLst>
                                    </p:anim>
                                    <p:anim calcmode="lin" valueType="num">
                                      <p:cBhvr>
                                        <p:cTn id="88"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4" grpId="0" animBg="1"/>
      <p:bldP spid="15" grpId="0" animBg="1"/>
      <p:bldP spid="20" grpId="0"/>
      <p:bldP spid="24" grpId="0" animBg="1"/>
      <p:bldP spid="28" grpId="0" animBg="1"/>
      <p:bldP spid="29" grpId="0" animBg="1"/>
      <p:bldP spid="30" grpId="0"/>
      <p:bldP spid="69" grpId="0"/>
      <p:bldP spid="70"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835696" y="2459360"/>
            <a:ext cx="5112568" cy="2376264"/>
          </a:xfrm>
          <a:prstGeom prst="horizontalScroll">
            <a:avLst/>
          </a:prstGeom>
          <a:ln w="9525" cap="flat" cmpd="sng" algn="ctr">
            <a:solidFill>
              <a:schemeClr val="tx1"/>
            </a:solidFill>
            <a:prstDash val="solid"/>
            <a:round/>
            <a:headEnd type="none" w="med" len="med"/>
            <a:tailEnd type="none" w="med" len="med"/>
          </a:ln>
          <a:effectLst/>
          <a:extLst/>
        </p:spPr>
        <p:style>
          <a:lnRef idx="0">
            <a:scrgbClr r="0" g="0" b="0"/>
          </a:lnRef>
          <a:fillRef idx="1003">
            <a:schemeClr val="lt2"/>
          </a:fillRef>
          <a:effectRef idx="0">
            <a:scrgbClr r="0" g="0" b="0"/>
          </a:effectRef>
          <a:fontRef idx="major"/>
        </p:style>
        <p:txBody>
          <a:bodyPr vert="horz" wrap="square" lIns="91440" tIns="45720" rIns="91440" bIns="45720" numCol="1" rtlCol="1" anchor="t" anchorCtr="0" compatLnSpc="1">
            <a:prstTxWarp prst="textNoShape">
              <a:avLst/>
            </a:prstTxWarp>
          </a:bodyPr>
          <a:lstStyle/>
          <a:p>
            <a:pPr rtl="1">
              <a:lnSpc>
                <a:spcPct val="250000"/>
              </a:lnSpc>
            </a:pPr>
            <a:r>
              <a:rPr lang="ar-EG" sz="3600" b="1" dirty="0">
                <a:solidFill>
                  <a:srgbClr val="FFFFFF"/>
                </a:solidFill>
                <a:latin typeface="Simplified Arabic" pitchFamily="18" charset="-78"/>
                <a:cs typeface="Simplified Arabic" pitchFamily="18" charset="-78"/>
              </a:rPr>
              <a:t>كيفية الإعداد لسفر المدير</a:t>
            </a:r>
            <a:endParaRPr lang="ar-EG" sz="3600" b="1" dirty="0" smtClean="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320359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2708920"/>
            <a:ext cx="8346728" cy="3168352"/>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chemeClr val="bg1"/>
                  </a:solidFill>
                  <a:ea typeface="Gulim" pitchFamily="34" charset="-127"/>
                </a:rPr>
                <a:t>تهدف السكرتارية الى تقديم الخدمات المكتبية المتعلقة بروتين العمل </a:t>
              </a:r>
              <a:endParaRPr lang="ar-EG" sz="2800" b="1" dirty="0" smtClean="0">
                <a:solidFill>
                  <a:schemeClr val="bg1"/>
                </a:solidFill>
                <a:ea typeface="Gulim" pitchFamily="34" charset="-127"/>
              </a:endParaRPr>
            </a:p>
            <a:p>
              <a:pPr rtl="1"/>
              <a:r>
                <a:rPr lang="ar-EG" sz="2800" b="1" dirty="0" smtClean="0">
                  <a:solidFill>
                    <a:schemeClr val="bg1"/>
                  </a:solidFill>
                  <a:ea typeface="Gulim" pitchFamily="34" charset="-127"/>
                </a:rPr>
                <a:t>وتفصيلاته </a:t>
              </a:r>
              <a:r>
                <a:rPr lang="ar-EG" sz="2800" b="1" dirty="0">
                  <a:solidFill>
                    <a:schemeClr val="bg1"/>
                  </a:solidFill>
                  <a:ea typeface="Gulim" pitchFamily="34" charset="-127"/>
                </a:rPr>
                <a:t>أو الى الإدارات الرئيسة في المنشأة ومن هنا يظهر الدور </a:t>
              </a:r>
              <a:endParaRPr lang="ar-EG" sz="2800" b="1" dirty="0" smtClean="0">
                <a:solidFill>
                  <a:schemeClr val="bg1"/>
                </a:solidFill>
                <a:ea typeface="Gulim" pitchFamily="34" charset="-127"/>
              </a:endParaRPr>
            </a:p>
            <a:p>
              <a:pPr rtl="1"/>
              <a:r>
                <a:rPr lang="ar-EG" sz="2800" b="1" dirty="0" smtClean="0">
                  <a:solidFill>
                    <a:schemeClr val="bg1"/>
                  </a:solidFill>
                  <a:ea typeface="Gulim" pitchFamily="34" charset="-127"/>
                </a:rPr>
                <a:t>الفعال </a:t>
              </a:r>
              <a:r>
                <a:rPr lang="ar-EG" sz="2800" b="1" dirty="0">
                  <a:solidFill>
                    <a:schemeClr val="bg1"/>
                  </a:solidFill>
                  <a:ea typeface="Gulim" pitchFamily="34" charset="-127"/>
                </a:rPr>
                <a:t>للسكرتير في إعفاء المديرين والإدارات الرئيسة من شغل أوقاتهم </a:t>
              </a:r>
              <a:endParaRPr lang="ar-EG" sz="2800" b="1" dirty="0" smtClean="0">
                <a:solidFill>
                  <a:schemeClr val="bg1"/>
                </a:solidFill>
                <a:ea typeface="Gulim" pitchFamily="34" charset="-127"/>
              </a:endParaRPr>
            </a:p>
            <a:p>
              <a:pPr rtl="1"/>
              <a:r>
                <a:rPr lang="ar-EG" sz="2800" b="1" dirty="0" smtClean="0">
                  <a:solidFill>
                    <a:schemeClr val="bg1"/>
                  </a:solidFill>
                  <a:ea typeface="Gulim" pitchFamily="34" charset="-127"/>
                </a:rPr>
                <a:t>بالتفكير </a:t>
              </a:r>
              <a:r>
                <a:rPr lang="ar-EG" sz="2800" b="1" dirty="0">
                  <a:solidFill>
                    <a:schemeClr val="bg1"/>
                  </a:solidFill>
                  <a:ea typeface="Gulim" pitchFamily="34" charset="-127"/>
                </a:rPr>
                <a:t>في هذه الأعمال الروتينية، بحيث يتفرغون كلياً لوظائفهم </a:t>
              </a:r>
              <a:endParaRPr lang="ar-EG" sz="2800" b="1" dirty="0" smtClean="0">
                <a:solidFill>
                  <a:schemeClr val="bg1"/>
                </a:solidFill>
                <a:ea typeface="Gulim" pitchFamily="34" charset="-127"/>
              </a:endParaRPr>
            </a:p>
            <a:p>
              <a:pPr rtl="1"/>
              <a:r>
                <a:rPr lang="ar-EG" sz="2800" b="1" dirty="0" smtClean="0">
                  <a:solidFill>
                    <a:schemeClr val="bg1"/>
                  </a:solidFill>
                  <a:ea typeface="Gulim" pitchFamily="34" charset="-127"/>
                </a:rPr>
                <a:t>الرئيسية</a:t>
              </a:r>
              <a:r>
                <a:rPr lang="ar-EG" sz="2800" b="1" dirty="0">
                  <a:solidFill>
                    <a:schemeClr val="bg1"/>
                  </a:solidFill>
                  <a:ea typeface="Gulim" pitchFamily="34" charset="-127"/>
                </a:rPr>
                <a:t>، من تخطيط وتنظيم ورقابة، وتمدهم بالبيانات </a:t>
              </a:r>
              <a:r>
                <a:rPr lang="ar-EG" sz="2800" b="1" dirty="0" smtClean="0">
                  <a:solidFill>
                    <a:schemeClr val="bg1"/>
                  </a:solidFill>
                  <a:ea typeface="Gulim" pitchFamily="34" charset="-127"/>
                </a:rPr>
                <a:t>والمعلومات</a:t>
              </a:r>
            </a:p>
            <a:p>
              <a:pPr rtl="1"/>
              <a:r>
                <a:rPr lang="ar-EG" sz="2800" b="1" dirty="0" smtClean="0">
                  <a:solidFill>
                    <a:schemeClr val="bg1"/>
                  </a:solidFill>
                  <a:ea typeface="Gulim" pitchFamily="34" charset="-127"/>
                </a:rPr>
                <a:t> </a:t>
              </a:r>
              <a:r>
                <a:rPr lang="ar-EG" sz="2800" b="1" dirty="0">
                  <a:solidFill>
                    <a:schemeClr val="bg1"/>
                  </a:solidFill>
                  <a:ea typeface="Gulim" pitchFamily="34" charset="-127"/>
                </a:rPr>
                <a:t>اللازمة لاتخاذ القرارات</a:t>
              </a:r>
              <a:endParaRPr lang="en-US" sz="2800" dirty="0"/>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أهمية السكرتارية</a:t>
            </a:r>
            <a:endParaRPr lang="en-GB" altLang="en-US" sz="3200" dirty="0">
              <a:latin typeface="Simplified Arabic" pitchFamily="18" charset="-78"/>
              <a:cs typeface="Simplified Arabic" pitchFamily="18" charset="-78"/>
            </a:endParaRPr>
          </a:p>
        </p:txBody>
      </p:sp>
    </p:spTree>
    <p:extLst>
      <p:ext uri="{BB962C8B-B14F-4D97-AF65-F5344CB8AC3E}">
        <p14:creationId xmlns:p14="http://schemas.microsoft.com/office/powerpoint/2010/main" xmlns="" val="62465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bwMode="auto">
          <a:xfrm>
            <a:off x="179512" y="2276872"/>
            <a:ext cx="8712968" cy="3600400"/>
          </a:xfrm>
          <a:prstGeom prst="bevel">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justLow" rtl="1"/>
            <a:r>
              <a:rPr lang="ar-EG" sz="2800" b="1" dirty="0">
                <a:solidFill>
                  <a:srgbClr val="002060"/>
                </a:solidFill>
                <a:latin typeface="Arial" pitchFamily="34" charset="0"/>
              </a:rPr>
              <a:t>يتم الإعداد لسفر المدير في المنظمات إما عن طريق إدارات متخصصة داخل المنظمة كإدارة العلاقات العامة، أو عن طريق مكاتب سفريات متخصصة لقاء شراء تذاكر السفر أو مقابل </a:t>
            </a:r>
            <a:r>
              <a:rPr lang="ar-EG" sz="2800" b="1" dirty="0" smtClean="0">
                <a:solidFill>
                  <a:srgbClr val="002060"/>
                </a:solidFill>
                <a:latin typeface="Arial" pitchFamily="34" charset="0"/>
              </a:rPr>
              <a:t>رسوم وباستخدام </a:t>
            </a:r>
            <a:r>
              <a:rPr lang="ar-EG" sz="2800" b="1" dirty="0">
                <a:solidFill>
                  <a:srgbClr val="002060"/>
                </a:solidFill>
                <a:latin typeface="Arial" pitchFamily="34" charset="0"/>
              </a:rPr>
              <a:t>التقنيات المتطورة اليوم يمكن للسكرتير أن يقوم بمعظم أعمال تنظيم سفريات المدير من خلال تعامله مع جهاز الكمبيوتر </a:t>
            </a:r>
            <a:endParaRPr lang="ar-EG" sz="2800" b="1" dirty="0" smtClean="0">
              <a:solidFill>
                <a:srgbClr val="002060"/>
              </a:solidFill>
              <a:latin typeface="Arial" pitchFamily="34" charset="0"/>
            </a:endParaRPr>
          </a:p>
          <a:p>
            <a:pPr rtl="1"/>
            <a:r>
              <a:rPr lang="ar-EG" sz="2800" b="1" dirty="0" smtClean="0">
                <a:solidFill>
                  <a:srgbClr val="002060"/>
                </a:solidFill>
                <a:latin typeface="Arial" pitchFamily="34" charset="0"/>
              </a:rPr>
              <a:t>عبر </a:t>
            </a:r>
            <a:r>
              <a:rPr lang="ar-EG" sz="2800" b="1" dirty="0">
                <a:solidFill>
                  <a:srgbClr val="002060"/>
                </a:solidFill>
                <a:latin typeface="Arial" pitchFamily="34" charset="0"/>
              </a:rPr>
              <a:t>استخدام الانترنت</a:t>
            </a:r>
            <a:endParaRPr kumimoji="0" lang="ar-EG" sz="2800" b="1" i="0" u="none" strike="noStrike" cap="none" normalizeH="0" baseline="0" dirty="0" smtClean="0">
              <a:ln>
                <a:noFill/>
              </a:ln>
              <a:solidFill>
                <a:srgbClr val="002060"/>
              </a:solidFill>
              <a:effectLst/>
              <a:latin typeface="Arial" pitchFamily="34" charset="0"/>
            </a:endParaRPr>
          </a:p>
        </p:txBody>
      </p:sp>
    </p:spTree>
    <p:extLst>
      <p:ext uri="{BB962C8B-B14F-4D97-AF65-F5344CB8AC3E}">
        <p14:creationId xmlns:p14="http://schemas.microsoft.com/office/powerpoint/2010/main" xmlns="" val="356889569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latin typeface="Simplified Arabic" pitchFamily="18" charset="-78"/>
                <a:cs typeface="Simplified Arabic" pitchFamily="18" charset="-78"/>
              </a:rPr>
              <a:t>قائمة يجب </a:t>
            </a:r>
            <a:r>
              <a:rPr lang="ar-EG" altLang="en-US" sz="3200" dirty="0">
                <a:latin typeface="Simplified Arabic" pitchFamily="18" charset="-78"/>
                <a:cs typeface="Simplified Arabic" pitchFamily="18" charset="-78"/>
              </a:rPr>
              <a:t>أن يستعين بها السكرتير </a:t>
            </a:r>
            <a:r>
              <a:rPr lang="ar-EG" altLang="en-US" sz="3200" dirty="0" smtClean="0">
                <a:latin typeface="Simplified Arabic" pitchFamily="18" charset="-78"/>
                <a:cs typeface="Simplified Arabic" pitchFamily="18" charset="-78"/>
              </a:rPr>
              <a:t>فى اعدادات السفر</a:t>
            </a:r>
            <a:endParaRPr lang="ar-EG" altLang="en-US" sz="3200" dirty="0">
              <a:latin typeface="Simplified Arabic" pitchFamily="18" charset="-78"/>
              <a:cs typeface="Simplified Arabic" pitchFamily="18" charset="-78"/>
            </a:endParaRPr>
          </a:p>
        </p:txBody>
      </p:sp>
      <p:graphicFrame>
        <p:nvGraphicFramePr>
          <p:cNvPr id="2" name="Table 1"/>
          <p:cNvGraphicFramePr>
            <a:graphicFrameLocks noGrp="1"/>
          </p:cNvGraphicFramePr>
          <p:nvPr>
            <p:extLst>
              <p:ext uri="{D42A27DB-BD31-4B8C-83A1-F6EECF244321}">
                <p14:modId xmlns:p14="http://schemas.microsoft.com/office/powerpoint/2010/main" xmlns="" val="72066065"/>
              </p:ext>
            </p:extLst>
          </p:nvPr>
        </p:nvGraphicFramePr>
        <p:xfrm>
          <a:off x="0" y="1268760"/>
          <a:ext cx="9144000" cy="5469706"/>
        </p:xfrm>
        <a:graphic>
          <a:graphicData uri="http://schemas.openxmlformats.org/drawingml/2006/table">
            <a:tbl>
              <a:tblPr>
                <a:tableStyleId>{3C2FFA5D-87B4-456A-9821-1D502468CF0F}</a:tableStyleId>
              </a:tblPr>
              <a:tblGrid>
                <a:gridCol w="899458"/>
                <a:gridCol w="846666"/>
                <a:gridCol w="6353985"/>
                <a:gridCol w="1043891"/>
              </a:tblGrid>
              <a:tr h="959638">
                <a:tc gridSpan="4">
                  <a:txBody>
                    <a:bodyPr/>
                    <a:lstStyle/>
                    <a:p>
                      <a:pPr algn="ctr" rtl="1">
                        <a:lnSpc>
                          <a:spcPct val="115000"/>
                        </a:lnSpc>
                        <a:spcAft>
                          <a:spcPts val="1000"/>
                        </a:spcAft>
                      </a:pPr>
                      <a:r>
                        <a:rPr lang="ar-SA" sz="1800" b="1" dirty="0">
                          <a:effectLst/>
                        </a:rPr>
                        <a:t>جهة سفر المدير: ....................                 موعد الرحلة: ......................</a:t>
                      </a:r>
                      <a:endParaRPr lang="en-US" sz="1600" b="1" dirty="0">
                        <a:effectLst/>
                      </a:endParaRPr>
                    </a:p>
                    <a:p>
                      <a:pPr marL="71755" marR="71755" algn="ctr" rtl="1">
                        <a:lnSpc>
                          <a:spcPct val="115000"/>
                        </a:lnSpc>
                        <a:spcAft>
                          <a:spcPts val="1000"/>
                        </a:spcAft>
                      </a:pPr>
                      <a:r>
                        <a:rPr lang="ar-SA" sz="1800" b="1" dirty="0">
                          <a:effectLst/>
                        </a:rPr>
                        <a:t>عدد المرافقين: .......................                 تاريخ الرحلة: ......................</a:t>
                      </a:r>
                      <a:endParaRPr lang="en-US" sz="1600" b="1" dirty="0">
                        <a:solidFill>
                          <a:srgbClr val="002060"/>
                        </a:solidFill>
                        <a:effectLst/>
                        <a:latin typeface="Calibri"/>
                        <a:ea typeface="Calibri"/>
                        <a:cs typeface="Arial"/>
                      </a:endParaRPr>
                    </a:p>
                  </a:txBody>
                  <a:tcPr marL="68580" marR="68580" marT="0" marB="0" anchor="ct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r>
              <a:tr h="501990">
                <a:tc>
                  <a:txBody>
                    <a:bodyPr/>
                    <a:lstStyle/>
                    <a:p>
                      <a:pPr algn="ctr" rtl="1">
                        <a:lnSpc>
                          <a:spcPct val="115000"/>
                        </a:lnSpc>
                        <a:spcAft>
                          <a:spcPts val="1000"/>
                        </a:spcAft>
                      </a:pPr>
                      <a:r>
                        <a:rPr lang="ar-SA" sz="2400" b="1">
                          <a:effectLst/>
                        </a:rPr>
                        <a:t>لم ينجز</a:t>
                      </a:r>
                      <a:endParaRPr lang="en-US" sz="2000" b="1">
                        <a:solidFill>
                          <a:srgbClr val="002060"/>
                        </a:solidFill>
                        <a:effectLst/>
                        <a:latin typeface="Calibri"/>
                        <a:ea typeface="Calibri"/>
                        <a:cs typeface="Arial"/>
                      </a:endParaRPr>
                    </a:p>
                  </a:txBody>
                  <a:tcPr marL="68580" marR="68580" marT="0" marB="0" anchor="ctr"/>
                </a:tc>
                <a:tc>
                  <a:txBody>
                    <a:bodyPr/>
                    <a:lstStyle/>
                    <a:p>
                      <a:pPr algn="ctr" rtl="1">
                        <a:lnSpc>
                          <a:spcPct val="115000"/>
                        </a:lnSpc>
                        <a:spcAft>
                          <a:spcPts val="1000"/>
                        </a:spcAft>
                      </a:pPr>
                      <a:r>
                        <a:rPr lang="ar-SA" sz="2400" b="1">
                          <a:effectLst/>
                        </a:rPr>
                        <a:t>أنجز</a:t>
                      </a:r>
                      <a:endParaRPr lang="en-US" sz="2000" b="1">
                        <a:solidFill>
                          <a:srgbClr val="002060"/>
                        </a:solidFill>
                        <a:effectLst/>
                        <a:latin typeface="Calibri"/>
                        <a:ea typeface="Calibri"/>
                        <a:cs typeface="Arial"/>
                      </a:endParaRPr>
                    </a:p>
                  </a:txBody>
                  <a:tcPr marL="68580" marR="68580" marT="0" marB="0" anchor="ctr"/>
                </a:tc>
                <a:tc>
                  <a:txBody>
                    <a:bodyPr/>
                    <a:lstStyle/>
                    <a:p>
                      <a:pPr algn="ctr" rtl="1">
                        <a:lnSpc>
                          <a:spcPct val="115000"/>
                        </a:lnSpc>
                        <a:spcAft>
                          <a:spcPts val="1000"/>
                        </a:spcAft>
                      </a:pPr>
                      <a:r>
                        <a:rPr lang="ar-SA" sz="2400" b="1">
                          <a:effectLst/>
                        </a:rPr>
                        <a:t>قائمة الحاجيات</a:t>
                      </a:r>
                      <a:endParaRPr lang="en-US" sz="2000" b="1">
                        <a:solidFill>
                          <a:srgbClr val="002060"/>
                        </a:solidFill>
                        <a:effectLst/>
                        <a:latin typeface="Calibri"/>
                        <a:ea typeface="Calibri"/>
                        <a:cs typeface="Arial"/>
                      </a:endParaRPr>
                    </a:p>
                  </a:txBody>
                  <a:tcPr marL="68580" marR="68580" marT="0" marB="0" anchor="ctr"/>
                </a:tc>
                <a:tc>
                  <a:txBody>
                    <a:bodyPr/>
                    <a:lstStyle/>
                    <a:p>
                      <a:pPr algn="ctr" rtl="1">
                        <a:lnSpc>
                          <a:spcPct val="115000"/>
                        </a:lnSpc>
                        <a:spcAft>
                          <a:spcPts val="1000"/>
                        </a:spcAft>
                      </a:pPr>
                      <a:r>
                        <a:rPr lang="ar-SA" sz="2400" b="1" dirty="0">
                          <a:effectLst/>
                        </a:rPr>
                        <a:t>التسلسل</a:t>
                      </a:r>
                      <a:endParaRPr lang="en-US" sz="2000" b="1" dirty="0">
                        <a:solidFill>
                          <a:srgbClr val="002060"/>
                        </a:solidFill>
                        <a:effectLst/>
                        <a:latin typeface="Calibri"/>
                        <a:ea typeface="Calibri"/>
                        <a:cs typeface="Arial"/>
                      </a:endParaRPr>
                    </a:p>
                  </a:txBody>
                  <a:tcPr marL="68580" marR="68580" marT="0" marB="0" anchor="ctr"/>
                </a:tc>
              </a:tr>
              <a:tr h="375238">
                <a:tc>
                  <a:txBody>
                    <a:bodyPr/>
                    <a:lstStyle/>
                    <a:p>
                      <a:pPr algn="r" rtl="1">
                        <a:lnSpc>
                          <a:spcPct val="115000"/>
                        </a:lnSpc>
                        <a:spcAft>
                          <a:spcPts val="1000"/>
                        </a:spcAft>
                      </a:pPr>
                      <a:r>
                        <a:rPr lang="en-US" sz="1300" b="1">
                          <a:effectLst/>
                        </a:rPr>
                        <a:t> </a:t>
                      </a:r>
                      <a:endParaRPr lang="en-US" sz="1100" b="1">
                        <a:effectLst/>
                        <a:latin typeface="Calibri"/>
                        <a:ea typeface="Calibri"/>
                        <a:cs typeface="Arial"/>
                      </a:endParaRPr>
                    </a:p>
                  </a:txBody>
                  <a:tcPr marL="68580" marR="68580" marT="0" marB="0"/>
                </a:tc>
                <a:tc>
                  <a:txBody>
                    <a:bodyPr/>
                    <a:lstStyle/>
                    <a:p>
                      <a:pPr algn="r" rtl="1">
                        <a:lnSpc>
                          <a:spcPct val="115000"/>
                        </a:lnSpc>
                        <a:spcAft>
                          <a:spcPts val="1000"/>
                        </a:spcAft>
                      </a:pPr>
                      <a:r>
                        <a:rPr lang="en-US" sz="1300" b="1">
                          <a:effectLst/>
                        </a:rPr>
                        <a:t> </a:t>
                      </a:r>
                      <a:endParaRPr lang="en-US" sz="1100" b="1">
                        <a:effectLst/>
                        <a:latin typeface="Calibri"/>
                        <a:ea typeface="Calibri"/>
                        <a:cs typeface="Arial"/>
                      </a:endParaRPr>
                    </a:p>
                  </a:txBody>
                  <a:tcPr marL="68580" marR="68580" marT="0" marB="0"/>
                </a:tc>
                <a:tc>
                  <a:txBody>
                    <a:bodyPr/>
                    <a:lstStyle/>
                    <a:p>
                      <a:pPr algn="just" rtl="1">
                        <a:lnSpc>
                          <a:spcPct val="115000"/>
                        </a:lnSpc>
                        <a:spcAft>
                          <a:spcPts val="1000"/>
                        </a:spcAft>
                      </a:pPr>
                      <a:r>
                        <a:rPr lang="ar-SA" sz="1800" b="1" dirty="0">
                          <a:effectLst/>
                        </a:rPr>
                        <a:t>تذاكر السفر.</a:t>
                      </a:r>
                      <a:endParaRPr lang="en-US" sz="1600" b="1" dirty="0">
                        <a:solidFill>
                          <a:srgbClr val="002060"/>
                        </a:solidFill>
                        <a:effectLst/>
                        <a:latin typeface="Calibri"/>
                        <a:ea typeface="Calibri"/>
                        <a:cs typeface="Arial"/>
                      </a:endParaRPr>
                    </a:p>
                  </a:txBody>
                  <a:tcPr marL="68580" marR="68580" marT="0" marB="0"/>
                </a:tc>
                <a:tc>
                  <a:txBody>
                    <a:bodyPr/>
                    <a:lstStyle/>
                    <a:p>
                      <a:pPr algn="ctr" rtl="1">
                        <a:lnSpc>
                          <a:spcPct val="115000"/>
                        </a:lnSpc>
                        <a:spcAft>
                          <a:spcPts val="1000"/>
                        </a:spcAft>
                      </a:pPr>
                      <a:r>
                        <a:rPr lang="ar-SA" sz="2000" b="1" dirty="0">
                          <a:effectLst/>
                        </a:rPr>
                        <a:t>1</a:t>
                      </a:r>
                      <a:endParaRPr lang="en-US" sz="1800" b="1" dirty="0">
                        <a:solidFill>
                          <a:srgbClr val="002060"/>
                        </a:solidFill>
                        <a:effectLst/>
                        <a:latin typeface="Calibri"/>
                        <a:ea typeface="Calibri"/>
                        <a:cs typeface="Arial"/>
                      </a:endParaRPr>
                    </a:p>
                  </a:txBody>
                  <a:tcPr marL="68580" marR="68580" marT="0" marB="0" anchor="ctr"/>
                </a:tc>
              </a:tr>
              <a:tr h="375238">
                <a:tc>
                  <a:txBody>
                    <a:bodyPr/>
                    <a:lstStyle/>
                    <a:p>
                      <a:pPr algn="r" rtl="1">
                        <a:lnSpc>
                          <a:spcPct val="115000"/>
                        </a:lnSpc>
                        <a:spcAft>
                          <a:spcPts val="1000"/>
                        </a:spcAft>
                      </a:pPr>
                      <a:r>
                        <a:rPr lang="en-US" sz="1300" b="1">
                          <a:effectLst/>
                        </a:rPr>
                        <a:t> </a:t>
                      </a:r>
                      <a:endParaRPr lang="en-US" sz="1100" b="1">
                        <a:effectLst/>
                        <a:latin typeface="Calibri"/>
                        <a:ea typeface="Calibri"/>
                        <a:cs typeface="Arial"/>
                      </a:endParaRPr>
                    </a:p>
                  </a:txBody>
                  <a:tcPr marL="68580" marR="68580" marT="0" marB="0"/>
                </a:tc>
                <a:tc>
                  <a:txBody>
                    <a:bodyPr/>
                    <a:lstStyle/>
                    <a:p>
                      <a:pPr algn="r" rtl="1">
                        <a:lnSpc>
                          <a:spcPct val="115000"/>
                        </a:lnSpc>
                        <a:spcAft>
                          <a:spcPts val="1000"/>
                        </a:spcAft>
                      </a:pPr>
                      <a:r>
                        <a:rPr lang="en-US" sz="1300" b="1">
                          <a:effectLst/>
                        </a:rPr>
                        <a:t> </a:t>
                      </a:r>
                      <a:endParaRPr lang="en-US" sz="1100" b="1">
                        <a:effectLst/>
                        <a:latin typeface="Calibri"/>
                        <a:ea typeface="Calibri"/>
                        <a:cs typeface="Arial"/>
                      </a:endParaRPr>
                    </a:p>
                  </a:txBody>
                  <a:tcPr marL="68580" marR="68580" marT="0" marB="0"/>
                </a:tc>
                <a:tc>
                  <a:txBody>
                    <a:bodyPr/>
                    <a:lstStyle/>
                    <a:p>
                      <a:pPr algn="just" rtl="1">
                        <a:lnSpc>
                          <a:spcPct val="115000"/>
                        </a:lnSpc>
                        <a:spcAft>
                          <a:spcPts val="1000"/>
                        </a:spcAft>
                      </a:pPr>
                      <a:r>
                        <a:rPr lang="ar-SA" sz="1800" b="1" dirty="0">
                          <a:effectLst/>
                        </a:rPr>
                        <a:t>تأكيد الحجوزات للتذاكر والفنادق. </a:t>
                      </a:r>
                      <a:endParaRPr lang="en-US" sz="1600" b="1" dirty="0">
                        <a:solidFill>
                          <a:srgbClr val="002060"/>
                        </a:solidFill>
                        <a:effectLst/>
                        <a:latin typeface="Calibri"/>
                        <a:ea typeface="Calibri"/>
                        <a:cs typeface="Arial"/>
                      </a:endParaRPr>
                    </a:p>
                  </a:txBody>
                  <a:tcPr marL="68580" marR="68580" marT="0" marB="0"/>
                </a:tc>
                <a:tc>
                  <a:txBody>
                    <a:bodyPr/>
                    <a:lstStyle/>
                    <a:p>
                      <a:pPr algn="ctr" rtl="1">
                        <a:lnSpc>
                          <a:spcPct val="115000"/>
                        </a:lnSpc>
                        <a:spcAft>
                          <a:spcPts val="1000"/>
                        </a:spcAft>
                      </a:pPr>
                      <a:r>
                        <a:rPr lang="ar-SA" sz="2000" b="1" dirty="0">
                          <a:effectLst/>
                        </a:rPr>
                        <a:t>2</a:t>
                      </a:r>
                      <a:endParaRPr lang="en-US" sz="1800" b="1" dirty="0">
                        <a:solidFill>
                          <a:srgbClr val="002060"/>
                        </a:solidFill>
                        <a:effectLst/>
                        <a:latin typeface="Calibri"/>
                        <a:ea typeface="Calibri"/>
                        <a:cs typeface="Arial"/>
                      </a:endParaRPr>
                    </a:p>
                  </a:txBody>
                  <a:tcPr marL="68580" marR="68580" marT="0" marB="0" anchor="ctr"/>
                </a:tc>
              </a:tr>
              <a:tr h="375238">
                <a:tc>
                  <a:txBody>
                    <a:bodyPr/>
                    <a:lstStyle/>
                    <a:p>
                      <a:pPr algn="r" rtl="1">
                        <a:lnSpc>
                          <a:spcPct val="115000"/>
                        </a:lnSpc>
                        <a:spcAft>
                          <a:spcPts val="1000"/>
                        </a:spcAft>
                      </a:pPr>
                      <a:r>
                        <a:rPr lang="en-US" sz="1300" b="1">
                          <a:effectLst/>
                        </a:rPr>
                        <a:t> </a:t>
                      </a:r>
                      <a:endParaRPr lang="en-US" sz="1100" b="1">
                        <a:effectLst/>
                        <a:latin typeface="Calibri"/>
                        <a:ea typeface="Calibri"/>
                        <a:cs typeface="Arial"/>
                      </a:endParaRPr>
                    </a:p>
                  </a:txBody>
                  <a:tcPr marL="68580" marR="68580" marT="0" marB="0"/>
                </a:tc>
                <a:tc>
                  <a:txBody>
                    <a:bodyPr/>
                    <a:lstStyle/>
                    <a:p>
                      <a:pPr algn="r" rtl="1">
                        <a:lnSpc>
                          <a:spcPct val="115000"/>
                        </a:lnSpc>
                        <a:spcAft>
                          <a:spcPts val="1000"/>
                        </a:spcAft>
                      </a:pPr>
                      <a:r>
                        <a:rPr lang="en-US" sz="1300" b="1">
                          <a:effectLst/>
                        </a:rPr>
                        <a:t> </a:t>
                      </a:r>
                      <a:endParaRPr lang="en-US" sz="1100" b="1">
                        <a:effectLst/>
                        <a:latin typeface="Calibri"/>
                        <a:ea typeface="Calibri"/>
                        <a:cs typeface="Arial"/>
                      </a:endParaRPr>
                    </a:p>
                  </a:txBody>
                  <a:tcPr marL="68580" marR="68580" marT="0" marB="0"/>
                </a:tc>
                <a:tc>
                  <a:txBody>
                    <a:bodyPr/>
                    <a:lstStyle/>
                    <a:p>
                      <a:pPr algn="just" rtl="1">
                        <a:lnSpc>
                          <a:spcPct val="115000"/>
                        </a:lnSpc>
                        <a:spcAft>
                          <a:spcPts val="1000"/>
                        </a:spcAft>
                      </a:pPr>
                      <a:r>
                        <a:rPr lang="ar-SA" sz="1800" b="1" dirty="0">
                          <a:effectLst/>
                        </a:rPr>
                        <a:t>اختيار وسيلة النقل المناسبة.</a:t>
                      </a:r>
                      <a:endParaRPr lang="en-US" sz="1600" b="1" dirty="0">
                        <a:solidFill>
                          <a:srgbClr val="002060"/>
                        </a:solidFill>
                        <a:effectLst/>
                        <a:latin typeface="Calibri"/>
                        <a:ea typeface="Calibri"/>
                        <a:cs typeface="Arial"/>
                      </a:endParaRPr>
                    </a:p>
                  </a:txBody>
                  <a:tcPr marL="68580" marR="68580" marT="0" marB="0"/>
                </a:tc>
                <a:tc>
                  <a:txBody>
                    <a:bodyPr/>
                    <a:lstStyle/>
                    <a:p>
                      <a:pPr algn="ctr" rtl="1">
                        <a:lnSpc>
                          <a:spcPct val="115000"/>
                        </a:lnSpc>
                        <a:spcAft>
                          <a:spcPts val="1000"/>
                        </a:spcAft>
                      </a:pPr>
                      <a:r>
                        <a:rPr lang="ar-SA" sz="2000" b="1" dirty="0">
                          <a:effectLst/>
                        </a:rPr>
                        <a:t>3</a:t>
                      </a:r>
                      <a:endParaRPr lang="en-US" sz="1800" b="1" dirty="0">
                        <a:solidFill>
                          <a:srgbClr val="002060"/>
                        </a:solidFill>
                        <a:effectLst/>
                        <a:latin typeface="Calibri"/>
                        <a:ea typeface="Calibri"/>
                        <a:cs typeface="Arial"/>
                      </a:endParaRPr>
                    </a:p>
                  </a:txBody>
                  <a:tcPr marL="68580" marR="68580" marT="0" marB="0" anchor="ctr"/>
                </a:tc>
              </a:tr>
              <a:tr h="375238">
                <a:tc>
                  <a:txBody>
                    <a:bodyPr/>
                    <a:lstStyle/>
                    <a:p>
                      <a:pPr algn="r" rtl="1">
                        <a:lnSpc>
                          <a:spcPct val="115000"/>
                        </a:lnSpc>
                        <a:spcAft>
                          <a:spcPts val="1000"/>
                        </a:spcAft>
                      </a:pPr>
                      <a:r>
                        <a:rPr lang="en-US" sz="1300" b="1">
                          <a:effectLst/>
                        </a:rPr>
                        <a:t> </a:t>
                      </a:r>
                      <a:endParaRPr lang="en-US" sz="1100" b="1">
                        <a:effectLst/>
                        <a:latin typeface="Calibri"/>
                        <a:ea typeface="Calibri"/>
                        <a:cs typeface="Arial"/>
                      </a:endParaRPr>
                    </a:p>
                  </a:txBody>
                  <a:tcPr marL="68580" marR="68580" marT="0" marB="0"/>
                </a:tc>
                <a:tc>
                  <a:txBody>
                    <a:bodyPr/>
                    <a:lstStyle/>
                    <a:p>
                      <a:pPr algn="r" rtl="1">
                        <a:lnSpc>
                          <a:spcPct val="115000"/>
                        </a:lnSpc>
                        <a:spcAft>
                          <a:spcPts val="1000"/>
                        </a:spcAft>
                      </a:pPr>
                      <a:r>
                        <a:rPr lang="en-US" sz="1300" b="1">
                          <a:effectLst/>
                        </a:rPr>
                        <a:t> </a:t>
                      </a:r>
                      <a:endParaRPr lang="en-US" sz="1100" b="1">
                        <a:effectLst/>
                        <a:latin typeface="Calibri"/>
                        <a:ea typeface="Calibri"/>
                        <a:cs typeface="Arial"/>
                      </a:endParaRPr>
                    </a:p>
                  </a:txBody>
                  <a:tcPr marL="68580" marR="68580" marT="0" marB="0"/>
                </a:tc>
                <a:tc>
                  <a:txBody>
                    <a:bodyPr/>
                    <a:lstStyle/>
                    <a:p>
                      <a:pPr algn="just" rtl="1">
                        <a:lnSpc>
                          <a:spcPct val="115000"/>
                        </a:lnSpc>
                        <a:spcAft>
                          <a:spcPts val="1000"/>
                        </a:spcAft>
                      </a:pPr>
                      <a:r>
                        <a:rPr lang="ar-SA" sz="1800" b="1" dirty="0">
                          <a:effectLst/>
                        </a:rPr>
                        <a:t>جدول سير الرحلة. </a:t>
                      </a:r>
                      <a:endParaRPr lang="en-US" sz="1600" b="1" dirty="0">
                        <a:solidFill>
                          <a:srgbClr val="002060"/>
                        </a:solidFill>
                        <a:effectLst/>
                        <a:latin typeface="Calibri"/>
                        <a:ea typeface="Calibri"/>
                        <a:cs typeface="Arial"/>
                      </a:endParaRPr>
                    </a:p>
                  </a:txBody>
                  <a:tcPr marL="68580" marR="68580" marT="0" marB="0"/>
                </a:tc>
                <a:tc>
                  <a:txBody>
                    <a:bodyPr/>
                    <a:lstStyle/>
                    <a:p>
                      <a:pPr algn="ctr" rtl="1">
                        <a:lnSpc>
                          <a:spcPct val="115000"/>
                        </a:lnSpc>
                        <a:spcAft>
                          <a:spcPts val="1000"/>
                        </a:spcAft>
                      </a:pPr>
                      <a:r>
                        <a:rPr lang="ar-SA" sz="2000" b="1" dirty="0">
                          <a:effectLst/>
                        </a:rPr>
                        <a:t>4</a:t>
                      </a:r>
                      <a:endParaRPr lang="en-US" sz="1800" b="1" dirty="0">
                        <a:solidFill>
                          <a:srgbClr val="002060"/>
                        </a:solidFill>
                        <a:effectLst/>
                        <a:latin typeface="Calibri"/>
                        <a:ea typeface="Calibri"/>
                        <a:cs typeface="Arial"/>
                      </a:endParaRPr>
                    </a:p>
                  </a:txBody>
                  <a:tcPr marL="68580" marR="68580" marT="0" marB="0" anchor="ctr"/>
                </a:tc>
              </a:tr>
              <a:tr h="375238">
                <a:tc>
                  <a:txBody>
                    <a:bodyPr/>
                    <a:lstStyle/>
                    <a:p>
                      <a:pPr algn="r" rtl="1">
                        <a:lnSpc>
                          <a:spcPct val="115000"/>
                        </a:lnSpc>
                        <a:spcAft>
                          <a:spcPts val="1000"/>
                        </a:spcAft>
                      </a:pPr>
                      <a:r>
                        <a:rPr lang="en-US" sz="1300" b="1">
                          <a:effectLst/>
                        </a:rPr>
                        <a:t> </a:t>
                      </a:r>
                      <a:endParaRPr lang="en-US" sz="1100" b="1">
                        <a:effectLst/>
                        <a:latin typeface="Calibri"/>
                        <a:ea typeface="Calibri"/>
                        <a:cs typeface="Arial"/>
                      </a:endParaRPr>
                    </a:p>
                  </a:txBody>
                  <a:tcPr marL="68580" marR="68580" marT="0" marB="0"/>
                </a:tc>
                <a:tc>
                  <a:txBody>
                    <a:bodyPr/>
                    <a:lstStyle/>
                    <a:p>
                      <a:pPr algn="r" rtl="1">
                        <a:lnSpc>
                          <a:spcPct val="115000"/>
                        </a:lnSpc>
                        <a:spcAft>
                          <a:spcPts val="1000"/>
                        </a:spcAft>
                      </a:pPr>
                      <a:r>
                        <a:rPr lang="en-US" sz="1300" b="1" dirty="0">
                          <a:effectLst/>
                        </a:rPr>
                        <a:t> </a:t>
                      </a:r>
                      <a:endParaRPr lang="en-US" sz="1100" b="1" dirty="0">
                        <a:effectLst/>
                        <a:latin typeface="Calibri"/>
                        <a:ea typeface="Calibri"/>
                        <a:cs typeface="Arial"/>
                      </a:endParaRPr>
                    </a:p>
                  </a:txBody>
                  <a:tcPr marL="68580" marR="68580" marT="0" marB="0"/>
                </a:tc>
                <a:tc>
                  <a:txBody>
                    <a:bodyPr/>
                    <a:lstStyle/>
                    <a:p>
                      <a:pPr algn="just" rtl="1">
                        <a:lnSpc>
                          <a:spcPct val="115000"/>
                        </a:lnSpc>
                        <a:spcAft>
                          <a:spcPts val="1000"/>
                        </a:spcAft>
                      </a:pPr>
                      <a:r>
                        <a:rPr lang="ar-SA" sz="1800" b="1" dirty="0">
                          <a:effectLst/>
                        </a:rPr>
                        <a:t>الأموال اللازمة (شيكات مصرفية، حوالات، خطابات اعتماد).</a:t>
                      </a:r>
                      <a:endParaRPr lang="en-US" sz="1600" b="1" dirty="0">
                        <a:solidFill>
                          <a:srgbClr val="002060"/>
                        </a:solidFill>
                        <a:effectLst/>
                        <a:latin typeface="Calibri"/>
                        <a:ea typeface="Calibri"/>
                        <a:cs typeface="Arial"/>
                      </a:endParaRPr>
                    </a:p>
                  </a:txBody>
                  <a:tcPr marL="68580" marR="68580" marT="0" marB="0"/>
                </a:tc>
                <a:tc>
                  <a:txBody>
                    <a:bodyPr/>
                    <a:lstStyle/>
                    <a:p>
                      <a:pPr algn="ctr" rtl="1">
                        <a:lnSpc>
                          <a:spcPct val="115000"/>
                        </a:lnSpc>
                        <a:spcAft>
                          <a:spcPts val="1000"/>
                        </a:spcAft>
                      </a:pPr>
                      <a:r>
                        <a:rPr lang="ar-SA" sz="2000" b="1" dirty="0">
                          <a:effectLst/>
                        </a:rPr>
                        <a:t>5</a:t>
                      </a:r>
                      <a:endParaRPr lang="en-US" sz="1800" b="1" dirty="0">
                        <a:solidFill>
                          <a:srgbClr val="002060"/>
                        </a:solidFill>
                        <a:effectLst/>
                        <a:latin typeface="Calibri"/>
                        <a:ea typeface="Calibri"/>
                        <a:cs typeface="Arial"/>
                      </a:endParaRPr>
                    </a:p>
                  </a:txBody>
                  <a:tcPr marL="68580" marR="68580" marT="0" marB="0" anchor="ctr"/>
                </a:tc>
              </a:tr>
              <a:tr h="375238">
                <a:tc>
                  <a:txBody>
                    <a:bodyPr/>
                    <a:lstStyle/>
                    <a:p>
                      <a:pPr algn="r" rtl="1">
                        <a:lnSpc>
                          <a:spcPct val="115000"/>
                        </a:lnSpc>
                        <a:spcAft>
                          <a:spcPts val="1000"/>
                        </a:spcAft>
                      </a:pPr>
                      <a:r>
                        <a:rPr lang="en-US" sz="1300" b="1">
                          <a:effectLst/>
                        </a:rPr>
                        <a:t> </a:t>
                      </a:r>
                      <a:endParaRPr lang="en-US" sz="1100" b="1">
                        <a:effectLst/>
                        <a:latin typeface="Calibri"/>
                        <a:ea typeface="Calibri"/>
                        <a:cs typeface="Arial"/>
                      </a:endParaRPr>
                    </a:p>
                  </a:txBody>
                  <a:tcPr marL="68580" marR="68580" marT="0" marB="0"/>
                </a:tc>
                <a:tc>
                  <a:txBody>
                    <a:bodyPr/>
                    <a:lstStyle/>
                    <a:p>
                      <a:pPr algn="r" rtl="1">
                        <a:lnSpc>
                          <a:spcPct val="115000"/>
                        </a:lnSpc>
                        <a:spcAft>
                          <a:spcPts val="1000"/>
                        </a:spcAft>
                      </a:pPr>
                      <a:r>
                        <a:rPr lang="en-US" sz="1300" b="1">
                          <a:effectLst/>
                        </a:rPr>
                        <a:t> </a:t>
                      </a:r>
                      <a:endParaRPr lang="en-US" sz="1100" b="1">
                        <a:effectLst/>
                        <a:latin typeface="Calibri"/>
                        <a:ea typeface="Calibri"/>
                        <a:cs typeface="Arial"/>
                      </a:endParaRPr>
                    </a:p>
                  </a:txBody>
                  <a:tcPr marL="68580" marR="68580" marT="0" marB="0"/>
                </a:tc>
                <a:tc>
                  <a:txBody>
                    <a:bodyPr/>
                    <a:lstStyle/>
                    <a:p>
                      <a:pPr algn="just" rtl="1">
                        <a:lnSpc>
                          <a:spcPct val="115000"/>
                        </a:lnSpc>
                        <a:spcAft>
                          <a:spcPts val="1000"/>
                        </a:spcAft>
                      </a:pPr>
                      <a:r>
                        <a:rPr lang="ar-SA" sz="1800" b="1" dirty="0">
                          <a:effectLst/>
                        </a:rPr>
                        <a:t>قائمة بأرقام الشيكات السياحية وبطاقة الائتمان. </a:t>
                      </a:r>
                      <a:endParaRPr lang="en-US" sz="1600" b="1" dirty="0">
                        <a:solidFill>
                          <a:srgbClr val="002060"/>
                        </a:solidFill>
                        <a:effectLst/>
                        <a:latin typeface="Calibri"/>
                        <a:ea typeface="Calibri"/>
                        <a:cs typeface="Arial"/>
                      </a:endParaRPr>
                    </a:p>
                  </a:txBody>
                  <a:tcPr marL="68580" marR="68580" marT="0" marB="0"/>
                </a:tc>
                <a:tc>
                  <a:txBody>
                    <a:bodyPr/>
                    <a:lstStyle/>
                    <a:p>
                      <a:pPr algn="ctr" rtl="1">
                        <a:lnSpc>
                          <a:spcPct val="115000"/>
                        </a:lnSpc>
                        <a:spcAft>
                          <a:spcPts val="1000"/>
                        </a:spcAft>
                      </a:pPr>
                      <a:r>
                        <a:rPr lang="ar-SA" sz="2000" b="1" dirty="0">
                          <a:effectLst/>
                        </a:rPr>
                        <a:t>6</a:t>
                      </a:r>
                      <a:endParaRPr lang="en-US" sz="1800" b="1" dirty="0">
                        <a:solidFill>
                          <a:srgbClr val="002060"/>
                        </a:solidFill>
                        <a:effectLst/>
                        <a:latin typeface="Calibri"/>
                        <a:ea typeface="Calibri"/>
                        <a:cs typeface="Arial"/>
                      </a:endParaRPr>
                    </a:p>
                  </a:txBody>
                  <a:tcPr marL="68580" marR="68580" marT="0" marB="0" anchor="ctr"/>
                </a:tc>
              </a:tr>
              <a:tr h="375238">
                <a:tc>
                  <a:txBody>
                    <a:bodyPr/>
                    <a:lstStyle/>
                    <a:p>
                      <a:pPr algn="r" rtl="1">
                        <a:lnSpc>
                          <a:spcPct val="115000"/>
                        </a:lnSpc>
                        <a:spcAft>
                          <a:spcPts val="1000"/>
                        </a:spcAft>
                      </a:pPr>
                      <a:r>
                        <a:rPr lang="en-US" sz="1300" b="1">
                          <a:effectLst/>
                        </a:rPr>
                        <a:t> </a:t>
                      </a:r>
                      <a:endParaRPr lang="en-US" sz="1100" b="1">
                        <a:effectLst/>
                        <a:latin typeface="Calibri"/>
                        <a:ea typeface="Calibri"/>
                        <a:cs typeface="Arial"/>
                      </a:endParaRPr>
                    </a:p>
                  </a:txBody>
                  <a:tcPr marL="68580" marR="68580" marT="0" marB="0"/>
                </a:tc>
                <a:tc>
                  <a:txBody>
                    <a:bodyPr/>
                    <a:lstStyle/>
                    <a:p>
                      <a:pPr algn="r" rtl="1">
                        <a:lnSpc>
                          <a:spcPct val="115000"/>
                        </a:lnSpc>
                        <a:spcAft>
                          <a:spcPts val="1000"/>
                        </a:spcAft>
                      </a:pPr>
                      <a:r>
                        <a:rPr lang="en-US" sz="1300" b="1">
                          <a:effectLst/>
                        </a:rPr>
                        <a:t> </a:t>
                      </a:r>
                      <a:endParaRPr lang="en-US" sz="1100" b="1">
                        <a:effectLst/>
                        <a:latin typeface="Calibri"/>
                        <a:ea typeface="Calibri"/>
                        <a:cs typeface="Arial"/>
                      </a:endParaRPr>
                    </a:p>
                  </a:txBody>
                  <a:tcPr marL="68580" marR="68580" marT="0" marB="0"/>
                </a:tc>
                <a:tc>
                  <a:txBody>
                    <a:bodyPr/>
                    <a:lstStyle/>
                    <a:p>
                      <a:pPr algn="just" rtl="1">
                        <a:lnSpc>
                          <a:spcPct val="115000"/>
                        </a:lnSpc>
                        <a:spcAft>
                          <a:spcPts val="1000"/>
                        </a:spcAft>
                      </a:pPr>
                      <a:r>
                        <a:rPr lang="ar-SA" sz="1800" b="1" dirty="0">
                          <a:effectLst/>
                        </a:rPr>
                        <a:t>وثائق السفر (جواز السفر، التأشيرات اللازمة).</a:t>
                      </a:r>
                      <a:endParaRPr lang="en-US" sz="1600" b="1" dirty="0">
                        <a:solidFill>
                          <a:srgbClr val="002060"/>
                        </a:solidFill>
                        <a:effectLst/>
                        <a:latin typeface="Calibri"/>
                        <a:ea typeface="Calibri"/>
                        <a:cs typeface="Arial"/>
                      </a:endParaRPr>
                    </a:p>
                  </a:txBody>
                  <a:tcPr marL="68580" marR="68580" marT="0" marB="0"/>
                </a:tc>
                <a:tc>
                  <a:txBody>
                    <a:bodyPr/>
                    <a:lstStyle/>
                    <a:p>
                      <a:pPr algn="ctr" rtl="1">
                        <a:lnSpc>
                          <a:spcPct val="115000"/>
                        </a:lnSpc>
                        <a:spcAft>
                          <a:spcPts val="1000"/>
                        </a:spcAft>
                      </a:pPr>
                      <a:r>
                        <a:rPr lang="ar-SA" sz="2000" b="1" dirty="0">
                          <a:effectLst/>
                        </a:rPr>
                        <a:t>7</a:t>
                      </a:r>
                      <a:endParaRPr lang="en-US" sz="1800" b="1" dirty="0">
                        <a:solidFill>
                          <a:srgbClr val="002060"/>
                        </a:solidFill>
                        <a:effectLst/>
                        <a:latin typeface="Calibri"/>
                        <a:ea typeface="Calibri"/>
                        <a:cs typeface="Arial"/>
                      </a:endParaRPr>
                    </a:p>
                  </a:txBody>
                  <a:tcPr marL="68580" marR="68580" marT="0" marB="0" anchor="ctr"/>
                </a:tc>
              </a:tr>
              <a:tr h="375238">
                <a:tc>
                  <a:txBody>
                    <a:bodyPr/>
                    <a:lstStyle/>
                    <a:p>
                      <a:pPr algn="r" rtl="1">
                        <a:lnSpc>
                          <a:spcPct val="115000"/>
                        </a:lnSpc>
                        <a:spcAft>
                          <a:spcPts val="1000"/>
                        </a:spcAft>
                      </a:pPr>
                      <a:r>
                        <a:rPr lang="en-US" sz="1300" b="1">
                          <a:effectLst/>
                        </a:rPr>
                        <a:t> </a:t>
                      </a:r>
                      <a:endParaRPr lang="en-US" sz="1100" b="1">
                        <a:effectLst/>
                        <a:latin typeface="Calibri"/>
                        <a:ea typeface="Calibri"/>
                        <a:cs typeface="Arial"/>
                      </a:endParaRPr>
                    </a:p>
                  </a:txBody>
                  <a:tcPr marL="68580" marR="68580" marT="0" marB="0"/>
                </a:tc>
                <a:tc>
                  <a:txBody>
                    <a:bodyPr/>
                    <a:lstStyle/>
                    <a:p>
                      <a:pPr algn="r" rtl="1">
                        <a:lnSpc>
                          <a:spcPct val="115000"/>
                        </a:lnSpc>
                        <a:spcAft>
                          <a:spcPts val="1000"/>
                        </a:spcAft>
                      </a:pPr>
                      <a:r>
                        <a:rPr lang="en-US" sz="1300" b="1">
                          <a:effectLst/>
                        </a:rPr>
                        <a:t> </a:t>
                      </a:r>
                      <a:endParaRPr lang="en-US" sz="1100" b="1">
                        <a:effectLst/>
                        <a:latin typeface="Calibri"/>
                        <a:ea typeface="Calibri"/>
                        <a:cs typeface="Arial"/>
                      </a:endParaRPr>
                    </a:p>
                  </a:txBody>
                  <a:tcPr marL="68580" marR="68580" marT="0" marB="0"/>
                </a:tc>
                <a:tc>
                  <a:txBody>
                    <a:bodyPr/>
                    <a:lstStyle/>
                    <a:p>
                      <a:pPr algn="just" rtl="1">
                        <a:lnSpc>
                          <a:spcPct val="115000"/>
                        </a:lnSpc>
                        <a:spcAft>
                          <a:spcPts val="1000"/>
                        </a:spcAft>
                      </a:pPr>
                      <a:r>
                        <a:rPr lang="ar-SA" sz="1800" b="1" dirty="0">
                          <a:effectLst/>
                        </a:rPr>
                        <a:t>خرائط الطرق والأدلة السياحية ....................الخ</a:t>
                      </a:r>
                      <a:endParaRPr lang="en-US" sz="1600" b="1" dirty="0">
                        <a:solidFill>
                          <a:srgbClr val="002060"/>
                        </a:solidFill>
                        <a:effectLst/>
                        <a:latin typeface="Calibri"/>
                        <a:ea typeface="Calibri"/>
                        <a:cs typeface="Arial"/>
                      </a:endParaRPr>
                    </a:p>
                  </a:txBody>
                  <a:tcPr marL="68580" marR="68580" marT="0" marB="0"/>
                </a:tc>
                <a:tc>
                  <a:txBody>
                    <a:bodyPr/>
                    <a:lstStyle/>
                    <a:p>
                      <a:pPr algn="ctr" rtl="1">
                        <a:lnSpc>
                          <a:spcPct val="115000"/>
                        </a:lnSpc>
                        <a:spcAft>
                          <a:spcPts val="1000"/>
                        </a:spcAft>
                      </a:pPr>
                      <a:r>
                        <a:rPr lang="ar-SA" sz="2000" b="1" dirty="0">
                          <a:effectLst/>
                        </a:rPr>
                        <a:t>8</a:t>
                      </a:r>
                      <a:endParaRPr lang="en-US" sz="1800" b="1" dirty="0">
                        <a:solidFill>
                          <a:srgbClr val="002060"/>
                        </a:solidFill>
                        <a:effectLst/>
                        <a:latin typeface="Calibri"/>
                        <a:ea typeface="Calibri"/>
                        <a:cs typeface="Arial"/>
                      </a:endParaRPr>
                    </a:p>
                  </a:txBody>
                  <a:tcPr marL="68580" marR="68580" marT="0" marB="0" anchor="ctr"/>
                </a:tc>
              </a:tr>
              <a:tr h="216988">
                <a:tc>
                  <a:txBody>
                    <a:bodyPr/>
                    <a:lstStyle/>
                    <a:p>
                      <a:pPr algn="r" rtl="1">
                        <a:lnSpc>
                          <a:spcPct val="115000"/>
                        </a:lnSpc>
                        <a:spcAft>
                          <a:spcPts val="1000"/>
                        </a:spcAft>
                      </a:pPr>
                      <a:r>
                        <a:rPr lang="en-US" sz="1300" b="1">
                          <a:effectLst/>
                        </a:rPr>
                        <a:t> </a:t>
                      </a:r>
                      <a:endParaRPr lang="en-US" sz="1100" b="1">
                        <a:effectLst/>
                        <a:latin typeface="Calibri"/>
                        <a:ea typeface="Calibri"/>
                        <a:cs typeface="Arial"/>
                      </a:endParaRPr>
                    </a:p>
                  </a:txBody>
                  <a:tcPr marL="68580" marR="68580" marT="0" marB="0"/>
                </a:tc>
                <a:tc>
                  <a:txBody>
                    <a:bodyPr/>
                    <a:lstStyle/>
                    <a:p>
                      <a:pPr algn="r" rtl="1">
                        <a:lnSpc>
                          <a:spcPct val="115000"/>
                        </a:lnSpc>
                        <a:spcAft>
                          <a:spcPts val="1000"/>
                        </a:spcAft>
                      </a:pPr>
                      <a:r>
                        <a:rPr lang="en-US" sz="1300" b="1">
                          <a:effectLst/>
                        </a:rPr>
                        <a:t> </a:t>
                      </a:r>
                      <a:endParaRPr lang="en-US" sz="1100" b="1">
                        <a:effectLst/>
                        <a:latin typeface="Calibri"/>
                        <a:ea typeface="Calibri"/>
                        <a:cs typeface="Arial"/>
                      </a:endParaRPr>
                    </a:p>
                  </a:txBody>
                  <a:tcPr marL="68580" marR="68580" marT="0" marB="0"/>
                </a:tc>
                <a:tc>
                  <a:txBody>
                    <a:bodyPr/>
                    <a:lstStyle/>
                    <a:p>
                      <a:pPr algn="just" rtl="1">
                        <a:lnSpc>
                          <a:spcPct val="115000"/>
                        </a:lnSpc>
                        <a:spcAft>
                          <a:spcPts val="1000"/>
                        </a:spcAft>
                      </a:pPr>
                      <a:r>
                        <a:rPr lang="ar-SA" sz="1800" b="1" dirty="0">
                          <a:effectLst/>
                        </a:rPr>
                        <a:t>مواد خاصة مثل أوراق رسمية أو أدوية روتينية أو كتب ومجلات أو أوراق رسمية ومطبوعات أخرى.</a:t>
                      </a:r>
                      <a:endParaRPr lang="en-US" sz="1600" b="1" dirty="0">
                        <a:solidFill>
                          <a:srgbClr val="002060"/>
                        </a:solidFill>
                        <a:effectLst/>
                        <a:latin typeface="Calibri"/>
                        <a:ea typeface="Calibri"/>
                        <a:cs typeface="Arial"/>
                      </a:endParaRPr>
                    </a:p>
                  </a:txBody>
                  <a:tcPr marL="68580" marR="68580" marT="0" marB="0"/>
                </a:tc>
                <a:tc>
                  <a:txBody>
                    <a:bodyPr/>
                    <a:lstStyle/>
                    <a:p>
                      <a:pPr algn="ctr" rtl="1">
                        <a:lnSpc>
                          <a:spcPct val="115000"/>
                        </a:lnSpc>
                        <a:spcAft>
                          <a:spcPts val="1000"/>
                        </a:spcAft>
                      </a:pPr>
                      <a:r>
                        <a:rPr lang="ar-SA" sz="2000" b="1" dirty="0">
                          <a:effectLst/>
                        </a:rPr>
                        <a:t>9</a:t>
                      </a:r>
                      <a:endParaRPr lang="en-US" sz="1800" b="1" dirty="0">
                        <a:solidFill>
                          <a:srgbClr val="002060"/>
                        </a:solidFill>
                        <a:effectLst/>
                        <a:latin typeface="Calibri"/>
                        <a:ea typeface="Calibri"/>
                        <a:cs typeface="Arial"/>
                      </a:endParaRPr>
                    </a:p>
                  </a:txBody>
                  <a:tcPr marL="68580" marR="68580" marT="0" marB="0" anchor="ctr"/>
                </a:tc>
              </a:tr>
              <a:tr h="375238">
                <a:tc>
                  <a:txBody>
                    <a:bodyPr/>
                    <a:lstStyle/>
                    <a:p>
                      <a:pPr algn="r" rtl="1">
                        <a:lnSpc>
                          <a:spcPct val="115000"/>
                        </a:lnSpc>
                        <a:spcAft>
                          <a:spcPts val="1000"/>
                        </a:spcAft>
                      </a:pPr>
                      <a:r>
                        <a:rPr lang="en-US" sz="1300" b="1">
                          <a:effectLst/>
                        </a:rPr>
                        <a:t> </a:t>
                      </a:r>
                      <a:endParaRPr lang="en-US" sz="1100" b="1">
                        <a:effectLst/>
                        <a:latin typeface="Calibri"/>
                        <a:ea typeface="Calibri"/>
                        <a:cs typeface="Arial"/>
                      </a:endParaRPr>
                    </a:p>
                  </a:txBody>
                  <a:tcPr marL="68580" marR="68580" marT="0" marB="0"/>
                </a:tc>
                <a:tc>
                  <a:txBody>
                    <a:bodyPr/>
                    <a:lstStyle/>
                    <a:p>
                      <a:pPr algn="r" rtl="1">
                        <a:lnSpc>
                          <a:spcPct val="115000"/>
                        </a:lnSpc>
                        <a:spcAft>
                          <a:spcPts val="1000"/>
                        </a:spcAft>
                      </a:pPr>
                      <a:r>
                        <a:rPr lang="en-US" sz="1300" b="1">
                          <a:effectLst/>
                        </a:rPr>
                        <a:t> </a:t>
                      </a:r>
                      <a:endParaRPr lang="en-US" sz="1100" b="1">
                        <a:effectLst/>
                        <a:latin typeface="Calibri"/>
                        <a:ea typeface="Calibri"/>
                        <a:cs typeface="Arial"/>
                      </a:endParaRPr>
                    </a:p>
                  </a:txBody>
                  <a:tcPr marL="68580" marR="68580" marT="0" marB="0"/>
                </a:tc>
                <a:tc>
                  <a:txBody>
                    <a:bodyPr/>
                    <a:lstStyle/>
                    <a:p>
                      <a:pPr algn="just" rtl="1">
                        <a:lnSpc>
                          <a:spcPct val="115000"/>
                        </a:lnSpc>
                        <a:spcAft>
                          <a:spcPts val="1000"/>
                        </a:spcAft>
                      </a:pPr>
                      <a:r>
                        <a:rPr lang="ar-SA" sz="1800" b="1" dirty="0">
                          <a:effectLst/>
                        </a:rPr>
                        <a:t>قائمة بأرقام الهواتف والعناوين المهمة التي قد يحتاجها المدير.</a:t>
                      </a:r>
                      <a:endParaRPr lang="en-US" sz="1600" b="1" dirty="0">
                        <a:solidFill>
                          <a:srgbClr val="002060"/>
                        </a:solidFill>
                        <a:effectLst/>
                        <a:latin typeface="Calibri"/>
                        <a:ea typeface="Calibri"/>
                        <a:cs typeface="Arial"/>
                      </a:endParaRPr>
                    </a:p>
                  </a:txBody>
                  <a:tcPr marL="68580" marR="68580" marT="0" marB="0"/>
                </a:tc>
                <a:tc>
                  <a:txBody>
                    <a:bodyPr/>
                    <a:lstStyle/>
                    <a:p>
                      <a:pPr algn="ctr" rtl="1">
                        <a:lnSpc>
                          <a:spcPct val="115000"/>
                        </a:lnSpc>
                        <a:spcAft>
                          <a:spcPts val="1000"/>
                        </a:spcAft>
                      </a:pPr>
                      <a:r>
                        <a:rPr lang="ar-SA" sz="2000" b="1" dirty="0">
                          <a:effectLst/>
                        </a:rPr>
                        <a:t>10</a:t>
                      </a:r>
                      <a:endParaRPr lang="en-US" sz="1800" b="1" dirty="0">
                        <a:solidFill>
                          <a:srgbClr val="002060"/>
                        </a:solidFill>
                        <a:effectLst/>
                        <a:latin typeface="Calibri"/>
                        <a:ea typeface="Calibri"/>
                        <a:cs typeface="Arial"/>
                      </a:endParaRPr>
                    </a:p>
                  </a:txBody>
                  <a:tcPr marL="68580" marR="68580" marT="0" marB="0" anchor="ctr"/>
                </a:tc>
              </a:tr>
            </a:tbl>
          </a:graphicData>
        </a:graphic>
      </p:graphicFrame>
    </p:spTree>
    <p:extLst>
      <p:ext uri="{BB962C8B-B14F-4D97-AF65-F5344CB8AC3E}">
        <p14:creationId xmlns:p14="http://schemas.microsoft.com/office/powerpoint/2010/main" xmlns="" val="182456294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835696" y="2459360"/>
            <a:ext cx="5112568" cy="2376264"/>
          </a:xfrm>
          <a:prstGeom prst="horizontalScroll">
            <a:avLst/>
          </a:prstGeom>
          <a:ln w="9525" cap="flat" cmpd="sng" algn="ctr">
            <a:solidFill>
              <a:schemeClr val="tx1"/>
            </a:solidFill>
            <a:prstDash val="solid"/>
            <a:round/>
            <a:headEnd type="none" w="med" len="med"/>
            <a:tailEnd type="none" w="med" len="med"/>
          </a:ln>
          <a:effectLst/>
          <a:extLst/>
        </p:spPr>
        <p:style>
          <a:lnRef idx="0">
            <a:scrgbClr r="0" g="0" b="0"/>
          </a:lnRef>
          <a:fillRef idx="1003">
            <a:schemeClr val="lt2"/>
          </a:fillRef>
          <a:effectRef idx="0">
            <a:scrgbClr r="0" g="0" b="0"/>
          </a:effectRef>
          <a:fontRef idx="major"/>
        </p:style>
        <p:txBody>
          <a:bodyPr vert="horz" wrap="square" lIns="91440" tIns="45720" rIns="91440" bIns="45720" numCol="1" rtlCol="1" anchor="t" anchorCtr="0" compatLnSpc="1">
            <a:prstTxWarp prst="textNoShape">
              <a:avLst/>
            </a:prstTxWarp>
          </a:bodyPr>
          <a:lstStyle/>
          <a:p>
            <a:pPr rtl="1">
              <a:lnSpc>
                <a:spcPct val="150000"/>
              </a:lnSpc>
            </a:pPr>
            <a:r>
              <a:rPr lang="ar-EG" sz="3600" b="1" dirty="0">
                <a:solidFill>
                  <a:srgbClr val="FFFFFF"/>
                </a:solidFill>
                <a:latin typeface="Simplified Arabic" pitchFamily="18" charset="-78"/>
                <a:cs typeface="Simplified Arabic" pitchFamily="18" charset="-78"/>
              </a:rPr>
              <a:t>تحديد مهام وواجبات السكرتير لتنظيم سفريات المدير</a:t>
            </a:r>
            <a:endParaRPr lang="ar-EG" sz="3600" b="1" dirty="0" smtClean="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323603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ded Corner 1"/>
          <p:cNvSpPr/>
          <p:nvPr/>
        </p:nvSpPr>
        <p:spPr bwMode="auto">
          <a:xfrm>
            <a:off x="611560" y="2996952"/>
            <a:ext cx="7920880" cy="1656184"/>
          </a:xfrm>
          <a:prstGeom prst="foldedCorner">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rtl="1">
              <a:lnSpc>
                <a:spcPct val="250000"/>
              </a:lnSpc>
            </a:pPr>
            <a:r>
              <a:rPr lang="ar-EG" sz="3200" b="1" dirty="0" smtClean="0">
                <a:solidFill>
                  <a:srgbClr val="002060"/>
                </a:solidFill>
                <a:latin typeface="Arial" pitchFamily="34" charset="0"/>
              </a:rPr>
              <a:t>جدول </a:t>
            </a:r>
            <a:r>
              <a:rPr lang="ar-EG" sz="3200" b="1" dirty="0">
                <a:solidFill>
                  <a:srgbClr val="002060"/>
                </a:solidFill>
                <a:latin typeface="Arial" pitchFamily="34" charset="0"/>
              </a:rPr>
              <a:t>إنجاز المهام التي يقوم بها السكرتير قبل سفر المدير</a:t>
            </a:r>
            <a:endParaRPr kumimoji="0" lang="ar-EG" sz="3200" b="1" i="0" u="none" strike="noStrike" cap="none" normalizeH="0" baseline="0" dirty="0" smtClean="0">
              <a:ln>
                <a:noFill/>
              </a:ln>
              <a:solidFill>
                <a:srgbClr val="002060"/>
              </a:solidFill>
              <a:effectLst/>
              <a:latin typeface="Arial" pitchFamily="34" charset="0"/>
            </a:endParaRPr>
          </a:p>
        </p:txBody>
      </p:sp>
      <p:sp>
        <p:nvSpPr>
          <p:cNvPr id="3" name="Rectangle 2"/>
          <p:cNvSpPr/>
          <p:nvPr/>
        </p:nvSpPr>
        <p:spPr bwMode="auto">
          <a:xfrm>
            <a:off x="5652120" y="5877272"/>
            <a:ext cx="3491880" cy="648072"/>
          </a:xfrm>
          <a:prstGeom prst="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marL="0" marR="0" indent="0" algn="ctr" defTabSz="914400" rtl="1" eaLnBrk="1" fontAlgn="base" latinLnBrk="0" hangingPunct="1">
              <a:lnSpc>
                <a:spcPct val="150000"/>
              </a:lnSpc>
              <a:spcBef>
                <a:spcPct val="0"/>
              </a:spcBef>
              <a:spcAft>
                <a:spcPct val="0"/>
              </a:spcAft>
              <a:buClrTx/>
              <a:buSzTx/>
              <a:buFontTx/>
              <a:buNone/>
              <a:tabLst/>
            </a:pPr>
            <a:r>
              <a:rPr kumimoji="0" lang="ar-EG" sz="2400" b="1" i="0" u="none" strike="noStrike" cap="none" normalizeH="0" baseline="0" dirty="0" smtClean="0">
                <a:ln>
                  <a:noFill/>
                </a:ln>
                <a:solidFill>
                  <a:srgbClr val="7030A0"/>
                </a:solidFill>
                <a:effectLst/>
                <a:latin typeface="Arial" pitchFamily="34" charset="0"/>
              </a:rPr>
              <a:t>صفحة 58 فى الملزمة</a:t>
            </a:r>
            <a:r>
              <a:rPr kumimoji="0" lang="ar-EG" sz="2400" b="1" i="0" u="none" strike="noStrike" cap="none" normalizeH="0" dirty="0" smtClean="0">
                <a:ln>
                  <a:noFill/>
                </a:ln>
                <a:solidFill>
                  <a:srgbClr val="7030A0"/>
                </a:solidFill>
                <a:effectLst/>
                <a:latin typeface="Arial" pitchFamily="34" charset="0"/>
              </a:rPr>
              <a:t> التدربية</a:t>
            </a:r>
            <a:endParaRPr kumimoji="0" lang="ar-EG" sz="2400" b="1" i="0" u="none" strike="noStrike" cap="none" normalizeH="0" baseline="0" dirty="0" smtClean="0">
              <a:ln>
                <a:noFill/>
              </a:ln>
              <a:solidFill>
                <a:srgbClr val="7030A0"/>
              </a:solidFill>
              <a:effectLst/>
              <a:latin typeface="Arial" pitchFamily="34" charset="0"/>
            </a:endParaRPr>
          </a:p>
        </p:txBody>
      </p:sp>
    </p:spTree>
    <p:extLst>
      <p:ext uri="{BB962C8B-B14F-4D97-AF65-F5344CB8AC3E}">
        <p14:creationId xmlns:p14="http://schemas.microsoft.com/office/powerpoint/2010/main" xmlns="" val="320272632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ded Corner 1"/>
          <p:cNvSpPr/>
          <p:nvPr/>
        </p:nvSpPr>
        <p:spPr bwMode="auto">
          <a:xfrm>
            <a:off x="611560" y="2996952"/>
            <a:ext cx="7920880" cy="1656184"/>
          </a:xfrm>
          <a:prstGeom prst="foldedCorner">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rtl="1">
              <a:lnSpc>
                <a:spcPct val="250000"/>
              </a:lnSpc>
            </a:pPr>
            <a:r>
              <a:rPr lang="ar-EG" sz="3200" b="1" dirty="0" smtClean="0">
                <a:solidFill>
                  <a:srgbClr val="002060"/>
                </a:solidFill>
                <a:latin typeface="Arial" pitchFamily="34" charset="0"/>
              </a:rPr>
              <a:t>جدول </a:t>
            </a:r>
            <a:r>
              <a:rPr lang="ar-EG" sz="3200" b="1" dirty="0">
                <a:solidFill>
                  <a:srgbClr val="002060"/>
                </a:solidFill>
                <a:latin typeface="Arial" pitchFamily="34" charset="0"/>
              </a:rPr>
              <a:t>بالمهام التي يقوم بها السكرتير أثناء سفر المدير</a:t>
            </a:r>
            <a:endParaRPr kumimoji="0" lang="ar-EG" sz="3200" b="1" i="0" u="none" strike="noStrike" cap="none" normalizeH="0" baseline="0" dirty="0" smtClean="0">
              <a:ln>
                <a:noFill/>
              </a:ln>
              <a:solidFill>
                <a:srgbClr val="002060"/>
              </a:solidFill>
              <a:effectLst/>
              <a:latin typeface="Arial" pitchFamily="34" charset="0"/>
            </a:endParaRPr>
          </a:p>
        </p:txBody>
      </p:sp>
      <p:sp>
        <p:nvSpPr>
          <p:cNvPr id="3" name="Rectangle 2"/>
          <p:cNvSpPr/>
          <p:nvPr/>
        </p:nvSpPr>
        <p:spPr bwMode="auto">
          <a:xfrm>
            <a:off x="5652120" y="5877272"/>
            <a:ext cx="3491880" cy="648072"/>
          </a:xfrm>
          <a:prstGeom prst="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marL="0" marR="0" indent="0" algn="ctr" defTabSz="914400" rtl="1" eaLnBrk="1" fontAlgn="base" latinLnBrk="0" hangingPunct="1">
              <a:lnSpc>
                <a:spcPct val="150000"/>
              </a:lnSpc>
              <a:spcBef>
                <a:spcPct val="0"/>
              </a:spcBef>
              <a:spcAft>
                <a:spcPct val="0"/>
              </a:spcAft>
              <a:buClrTx/>
              <a:buSzTx/>
              <a:buFontTx/>
              <a:buNone/>
              <a:tabLst/>
            </a:pPr>
            <a:r>
              <a:rPr kumimoji="0" lang="ar-EG" sz="2400" b="1" i="0" u="none" strike="noStrike" cap="none" normalizeH="0" baseline="0" dirty="0" smtClean="0">
                <a:ln>
                  <a:noFill/>
                </a:ln>
                <a:solidFill>
                  <a:srgbClr val="7030A0"/>
                </a:solidFill>
                <a:effectLst/>
                <a:latin typeface="Arial" pitchFamily="34" charset="0"/>
              </a:rPr>
              <a:t>صفحة 60 فى الملزمة</a:t>
            </a:r>
            <a:r>
              <a:rPr kumimoji="0" lang="ar-EG" sz="2400" b="1" i="0" u="none" strike="noStrike" cap="none" normalizeH="0" dirty="0" smtClean="0">
                <a:ln>
                  <a:noFill/>
                </a:ln>
                <a:solidFill>
                  <a:srgbClr val="7030A0"/>
                </a:solidFill>
                <a:effectLst/>
                <a:latin typeface="Arial" pitchFamily="34" charset="0"/>
              </a:rPr>
              <a:t> التدربية</a:t>
            </a:r>
            <a:endParaRPr kumimoji="0" lang="ar-EG" sz="2400" b="1" i="0" u="none" strike="noStrike" cap="none" normalizeH="0" baseline="0" dirty="0" smtClean="0">
              <a:ln>
                <a:noFill/>
              </a:ln>
              <a:solidFill>
                <a:srgbClr val="7030A0"/>
              </a:solidFill>
              <a:effectLst/>
              <a:latin typeface="Arial" pitchFamily="34" charset="0"/>
            </a:endParaRPr>
          </a:p>
        </p:txBody>
      </p:sp>
    </p:spTree>
    <p:extLst>
      <p:ext uri="{BB962C8B-B14F-4D97-AF65-F5344CB8AC3E}">
        <p14:creationId xmlns:p14="http://schemas.microsoft.com/office/powerpoint/2010/main" xmlns="" val="219289913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ded Corner 1"/>
          <p:cNvSpPr/>
          <p:nvPr/>
        </p:nvSpPr>
        <p:spPr bwMode="auto">
          <a:xfrm>
            <a:off x="611560" y="2996952"/>
            <a:ext cx="7920880" cy="1656184"/>
          </a:xfrm>
          <a:prstGeom prst="foldedCorner">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rtl="1">
              <a:lnSpc>
                <a:spcPct val="250000"/>
              </a:lnSpc>
            </a:pPr>
            <a:r>
              <a:rPr lang="ar-EG" sz="2800" b="1" dirty="0" smtClean="0">
                <a:solidFill>
                  <a:srgbClr val="002060"/>
                </a:solidFill>
                <a:latin typeface="Arial" pitchFamily="34" charset="0"/>
              </a:rPr>
              <a:t>جدول </a:t>
            </a:r>
            <a:r>
              <a:rPr lang="ar-EG" sz="2800" b="1" dirty="0">
                <a:solidFill>
                  <a:srgbClr val="002060"/>
                </a:solidFill>
                <a:latin typeface="Arial" pitchFamily="34" charset="0"/>
              </a:rPr>
              <a:t>بالمهام التي يقوم بها السكرتير بعد عودة المدير من السفر</a:t>
            </a:r>
            <a:endParaRPr kumimoji="0" lang="ar-EG" sz="2800" b="1" i="0" u="none" strike="noStrike" cap="none" normalizeH="0" baseline="0" dirty="0" smtClean="0">
              <a:ln>
                <a:noFill/>
              </a:ln>
              <a:solidFill>
                <a:srgbClr val="002060"/>
              </a:solidFill>
              <a:effectLst/>
              <a:latin typeface="Arial" pitchFamily="34" charset="0"/>
            </a:endParaRPr>
          </a:p>
        </p:txBody>
      </p:sp>
      <p:sp>
        <p:nvSpPr>
          <p:cNvPr id="3" name="Rectangle 2"/>
          <p:cNvSpPr/>
          <p:nvPr/>
        </p:nvSpPr>
        <p:spPr bwMode="auto">
          <a:xfrm>
            <a:off x="5652120" y="5877272"/>
            <a:ext cx="3491880" cy="648072"/>
          </a:xfrm>
          <a:prstGeom prst="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marL="0" marR="0" indent="0" algn="ctr" defTabSz="914400" rtl="1" eaLnBrk="1" fontAlgn="base" latinLnBrk="0" hangingPunct="1">
              <a:lnSpc>
                <a:spcPct val="150000"/>
              </a:lnSpc>
              <a:spcBef>
                <a:spcPct val="0"/>
              </a:spcBef>
              <a:spcAft>
                <a:spcPct val="0"/>
              </a:spcAft>
              <a:buClrTx/>
              <a:buSzTx/>
              <a:buFontTx/>
              <a:buNone/>
              <a:tabLst/>
            </a:pPr>
            <a:r>
              <a:rPr kumimoji="0" lang="ar-EG" sz="2400" b="1" i="0" u="none" strike="noStrike" cap="none" normalizeH="0" baseline="0" dirty="0" smtClean="0">
                <a:ln>
                  <a:noFill/>
                </a:ln>
                <a:solidFill>
                  <a:srgbClr val="7030A0"/>
                </a:solidFill>
                <a:effectLst/>
                <a:latin typeface="Arial" pitchFamily="34" charset="0"/>
              </a:rPr>
              <a:t>صفحة 61 فى الملزمة</a:t>
            </a:r>
            <a:r>
              <a:rPr kumimoji="0" lang="ar-EG" sz="2400" b="1" i="0" u="none" strike="noStrike" cap="none" normalizeH="0" dirty="0" smtClean="0">
                <a:ln>
                  <a:noFill/>
                </a:ln>
                <a:solidFill>
                  <a:srgbClr val="7030A0"/>
                </a:solidFill>
                <a:effectLst/>
                <a:latin typeface="Arial" pitchFamily="34" charset="0"/>
              </a:rPr>
              <a:t> التدربية</a:t>
            </a:r>
            <a:endParaRPr kumimoji="0" lang="ar-EG" sz="2400" b="1" i="0" u="none" strike="noStrike" cap="none" normalizeH="0" baseline="0" dirty="0" smtClean="0">
              <a:ln>
                <a:noFill/>
              </a:ln>
              <a:solidFill>
                <a:srgbClr val="7030A0"/>
              </a:solidFill>
              <a:effectLst/>
              <a:latin typeface="Arial" pitchFamily="34" charset="0"/>
            </a:endParaRPr>
          </a:p>
        </p:txBody>
      </p:sp>
    </p:spTree>
    <p:extLst>
      <p:ext uri="{BB962C8B-B14F-4D97-AF65-F5344CB8AC3E}">
        <p14:creationId xmlns:p14="http://schemas.microsoft.com/office/powerpoint/2010/main" xmlns="" val="82223552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547664" y="2459360"/>
            <a:ext cx="5688632" cy="2376264"/>
          </a:xfrm>
          <a:prstGeom prst="horizontalScroll">
            <a:avLst/>
          </a:prstGeom>
          <a:ln w="9525" cap="flat" cmpd="sng" algn="ctr">
            <a:solidFill>
              <a:schemeClr val="tx1"/>
            </a:solidFill>
            <a:prstDash val="solid"/>
            <a:round/>
            <a:headEnd type="none" w="med" len="med"/>
            <a:tailEnd type="none" w="med" len="med"/>
          </a:ln>
          <a:effectLst/>
          <a:extLst/>
        </p:spPr>
        <p:style>
          <a:lnRef idx="0">
            <a:scrgbClr r="0" g="0" b="0"/>
          </a:lnRef>
          <a:fillRef idx="1003">
            <a:schemeClr val="lt2"/>
          </a:fillRef>
          <a:effectRef idx="0">
            <a:scrgbClr r="0" g="0" b="0"/>
          </a:effectRef>
          <a:fontRef idx="major"/>
        </p:style>
        <p:txBody>
          <a:bodyPr vert="horz" wrap="square" lIns="91440" tIns="45720" rIns="91440" bIns="45720" numCol="1" rtlCol="1" anchor="t" anchorCtr="0" compatLnSpc="1">
            <a:prstTxWarp prst="textNoShape">
              <a:avLst/>
            </a:prstTxWarp>
          </a:bodyPr>
          <a:lstStyle/>
          <a:p>
            <a:pPr rtl="1">
              <a:lnSpc>
                <a:spcPct val="250000"/>
              </a:lnSpc>
            </a:pPr>
            <a:r>
              <a:rPr lang="ar-EG" sz="3600" b="1">
                <a:solidFill>
                  <a:srgbClr val="FFFFFF"/>
                </a:solidFill>
                <a:latin typeface="Simplified Arabic" pitchFamily="18" charset="-78"/>
                <a:cs typeface="Simplified Arabic" pitchFamily="18" charset="-78"/>
              </a:rPr>
              <a:t>تطبيقات</a:t>
            </a:r>
            <a:endParaRPr lang="ar-EG" sz="3600" b="1" dirty="0" smtClean="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388474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07CD1E3675BD4affA6CA63955D31575C# #AutoShape 3"/>
          <p:cNvSpPr>
            <a:spLocks noChangeArrowheads="1"/>
          </p:cNvSpPr>
          <p:nvPr/>
        </p:nvSpPr>
        <p:spPr bwMode="auto">
          <a:xfrm>
            <a:off x="809625" y="2305223"/>
            <a:ext cx="7524750" cy="2347913"/>
          </a:xfrm>
          <a:prstGeom prst="rect">
            <a:avLst/>
          </a:prstGeom>
          <a:solidFill>
            <a:schemeClr val="accent1">
              <a:lumMod val="60000"/>
              <a:lumOff val="40000"/>
              <a:alpha val="78000"/>
            </a:schemeClr>
          </a:solidFill>
          <a:ln w="12700">
            <a:solidFill>
              <a:schemeClr val="bg1"/>
            </a:solidFill>
            <a:miter lim="800000"/>
            <a:headEnd/>
            <a:tailEnd/>
          </a:ln>
        </p:spPr>
        <p:txBody>
          <a:bodyPr anchor="ctr"/>
          <a:lstStyle/>
          <a:p>
            <a:pPr algn="l"/>
            <a:endParaRPr lang="zh-CN" altLang="en-US">
              <a:solidFill>
                <a:srgbClr val="4D4D4D"/>
              </a:solidFill>
              <a:latin typeface="Calibri" pitchFamily="34" charset="0"/>
            </a:endParaRPr>
          </a:p>
        </p:txBody>
      </p:sp>
      <p:sp>
        <p:nvSpPr>
          <p:cNvPr id="5" name="AutoShape 3" descr="D8FCD644EF414d608FD23FABDBB2453F# #AutoShape 3"/>
          <p:cNvSpPr>
            <a:spLocks noChangeArrowheads="1"/>
          </p:cNvSpPr>
          <p:nvPr/>
        </p:nvSpPr>
        <p:spPr bwMode="auto">
          <a:xfrm>
            <a:off x="914400" y="2162348"/>
            <a:ext cx="7315200" cy="2378075"/>
          </a:xfrm>
          <a:prstGeom prst="rect">
            <a:avLst/>
          </a:prstGeom>
          <a:solidFill>
            <a:schemeClr val="accent1">
              <a:lumMod val="75000"/>
              <a:alpha val="80000"/>
            </a:schemeClr>
          </a:solidFill>
          <a:ln w="12700">
            <a:solidFill>
              <a:schemeClr val="bg1"/>
            </a:solidFill>
            <a:miter lim="800000"/>
            <a:headEnd/>
            <a:tailEnd/>
          </a:ln>
        </p:spPr>
        <p:txBody>
          <a:bodyPr wrap="none" anchor="ctr"/>
          <a:lstStyle/>
          <a:p>
            <a:pPr rtl="1" eaLnBrk="0" hangingPunct="0"/>
            <a:r>
              <a:rPr lang="ar-EG" altLang="zh-CN" sz="4800" b="1" dirty="0">
                <a:solidFill>
                  <a:srgbClr val="FFFFFF"/>
                </a:solidFill>
                <a:ea typeface="Microsoft YaHei" pitchFamily="34" charset="-122"/>
              </a:rPr>
              <a:t>الفصل </a:t>
            </a:r>
            <a:r>
              <a:rPr lang="ar-EG" altLang="zh-CN" sz="4800" b="1" dirty="0" smtClean="0">
                <a:solidFill>
                  <a:srgbClr val="FFFFFF"/>
                </a:solidFill>
                <a:ea typeface="Microsoft YaHei" pitchFamily="34" charset="-122"/>
              </a:rPr>
              <a:t>الخامس</a:t>
            </a:r>
          </a:p>
          <a:p>
            <a:pPr rtl="1" eaLnBrk="0" hangingPunct="0"/>
            <a:r>
              <a:rPr lang="ar-EG" altLang="zh-CN" sz="4800" b="1" dirty="0" smtClean="0">
                <a:solidFill>
                  <a:srgbClr val="FFFFFF"/>
                </a:solidFill>
                <a:ea typeface="Microsoft YaHei" pitchFamily="34" charset="-122"/>
              </a:rPr>
              <a:t>تنظيم </a:t>
            </a:r>
            <a:r>
              <a:rPr lang="ar-EG" altLang="zh-CN" sz="4800" b="1" dirty="0">
                <a:solidFill>
                  <a:srgbClr val="FFFFFF"/>
                </a:solidFill>
                <a:ea typeface="Microsoft YaHei" pitchFamily="34" charset="-122"/>
              </a:rPr>
              <a:t>مقابلات زوار المدير</a:t>
            </a:r>
            <a:endParaRPr lang="zh-CN" altLang="en-US" sz="4800" b="1" dirty="0">
              <a:solidFill>
                <a:srgbClr val="FFFFFF"/>
              </a:solidFill>
              <a:ea typeface="Microsoft YaHei" pitchFamily="34" charset="-122"/>
            </a:endParaRPr>
          </a:p>
        </p:txBody>
      </p:sp>
      <p:sp>
        <p:nvSpPr>
          <p:cNvPr id="6" name="Rectangle 13" descr="FD1DDF730CE4456e89755B07FE1653D0# #Rectangle 13"/>
          <p:cNvSpPr>
            <a:spLocks noChangeArrowheads="1"/>
          </p:cNvSpPr>
          <p:nvPr/>
        </p:nvSpPr>
        <p:spPr bwMode="auto">
          <a:xfrm>
            <a:off x="1081088" y="2521123"/>
            <a:ext cx="6981825" cy="334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endParaRPr lang="zh-CN" altLang="en-US" sz="1600">
              <a:solidFill>
                <a:srgbClr val="FFFFFF"/>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35908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500"/>
                                        <p:tgtEl>
                                          <p:spTgt spid="5"/>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Bottom)">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slide(fromBottom)">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utoUpdateAnimBg="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ocument 1"/>
          <p:cNvSpPr/>
          <p:nvPr/>
        </p:nvSpPr>
        <p:spPr bwMode="auto">
          <a:xfrm rot="16200000" flipH="1">
            <a:off x="-2267879" y="2250367"/>
            <a:ext cx="6858000" cy="2357266"/>
          </a:xfrm>
          <a:prstGeom prst="flowChartDocument">
            <a:avLst/>
          </a:prstGeom>
          <a:solidFill>
            <a:srgbClr val="FF66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rtl="1">
              <a:lnSpc>
                <a:spcPct val="300000"/>
              </a:lnSpc>
            </a:pPr>
            <a:r>
              <a:rPr lang="ar-EG" sz="4000" b="1" dirty="0">
                <a:solidFill>
                  <a:srgbClr val="000000"/>
                </a:solidFill>
              </a:rPr>
              <a:t>تنظيم مقابلات زوار المدير</a:t>
            </a:r>
          </a:p>
        </p:txBody>
      </p:sp>
      <p:sp>
        <p:nvSpPr>
          <p:cNvPr id="3" name="Rectangle 2"/>
          <p:cNvSpPr/>
          <p:nvPr/>
        </p:nvSpPr>
        <p:spPr>
          <a:xfrm>
            <a:off x="2123728" y="1822172"/>
            <a:ext cx="7020272" cy="3046988"/>
          </a:xfrm>
          <a:prstGeom prst="rect">
            <a:avLst/>
          </a:prstGeom>
        </p:spPr>
        <p:txBody>
          <a:bodyPr wrap="square">
            <a:spAutoFit/>
          </a:bodyPr>
          <a:lstStyle/>
          <a:p>
            <a:pPr marL="457200" indent="-457200" algn="r" rtl="1">
              <a:buFont typeface="Wingdings" pitchFamily="2" charset="2"/>
              <a:buChar char="ü"/>
            </a:pPr>
            <a:r>
              <a:rPr lang="ar-EG" sz="3200" b="1" dirty="0" smtClean="0">
                <a:solidFill>
                  <a:srgbClr val="2D2D8A">
                    <a:lumMod val="50000"/>
                  </a:srgbClr>
                </a:solidFill>
              </a:rPr>
              <a:t>مفهوم </a:t>
            </a:r>
            <a:r>
              <a:rPr lang="ar-EG" sz="3200" b="1" dirty="0">
                <a:solidFill>
                  <a:srgbClr val="2D2D8A">
                    <a:lumMod val="50000"/>
                  </a:srgbClr>
                </a:solidFill>
              </a:rPr>
              <a:t>تنظيم المقابلات</a:t>
            </a:r>
          </a:p>
          <a:p>
            <a:pPr marL="457200" indent="-457200" algn="r" rtl="1">
              <a:buFont typeface="Wingdings" pitchFamily="2" charset="2"/>
              <a:buChar char="ü"/>
            </a:pPr>
            <a:r>
              <a:rPr lang="ar-EG" sz="3200" b="1" dirty="0" smtClean="0">
                <a:solidFill>
                  <a:srgbClr val="2D2D8A">
                    <a:lumMod val="50000"/>
                  </a:srgbClr>
                </a:solidFill>
              </a:rPr>
              <a:t>مفهوم </a:t>
            </a:r>
            <a:r>
              <a:rPr lang="ar-EG" sz="3200" b="1" dirty="0">
                <a:solidFill>
                  <a:srgbClr val="2D2D8A">
                    <a:lumMod val="50000"/>
                  </a:srgbClr>
                </a:solidFill>
              </a:rPr>
              <a:t>استقبال الزوار</a:t>
            </a:r>
          </a:p>
          <a:p>
            <a:pPr marL="457200" indent="-457200" algn="r" rtl="1">
              <a:buFont typeface="Wingdings" pitchFamily="2" charset="2"/>
              <a:buChar char="ü"/>
            </a:pPr>
            <a:r>
              <a:rPr lang="ar-EG" sz="3200" b="1" dirty="0" smtClean="0">
                <a:solidFill>
                  <a:srgbClr val="2D2D8A">
                    <a:lumMod val="50000"/>
                  </a:srgbClr>
                </a:solidFill>
              </a:rPr>
              <a:t>أهمية </a:t>
            </a:r>
            <a:r>
              <a:rPr lang="ar-EG" sz="3200" b="1" dirty="0">
                <a:solidFill>
                  <a:srgbClr val="2D2D8A">
                    <a:lumMod val="50000"/>
                  </a:srgbClr>
                </a:solidFill>
              </a:rPr>
              <a:t>تنظيم المقابلات</a:t>
            </a:r>
          </a:p>
          <a:p>
            <a:pPr marL="457200" indent="-457200" algn="r" rtl="1">
              <a:buFont typeface="Wingdings" pitchFamily="2" charset="2"/>
              <a:buChar char="ü"/>
            </a:pPr>
            <a:r>
              <a:rPr lang="ar-EG" sz="3200" b="1" dirty="0" smtClean="0">
                <a:solidFill>
                  <a:srgbClr val="2D2D8A">
                    <a:lumMod val="50000"/>
                  </a:srgbClr>
                </a:solidFill>
              </a:rPr>
              <a:t>العوامل </a:t>
            </a:r>
            <a:r>
              <a:rPr lang="ar-EG" sz="3200" b="1" dirty="0">
                <a:solidFill>
                  <a:srgbClr val="2D2D8A">
                    <a:lumMod val="50000"/>
                  </a:srgbClr>
                </a:solidFill>
              </a:rPr>
              <a:t>التي يجب مراعاتها عند تنظيم المقابلات </a:t>
            </a:r>
          </a:p>
          <a:p>
            <a:pPr algn="r" rtl="1"/>
            <a:r>
              <a:rPr lang="ar-EG" sz="3200" b="1" dirty="0" smtClean="0">
                <a:solidFill>
                  <a:srgbClr val="2D2D8A">
                    <a:lumMod val="50000"/>
                  </a:srgbClr>
                </a:solidFill>
              </a:rPr>
              <a:t>    والزيارات </a:t>
            </a:r>
            <a:r>
              <a:rPr lang="ar-EG" sz="3200" b="1" dirty="0">
                <a:solidFill>
                  <a:srgbClr val="2D2D8A">
                    <a:lumMod val="50000"/>
                  </a:srgbClr>
                </a:solidFill>
              </a:rPr>
              <a:t>لمكتب المدير</a:t>
            </a:r>
          </a:p>
          <a:p>
            <a:pPr marL="457200" indent="-457200" algn="r" rtl="1">
              <a:buFont typeface="Wingdings" pitchFamily="2" charset="2"/>
              <a:buChar char="ü"/>
            </a:pPr>
            <a:r>
              <a:rPr lang="ar-EG" sz="3200" b="1" dirty="0" smtClean="0">
                <a:solidFill>
                  <a:srgbClr val="2D2D8A">
                    <a:lumMod val="50000"/>
                  </a:srgbClr>
                </a:solidFill>
              </a:rPr>
              <a:t>أنواع </a:t>
            </a:r>
            <a:r>
              <a:rPr lang="ar-EG" sz="3200" b="1" dirty="0">
                <a:solidFill>
                  <a:srgbClr val="2D2D8A">
                    <a:lumMod val="50000"/>
                  </a:srgbClr>
                </a:solidFill>
              </a:rPr>
              <a:t>الزائرين وكيفية التعامل معهم</a:t>
            </a:r>
          </a:p>
        </p:txBody>
      </p:sp>
    </p:spTree>
    <p:extLst>
      <p:ext uri="{BB962C8B-B14F-4D97-AF65-F5344CB8AC3E}">
        <p14:creationId xmlns:p14="http://schemas.microsoft.com/office/powerpoint/2010/main" xmlns="" val="272340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547664" y="2459360"/>
            <a:ext cx="5688632" cy="2376264"/>
          </a:xfrm>
          <a:prstGeom prst="horizontalScroll">
            <a:avLst/>
          </a:prstGeom>
          <a:ln w="9525" cap="flat" cmpd="sng" algn="ctr">
            <a:solidFill>
              <a:schemeClr val="tx1"/>
            </a:solidFill>
            <a:prstDash val="solid"/>
            <a:round/>
            <a:headEnd type="none" w="med" len="med"/>
            <a:tailEnd type="none" w="med" len="med"/>
          </a:ln>
          <a:effectLst/>
          <a:extLst/>
        </p:spPr>
        <p:style>
          <a:lnRef idx="0">
            <a:scrgbClr r="0" g="0" b="0"/>
          </a:lnRef>
          <a:fillRef idx="1003">
            <a:schemeClr val="lt2"/>
          </a:fillRef>
          <a:effectRef idx="0">
            <a:scrgbClr r="0" g="0" b="0"/>
          </a:effectRef>
          <a:fontRef idx="major"/>
        </p:style>
        <p:txBody>
          <a:bodyPr vert="horz" wrap="square" lIns="91440" tIns="45720" rIns="91440" bIns="45720" numCol="1" rtlCol="1" anchor="t" anchorCtr="0" compatLnSpc="1">
            <a:prstTxWarp prst="textNoShape">
              <a:avLst/>
            </a:prstTxWarp>
          </a:bodyPr>
          <a:lstStyle/>
          <a:p>
            <a:pPr rtl="1">
              <a:lnSpc>
                <a:spcPct val="250000"/>
              </a:lnSpc>
            </a:pPr>
            <a:r>
              <a:rPr lang="ar-EG" sz="3600" b="1" dirty="0">
                <a:solidFill>
                  <a:srgbClr val="FFFFFF"/>
                </a:solidFill>
                <a:latin typeface="Simplified Arabic" pitchFamily="18" charset="-78"/>
                <a:cs typeface="Simplified Arabic" pitchFamily="18" charset="-78"/>
              </a:rPr>
              <a:t>مفهوم تنظيم مقابلات المدير</a:t>
            </a:r>
            <a:endParaRPr lang="ar-EG" sz="3600" b="1" dirty="0" smtClean="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147624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2" name="Group 6"/>
          <p:cNvGrpSpPr>
            <a:grpSpLocks/>
          </p:cNvGrpSpPr>
          <p:nvPr/>
        </p:nvGrpSpPr>
        <p:grpSpPr bwMode="auto">
          <a:xfrm flipH="1">
            <a:off x="467544" y="2380779"/>
            <a:ext cx="8135812" cy="1008062"/>
            <a:chOff x="0" y="0"/>
            <a:chExt cx="3308" cy="292"/>
          </a:xfrm>
        </p:grpSpPr>
        <p:sp>
          <p:nvSpPr>
            <p:cNvPr id="14343" name="AutoShape 8"/>
            <p:cNvSpPr>
              <a:spLocks noChangeArrowheads="1"/>
            </p:cNvSpPr>
            <p:nvPr/>
          </p:nvSpPr>
          <p:spPr bwMode="auto">
            <a:xfrm>
              <a:off x="132" y="34"/>
              <a:ext cx="3176" cy="230"/>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14344" name="AutoShape 9"/>
            <p:cNvSpPr>
              <a:spLocks noChangeArrowheads="1"/>
            </p:cNvSpPr>
            <p:nvPr/>
          </p:nvSpPr>
          <p:spPr bwMode="auto">
            <a:xfrm>
              <a:off x="0" y="0"/>
              <a:ext cx="288" cy="292"/>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p>
          </p:txBody>
        </p:sp>
      </p:grpSp>
      <p:grpSp>
        <p:nvGrpSpPr>
          <p:cNvPr id="14345" name="Group 9"/>
          <p:cNvGrpSpPr>
            <a:grpSpLocks/>
          </p:cNvGrpSpPr>
          <p:nvPr/>
        </p:nvGrpSpPr>
        <p:grpSpPr bwMode="auto">
          <a:xfrm flipH="1">
            <a:off x="540256" y="3533304"/>
            <a:ext cx="8063100" cy="903287"/>
            <a:chOff x="0" y="0"/>
            <a:chExt cx="3326" cy="292"/>
          </a:xfrm>
        </p:grpSpPr>
        <p:sp>
          <p:nvSpPr>
            <p:cNvPr id="14346" name="AutoShape 11"/>
            <p:cNvSpPr>
              <a:spLocks noChangeArrowheads="1"/>
            </p:cNvSpPr>
            <p:nvPr/>
          </p:nvSpPr>
          <p:spPr bwMode="auto">
            <a:xfrm>
              <a:off x="150" y="37"/>
              <a:ext cx="3176" cy="230"/>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14347" name="AutoShape 12"/>
            <p:cNvSpPr>
              <a:spLocks noChangeArrowheads="1"/>
            </p:cNvSpPr>
            <p:nvPr/>
          </p:nvSpPr>
          <p:spPr bwMode="auto">
            <a:xfrm>
              <a:off x="0" y="0"/>
              <a:ext cx="288" cy="292"/>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p>
          </p:txBody>
        </p:sp>
      </p:grpSp>
      <p:sp>
        <p:nvSpPr>
          <p:cNvPr id="14351" name="AutoShape 17"/>
          <p:cNvSpPr>
            <a:spLocks noChangeArrowheads="1"/>
          </p:cNvSpPr>
          <p:nvPr/>
        </p:nvSpPr>
        <p:spPr bwMode="auto">
          <a:xfrm flipH="1">
            <a:off x="775326" y="2636912"/>
            <a:ext cx="7037034"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altLang="en-US" sz="2400" b="1" dirty="0" smtClean="0">
                <a:solidFill>
                  <a:srgbClr val="002060"/>
                </a:solidFill>
              </a:rPr>
              <a:t>زيادة </a:t>
            </a:r>
            <a:r>
              <a:rPr lang="ar-EG" altLang="en-US" sz="2400" b="1" dirty="0">
                <a:solidFill>
                  <a:srgbClr val="002060"/>
                </a:solidFill>
              </a:rPr>
              <a:t>حجم العمل المكتبي نتيجة نشاطات المنظمات وتعدد العلاقات </a:t>
            </a:r>
            <a:r>
              <a:rPr lang="ar-EG" altLang="en-US" sz="2400" b="1" dirty="0" smtClean="0">
                <a:solidFill>
                  <a:srgbClr val="002060"/>
                </a:solidFill>
              </a:rPr>
              <a:t>مع</a:t>
            </a:r>
          </a:p>
          <a:p>
            <a:pPr rtl="1"/>
            <a:r>
              <a:rPr lang="ar-EG" altLang="en-US" sz="2400" b="1" dirty="0" smtClean="0">
                <a:solidFill>
                  <a:srgbClr val="002060"/>
                </a:solidFill>
              </a:rPr>
              <a:t> </a:t>
            </a:r>
            <a:r>
              <a:rPr lang="ar-EG" altLang="en-US" sz="2400" b="1" dirty="0">
                <a:solidFill>
                  <a:srgbClr val="002060"/>
                </a:solidFill>
              </a:rPr>
              <a:t>المنظمات الأخرى والجمهور</a:t>
            </a:r>
            <a:endParaRPr lang="en-ZA" altLang="en-US" sz="2400" b="1" dirty="0">
              <a:solidFill>
                <a:srgbClr val="002060"/>
              </a:solidFill>
            </a:endParaRPr>
          </a:p>
        </p:txBody>
      </p:sp>
      <p:sp>
        <p:nvSpPr>
          <p:cNvPr id="14352" name="AutoShape 18"/>
          <p:cNvSpPr>
            <a:spLocks noChangeArrowheads="1"/>
          </p:cNvSpPr>
          <p:nvPr/>
        </p:nvSpPr>
        <p:spPr bwMode="auto">
          <a:xfrm flipH="1">
            <a:off x="827584" y="3789040"/>
            <a:ext cx="7037034"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002060"/>
                </a:solidFill>
              </a:rPr>
              <a:t>التطور </a:t>
            </a:r>
            <a:r>
              <a:rPr lang="ar-EG" sz="2400" b="1" dirty="0">
                <a:solidFill>
                  <a:srgbClr val="002060"/>
                </a:solidFill>
              </a:rPr>
              <a:t>التكنولوجي في مجال الأعمال المكتبية حيث تطالعنا </a:t>
            </a:r>
            <a:r>
              <a:rPr lang="ar-EG" sz="2400" b="1" dirty="0" smtClean="0">
                <a:solidFill>
                  <a:srgbClr val="002060"/>
                </a:solidFill>
              </a:rPr>
              <a:t>الشركات</a:t>
            </a:r>
          </a:p>
          <a:p>
            <a:pPr rtl="1" latinLnBrk="1"/>
            <a:r>
              <a:rPr lang="ar-EG" sz="2400" b="1" dirty="0" smtClean="0">
                <a:solidFill>
                  <a:srgbClr val="002060"/>
                </a:solidFill>
              </a:rPr>
              <a:t> </a:t>
            </a:r>
            <a:r>
              <a:rPr lang="ar-EG" sz="2400" b="1" dirty="0">
                <a:solidFill>
                  <a:srgbClr val="002060"/>
                </a:solidFill>
              </a:rPr>
              <a:t>المتخصصة في مجال الأجهزة المكتبية يومياً بآلات ومعدات متطورة </a:t>
            </a:r>
            <a:endParaRPr lang="en-US" sz="2400" b="1" dirty="0">
              <a:solidFill>
                <a:srgbClr val="002060"/>
              </a:solidFill>
            </a:endParaRPr>
          </a:p>
        </p:txBody>
      </p:sp>
      <p:sp>
        <p:nvSpPr>
          <p:cNvPr id="18"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latin typeface="Simplified Arabic" pitchFamily="18" charset="-78"/>
                <a:cs typeface="Simplified Arabic" pitchFamily="18" charset="-78"/>
              </a:rPr>
              <a:t>تزايد </a:t>
            </a:r>
            <a:r>
              <a:rPr lang="ar-EG" altLang="en-US" sz="3200" dirty="0">
                <a:latin typeface="Simplified Arabic" pitchFamily="18" charset="-78"/>
                <a:cs typeface="Simplified Arabic" pitchFamily="18" charset="-78"/>
              </a:rPr>
              <a:t>نشاطات السكرتارية بصورة طردية نتيجة لعاملين رئيسين هما</a:t>
            </a:r>
            <a:endParaRPr lang="en-GB" altLang="en-US" sz="3200" dirty="0">
              <a:latin typeface="Simplified Arabic" pitchFamily="18" charset="-78"/>
              <a:cs typeface="Simplified Arabic" pitchFamily="18" charset="-78"/>
            </a:endParaRPr>
          </a:p>
        </p:txBody>
      </p:sp>
    </p:spTree>
    <p:extLst>
      <p:ext uri="{BB962C8B-B14F-4D97-AF65-F5344CB8AC3E}">
        <p14:creationId xmlns:p14="http://schemas.microsoft.com/office/powerpoint/2010/main" xmlns="" val="314129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barn(inVertical)">
                                      <p:cBhvr>
                                        <p:cTn id="7" dur="500"/>
                                        <p:tgtEl>
                                          <p:spTgt spid="1434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351"/>
                                        </p:tgtEl>
                                        <p:attrNameLst>
                                          <p:attrName>style.visibility</p:attrName>
                                        </p:attrNameLst>
                                      </p:cBhvr>
                                      <p:to>
                                        <p:strVal val="visible"/>
                                      </p:to>
                                    </p:set>
                                    <p:animEffect transition="in" filter="barn(inVertical)">
                                      <p:cBhvr>
                                        <p:cTn id="10" dur="500"/>
                                        <p:tgtEl>
                                          <p:spTgt spid="1435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4345"/>
                                        </p:tgtEl>
                                        <p:attrNameLst>
                                          <p:attrName>style.visibility</p:attrName>
                                        </p:attrNameLst>
                                      </p:cBhvr>
                                      <p:to>
                                        <p:strVal val="visible"/>
                                      </p:to>
                                    </p:set>
                                    <p:animEffect transition="in" filter="barn(inVertical)">
                                      <p:cBhvr>
                                        <p:cTn id="15" dur="500"/>
                                        <p:tgtEl>
                                          <p:spTgt spid="1434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352"/>
                                        </p:tgtEl>
                                        <p:attrNameLst>
                                          <p:attrName>style.visibility</p:attrName>
                                        </p:attrNameLst>
                                      </p:cBhvr>
                                      <p:to>
                                        <p:strVal val="visible"/>
                                      </p:to>
                                    </p:set>
                                    <p:animEffect transition="in" filter="barn(inVertical)">
                                      <p:cBhvr>
                                        <p:cTn id="18" dur="500"/>
                                        <p:tgtEl>
                                          <p:spTgt spid="14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1" grpId="0"/>
      <p:bldP spid="14352"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3933056"/>
            <a:ext cx="8346728" cy="1928100"/>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600" b="1" dirty="0">
                  <a:solidFill>
                    <a:srgbClr val="FFFFFF"/>
                  </a:solidFill>
                  <a:ea typeface="Gulim" pitchFamily="34" charset="-127"/>
                </a:rPr>
                <a:t>يقصد بتنظيم مقابلات المدير، تنظيم وقته فيما يتعلق بالنشاطات </a:t>
              </a:r>
              <a:r>
                <a:rPr lang="ar-EG" sz="2600" b="1" dirty="0" smtClean="0">
                  <a:solidFill>
                    <a:srgbClr val="FFFFFF"/>
                  </a:solidFill>
                  <a:ea typeface="Gulim" pitchFamily="34" charset="-127"/>
                </a:rPr>
                <a:t>والأعمال</a:t>
              </a:r>
            </a:p>
            <a:p>
              <a:pPr rtl="1"/>
              <a:r>
                <a:rPr lang="ar-EG" sz="2600" b="1" dirty="0" smtClean="0">
                  <a:solidFill>
                    <a:srgbClr val="FFFFFF"/>
                  </a:solidFill>
                  <a:ea typeface="Gulim" pitchFamily="34" charset="-127"/>
                </a:rPr>
                <a:t>التي </a:t>
              </a:r>
              <a:r>
                <a:rPr lang="ar-EG" sz="2600" b="1" dirty="0">
                  <a:solidFill>
                    <a:srgbClr val="FFFFFF"/>
                  </a:solidFill>
                  <a:ea typeface="Gulim" pitchFamily="34" charset="-127"/>
                </a:rPr>
                <a:t>يؤديها في المكتب والتي تتضمن استقبال المراجعين وإدارة الاجتماعات </a:t>
              </a:r>
              <a:endParaRPr lang="ar-EG" sz="2600" b="1" dirty="0" smtClean="0">
                <a:solidFill>
                  <a:srgbClr val="FFFFFF"/>
                </a:solidFill>
                <a:ea typeface="Gulim" pitchFamily="34" charset="-127"/>
              </a:endParaRPr>
            </a:p>
            <a:p>
              <a:pPr rtl="1"/>
              <a:r>
                <a:rPr lang="ar-EG" sz="2600" b="1" dirty="0" smtClean="0">
                  <a:solidFill>
                    <a:srgbClr val="FFFFFF"/>
                  </a:solidFill>
                  <a:ea typeface="Gulim" pitchFamily="34" charset="-127"/>
                </a:rPr>
                <a:t>والمقابلات </a:t>
              </a:r>
              <a:r>
                <a:rPr lang="ar-EG" sz="2600" b="1" dirty="0">
                  <a:solidFill>
                    <a:srgbClr val="FFFFFF"/>
                  </a:solidFill>
                  <a:ea typeface="Gulim" pitchFamily="34" charset="-127"/>
                </a:rPr>
                <a:t>أو اللقاءات الفردية، والسفريات</a:t>
              </a:r>
              <a:endParaRPr lang="ar-EG" sz="2600" b="1" dirty="0" smtClean="0">
                <a:solidFill>
                  <a:srgbClr val="FFFFFF"/>
                </a:solidFill>
                <a:ea typeface="Gulim" pitchFamily="34" charset="-127"/>
              </a:endParaRP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solidFill>
                  <a:srgbClr val="FFFFFF"/>
                </a:solidFill>
                <a:latin typeface="Simplified Arabic" pitchFamily="18" charset="-78"/>
                <a:cs typeface="Simplified Arabic" pitchFamily="18" charset="-78"/>
              </a:rPr>
              <a:t>أهمية سفريات المدير</a:t>
            </a:r>
          </a:p>
        </p:txBody>
      </p:sp>
    </p:spTree>
    <p:extLst>
      <p:ext uri="{BB962C8B-B14F-4D97-AF65-F5344CB8AC3E}">
        <p14:creationId xmlns:p14="http://schemas.microsoft.com/office/powerpoint/2010/main" xmlns="" val="276303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547664" y="2459360"/>
            <a:ext cx="5688632" cy="2376264"/>
          </a:xfrm>
          <a:prstGeom prst="horizontalScroll">
            <a:avLst/>
          </a:prstGeom>
          <a:ln w="9525" cap="flat" cmpd="sng" algn="ctr">
            <a:solidFill>
              <a:schemeClr val="tx1"/>
            </a:solidFill>
            <a:prstDash val="solid"/>
            <a:round/>
            <a:headEnd type="none" w="med" len="med"/>
            <a:tailEnd type="none" w="med" len="med"/>
          </a:ln>
          <a:effectLst/>
          <a:extLst/>
        </p:spPr>
        <p:style>
          <a:lnRef idx="0">
            <a:scrgbClr r="0" g="0" b="0"/>
          </a:lnRef>
          <a:fillRef idx="1003">
            <a:schemeClr val="lt2"/>
          </a:fillRef>
          <a:effectRef idx="0">
            <a:scrgbClr r="0" g="0" b="0"/>
          </a:effectRef>
          <a:fontRef idx="major"/>
        </p:style>
        <p:txBody>
          <a:bodyPr vert="horz" wrap="square" lIns="91440" tIns="45720" rIns="91440" bIns="45720" numCol="1" rtlCol="1" anchor="t" anchorCtr="0" compatLnSpc="1">
            <a:prstTxWarp prst="textNoShape">
              <a:avLst/>
            </a:prstTxWarp>
          </a:bodyPr>
          <a:lstStyle/>
          <a:p>
            <a:pPr rtl="1">
              <a:lnSpc>
                <a:spcPct val="250000"/>
              </a:lnSpc>
            </a:pPr>
            <a:r>
              <a:rPr lang="ar-EG" sz="3600" b="1" dirty="0">
                <a:solidFill>
                  <a:srgbClr val="FFFFFF"/>
                </a:solidFill>
                <a:latin typeface="Simplified Arabic" pitchFamily="18" charset="-78"/>
                <a:cs typeface="Simplified Arabic" pitchFamily="18" charset="-78"/>
              </a:rPr>
              <a:t>أهمية تنظيم مقابلات المدير</a:t>
            </a:r>
            <a:endParaRPr lang="ar-EG" sz="3600" b="1" dirty="0" smtClean="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213113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3933056"/>
            <a:ext cx="8346728" cy="1928100"/>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smtClean="0">
                  <a:solidFill>
                    <a:srgbClr val="FFFFFF"/>
                  </a:solidFill>
                  <a:ea typeface="Gulim" pitchFamily="34" charset="-127"/>
                </a:rPr>
                <a:t>يعتبر </a:t>
              </a:r>
              <a:r>
                <a:rPr lang="ar-EG" sz="2800" b="1" dirty="0">
                  <a:solidFill>
                    <a:srgbClr val="FFFFFF"/>
                  </a:solidFill>
                  <a:ea typeface="Gulim" pitchFamily="34" charset="-127"/>
                </a:rPr>
                <a:t>تنظيم المقابلات والزيارات لمكتب المدير من النشاطات الرئيسية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التي </a:t>
              </a:r>
              <a:r>
                <a:rPr lang="ar-EG" sz="2800" b="1" dirty="0">
                  <a:solidFill>
                    <a:srgbClr val="FFFFFF"/>
                  </a:solidFill>
                  <a:ea typeface="Gulim" pitchFamily="34" charset="-127"/>
                </a:rPr>
                <a:t>يقوم بها السكرتير، ويعتمد عليها المديرون بشكل كبير في أداء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مهامهم </a:t>
              </a:r>
              <a:r>
                <a:rPr lang="ar-EG" sz="2800" b="1" dirty="0">
                  <a:solidFill>
                    <a:srgbClr val="FFFFFF"/>
                  </a:solidFill>
                  <a:ea typeface="Gulim" pitchFamily="34" charset="-127"/>
                </a:rPr>
                <a:t>على الوجه الصحيح بما يحقق الأهداف التي تسعى إليها </a:t>
              </a:r>
              <a:r>
                <a:rPr lang="ar-EG" sz="2800" b="1" dirty="0" smtClean="0">
                  <a:solidFill>
                    <a:srgbClr val="FFFFFF"/>
                  </a:solidFill>
                  <a:ea typeface="Gulim" pitchFamily="34" charset="-127"/>
                </a:rPr>
                <a:t>المنشأة</a:t>
              </a:r>
            </a:p>
            <a:p>
              <a:pPr rtl="1"/>
              <a:r>
                <a:rPr lang="ar-EG" sz="2800" b="1" dirty="0" smtClean="0">
                  <a:solidFill>
                    <a:srgbClr val="FFFFFF"/>
                  </a:solidFill>
                  <a:ea typeface="Gulim" pitchFamily="34" charset="-127"/>
                </a:rPr>
                <a:t> </a:t>
              </a:r>
              <a:r>
                <a:rPr lang="ar-EG" sz="2800" b="1" dirty="0">
                  <a:solidFill>
                    <a:srgbClr val="FFFFFF"/>
                  </a:solidFill>
                  <a:ea typeface="Gulim" pitchFamily="34" charset="-127"/>
                </a:rPr>
                <a:t>بأعلى درجة من الكفاءة</a:t>
              </a:r>
              <a:endParaRPr lang="ar-EG" sz="2800" b="1" dirty="0" smtClean="0">
                <a:solidFill>
                  <a:srgbClr val="FFFFFF"/>
                </a:solidFill>
                <a:ea typeface="Gulim" pitchFamily="34" charset="-127"/>
              </a:endParaRP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solidFill>
                  <a:srgbClr val="FFFFFF"/>
                </a:solidFill>
                <a:latin typeface="Simplified Arabic" pitchFamily="18" charset="-78"/>
                <a:cs typeface="Simplified Arabic" pitchFamily="18" charset="-78"/>
              </a:rPr>
              <a:t>أهمية تنظيم مقابلات المدير</a:t>
            </a:r>
          </a:p>
        </p:txBody>
      </p:sp>
    </p:spTree>
    <p:extLst>
      <p:ext uri="{BB962C8B-B14F-4D97-AF65-F5344CB8AC3E}">
        <p14:creationId xmlns:p14="http://schemas.microsoft.com/office/powerpoint/2010/main" xmlns="" val="178456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أهمية تنظيم مقابلات المدير</a:t>
            </a:r>
          </a:p>
        </p:txBody>
      </p:sp>
      <p:sp>
        <p:nvSpPr>
          <p:cNvPr id="8" name="AutoShape 3"/>
          <p:cNvSpPr>
            <a:spLocks noChangeArrowheads="1"/>
          </p:cNvSpPr>
          <p:nvPr/>
        </p:nvSpPr>
        <p:spPr bwMode="auto">
          <a:xfrm flipH="1">
            <a:off x="581172" y="2681605"/>
            <a:ext cx="6928656" cy="409516"/>
          </a:xfrm>
          <a:prstGeom prst="roundRect">
            <a:avLst>
              <a:gd name="adj" fmla="val 50000"/>
            </a:avLst>
          </a:prstGeom>
          <a:gradFill rotWithShape="1">
            <a:gsLst>
              <a:gs pos="0">
                <a:schemeClr val="bg2"/>
              </a:gs>
              <a:gs pos="50000">
                <a:srgbClr val="934300"/>
              </a:gs>
              <a:gs pos="100000">
                <a:schemeClr val="bg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9" name="AutoShape 4"/>
          <p:cNvSpPr>
            <a:spLocks noChangeArrowheads="1"/>
          </p:cNvSpPr>
          <p:nvPr/>
        </p:nvSpPr>
        <p:spPr bwMode="auto">
          <a:xfrm flipH="1">
            <a:off x="7260152" y="2621279"/>
            <a:ext cx="521061" cy="519907"/>
          </a:xfrm>
          <a:prstGeom prst="homePlate">
            <a:avLst>
              <a:gd name="adj" fmla="val 25000"/>
            </a:avLst>
          </a:prstGeom>
          <a:gradFill rotWithShape="1">
            <a:gsLst>
              <a:gs pos="0">
                <a:srgbClr val="5A2900"/>
              </a:gs>
              <a:gs pos="100000">
                <a:schemeClr val="bg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1" name="AutoShape 6"/>
          <p:cNvSpPr>
            <a:spLocks noChangeArrowheads="1"/>
          </p:cNvSpPr>
          <p:nvPr/>
        </p:nvSpPr>
        <p:spPr bwMode="auto">
          <a:xfrm flipH="1">
            <a:off x="515287" y="3633686"/>
            <a:ext cx="7053935" cy="409516"/>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2" name="AutoShape 7"/>
          <p:cNvSpPr>
            <a:spLocks noChangeArrowheads="1"/>
          </p:cNvSpPr>
          <p:nvPr/>
        </p:nvSpPr>
        <p:spPr bwMode="auto">
          <a:xfrm flipH="1">
            <a:off x="7281878" y="3573149"/>
            <a:ext cx="530482" cy="519907"/>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4" name="AutoShape 9"/>
          <p:cNvSpPr>
            <a:spLocks noChangeArrowheads="1"/>
          </p:cNvSpPr>
          <p:nvPr/>
        </p:nvSpPr>
        <p:spPr bwMode="auto">
          <a:xfrm flipH="1">
            <a:off x="533136" y="4641123"/>
            <a:ext cx="6949346" cy="409516"/>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5" name="AutoShape 10"/>
          <p:cNvSpPr>
            <a:spLocks noChangeArrowheads="1"/>
          </p:cNvSpPr>
          <p:nvPr/>
        </p:nvSpPr>
        <p:spPr bwMode="auto">
          <a:xfrm flipH="1">
            <a:off x="7232061" y="4575244"/>
            <a:ext cx="522617" cy="519907"/>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7" name="AutoShape 12"/>
          <p:cNvSpPr>
            <a:spLocks noChangeArrowheads="1"/>
          </p:cNvSpPr>
          <p:nvPr/>
        </p:nvSpPr>
        <p:spPr bwMode="auto">
          <a:xfrm flipH="1">
            <a:off x="513098" y="5565454"/>
            <a:ext cx="7066753" cy="743865"/>
          </a:xfrm>
          <a:prstGeom prst="roundRect">
            <a:avLst>
              <a:gd name="adj" fmla="val 50000"/>
            </a:avLst>
          </a:prstGeom>
          <a:gradFill rotWithShape="1">
            <a:gsLst>
              <a:gs pos="0">
                <a:schemeClr val="hlink"/>
              </a:gs>
              <a:gs pos="50000">
                <a:srgbClr val="5A5A5A"/>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8" name="AutoShape 13"/>
          <p:cNvSpPr>
            <a:spLocks noChangeArrowheads="1"/>
          </p:cNvSpPr>
          <p:nvPr/>
        </p:nvSpPr>
        <p:spPr bwMode="auto">
          <a:xfrm flipH="1">
            <a:off x="7280914" y="5647153"/>
            <a:ext cx="531446" cy="519907"/>
          </a:xfrm>
          <a:prstGeom prst="homePlate">
            <a:avLst>
              <a:gd name="adj" fmla="val 25000"/>
            </a:avLst>
          </a:prstGeom>
          <a:gradFill rotWithShape="1">
            <a:gsLst>
              <a:gs pos="0">
                <a:srgbClr val="373737"/>
              </a:gs>
              <a:gs pos="100000">
                <a:schemeClr val="hlink"/>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20" name="AutoShape 14"/>
          <p:cNvSpPr>
            <a:spLocks noChangeArrowheads="1"/>
          </p:cNvSpPr>
          <p:nvPr/>
        </p:nvSpPr>
        <p:spPr bwMode="auto">
          <a:xfrm>
            <a:off x="567056" y="2611795"/>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استغلال </a:t>
            </a:r>
            <a:r>
              <a:rPr lang="ar-EG" sz="2400" b="1" dirty="0">
                <a:solidFill>
                  <a:srgbClr val="FFFFFF"/>
                </a:solidFill>
                <a:ea typeface="Gulim" pitchFamily="34" charset="-127"/>
              </a:rPr>
              <a:t>الوقت المتاح للمدير بفاعلية</a:t>
            </a:r>
            <a:endParaRPr lang="en-US" sz="2400" b="1" dirty="0">
              <a:solidFill>
                <a:srgbClr val="FFFFFF"/>
              </a:solidFill>
              <a:ea typeface="Gulim" pitchFamily="34" charset="-127"/>
            </a:endParaRPr>
          </a:p>
        </p:txBody>
      </p:sp>
      <p:sp>
        <p:nvSpPr>
          <p:cNvPr id="24" name="AutoShape 18"/>
          <p:cNvSpPr>
            <a:spLocks noChangeArrowheads="1"/>
          </p:cNvSpPr>
          <p:nvPr/>
        </p:nvSpPr>
        <p:spPr bwMode="auto">
          <a:xfrm>
            <a:off x="7740352" y="2563881"/>
            <a:ext cx="574675" cy="648103"/>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400">
              <a:solidFill>
                <a:srgbClr val="4D4D4D"/>
              </a:solidFill>
            </a:endParaRPr>
          </a:p>
        </p:txBody>
      </p:sp>
      <p:grpSp>
        <p:nvGrpSpPr>
          <p:cNvPr id="25" name="Group 19"/>
          <p:cNvGrpSpPr>
            <a:grpSpLocks/>
          </p:cNvGrpSpPr>
          <p:nvPr/>
        </p:nvGrpSpPr>
        <p:grpSpPr bwMode="auto">
          <a:xfrm>
            <a:off x="7740352" y="2563881"/>
            <a:ext cx="574675" cy="648103"/>
            <a:chOff x="0" y="0"/>
            <a:chExt cx="4251" cy="2141"/>
          </a:xfrm>
        </p:grpSpPr>
        <p:sp>
          <p:nvSpPr>
            <p:cNvPr id="26" name="Oval 20"/>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27" name="Oval 21"/>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28" name="Oval 22"/>
          <p:cNvSpPr>
            <a:spLocks noChangeArrowheads="1"/>
          </p:cNvSpPr>
          <p:nvPr/>
        </p:nvSpPr>
        <p:spPr bwMode="auto">
          <a:xfrm flipH="1">
            <a:off x="7786389" y="2616269"/>
            <a:ext cx="482600" cy="516346"/>
          </a:xfrm>
          <a:prstGeom prst="ellipse">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29" name="Oval 23"/>
          <p:cNvSpPr>
            <a:spLocks noChangeArrowheads="1"/>
          </p:cNvSpPr>
          <p:nvPr/>
        </p:nvSpPr>
        <p:spPr bwMode="auto">
          <a:xfrm flipH="1">
            <a:off x="7834013" y="2625793"/>
            <a:ext cx="377825" cy="341857"/>
          </a:xfrm>
          <a:prstGeom prst="ellipse">
            <a:avLst/>
          </a:prstGeom>
          <a:gradFill rotWithShape="1">
            <a:gsLst>
              <a:gs pos="0">
                <a:srgbClr val="F6E7DA"/>
              </a:gs>
              <a:gs pos="100000">
                <a:schemeClr val="bg2">
                  <a:alpha val="37999"/>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0" name="AutoShape 24"/>
          <p:cNvSpPr>
            <a:spLocks noChangeArrowheads="1"/>
          </p:cNvSpPr>
          <p:nvPr/>
        </p:nvSpPr>
        <p:spPr bwMode="auto">
          <a:xfrm>
            <a:off x="7740352" y="2565468"/>
            <a:ext cx="576262" cy="605371"/>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1</a:t>
            </a:r>
            <a:endParaRPr lang="en-US" b="1">
              <a:solidFill>
                <a:srgbClr val="FFFFFF"/>
              </a:solidFill>
              <a:ea typeface="Gulim" pitchFamily="34" charset="-127"/>
            </a:endParaRPr>
          </a:p>
        </p:txBody>
      </p:sp>
      <p:grpSp>
        <p:nvGrpSpPr>
          <p:cNvPr id="31" name="Group 25"/>
          <p:cNvGrpSpPr>
            <a:grpSpLocks/>
          </p:cNvGrpSpPr>
          <p:nvPr/>
        </p:nvGrpSpPr>
        <p:grpSpPr bwMode="auto">
          <a:xfrm>
            <a:off x="7740154" y="3500506"/>
            <a:ext cx="576262" cy="648103"/>
            <a:chOff x="0" y="0"/>
            <a:chExt cx="363" cy="364"/>
          </a:xfrm>
        </p:grpSpPr>
        <p:sp>
          <p:nvSpPr>
            <p:cNvPr id="32" name="AutoShape 26"/>
            <p:cNvSpPr>
              <a:spLocks noChangeArrowheads="1"/>
            </p:cNvSpPr>
            <p:nvPr/>
          </p:nvSpPr>
          <p:spPr bwMode="auto">
            <a:xfrm>
              <a:off x="2" y="1"/>
              <a:ext cx="360" cy="363"/>
            </a:xfrm>
            <a:prstGeom prst="roundRect">
              <a:avLst>
                <a:gd name="adj" fmla="val 14222"/>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33" name="Group 27"/>
            <p:cNvGrpSpPr>
              <a:grpSpLocks/>
            </p:cNvGrpSpPr>
            <p:nvPr/>
          </p:nvGrpSpPr>
          <p:grpSpPr bwMode="auto">
            <a:xfrm>
              <a:off x="2" y="0"/>
              <a:ext cx="359" cy="364"/>
              <a:chOff x="0" y="0"/>
              <a:chExt cx="4251" cy="2141"/>
            </a:xfrm>
          </p:grpSpPr>
          <p:sp>
            <p:nvSpPr>
              <p:cNvPr id="37" name="Oval 28"/>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38" name="Oval 29"/>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34" name="Oval 30"/>
            <p:cNvSpPr>
              <a:spLocks noChangeArrowheads="1"/>
            </p:cNvSpPr>
            <p:nvPr/>
          </p:nvSpPr>
          <p:spPr bwMode="auto">
            <a:xfrm flipH="1">
              <a:off x="31" y="33"/>
              <a:ext cx="302" cy="292"/>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5" name="Oval 31"/>
            <p:cNvSpPr>
              <a:spLocks noChangeArrowheads="1"/>
            </p:cNvSpPr>
            <p:nvPr/>
          </p:nvSpPr>
          <p:spPr bwMode="auto">
            <a:xfrm flipH="1">
              <a:off x="59" y="41"/>
              <a:ext cx="244" cy="191"/>
            </a:xfrm>
            <a:prstGeom prst="ellipse">
              <a:avLst/>
            </a:prstGeom>
            <a:gradFill rotWithShape="1">
              <a:gsLst>
                <a:gs pos="0">
                  <a:srgbClr val="FCF2CD"/>
                </a:gs>
                <a:gs pos="100000">
                  <a:schemeClr val="accent1">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6" name="AutoShape 32"/>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2</a:t>
              </a:r>
              <a:endParaRPr lang="en-US" b="1">
                <a:solidFill>
                  <a:srgbClr val="FFFFFF"/>
                </a:solidFill>
                <a:ea typeface="Gulim" pitchFamily="34" charset="-127"/>
              </a:endParaRPr>
            </a:p>
          </p:txBody>
        </p:sp>
      </p:grpSp>
      <p:grpSp>
        <p:nvGrpSpPr>
          <p:cNvPr id="39" name="Group 33"/>
          <p:cNvGrpSpPr>
            <a:grpSpLocks/>
          </p:cNvGrpSpPr>
          <p:nvPr/>
        </p:nvGrpSpPr>
        <p:grpSpPr bwMode="auto">
          <a:xfrm>
            <a:off x="7740154" y="4510156"/>
            <a:ext cx="576262" cy="648103"/>
            <a:chOff x="0" y="0"/>
            <a:chExt cx="363" cy="364"/>
          </a:xfrm>
        </p:grpSpPr>
        <p:sp>
          <p:nvSpPr>
            <p:cNvPr id="40" name="AutoShape 34"/>
            <p:cNvSpPr>
              <a:spLocks noChangeArrowheads="1"/>
            </p:cNvSpPr>
            <p:nvPr/>
          </p:nvSpPr>
          <p:spPr bwMode="auto">
            <a:xfrm>
              <a:off x="1" y="0"/>
              <a:ext cx="361" cy="363"/>
            </a:xfrm>
            <a:prstGeom prst="roundRect">
              <a:avLst>
                <a:gd name="adj" fmla="val 14222"/>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1" name="Group 35"/>
            <p:cNvGrpSpPr>
              <a:grpSpLocks/>
            </p:cNvGrpSpPr>
            <p:nvPr/>
          </p:nvGrpSpPr>
          <p:grpSpPr bwMode="auto">
            <a:xfrm>
              <a:off x="0" y="0"/>
              <a:ext cx="361" cy="364"/>
              <a:chOff x="0" y="0"/>
              <a:chExt cx="4251" cy="2141"/>
            </a:xfrm>
          </p:grpSpPr>
          <p:sp>
            <p:nvSpPr>
              <p:cNvPr id="45" name="Oval 36"/>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46" name="Oval 37"/>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42" name="Oval 38"/>
            <p:cNvSpPr>
              <a:spLocks noChangeArrowheads="1"/>
            </p:cNvSpPr>
            <p:nvPr/>
          </p:nvSpPr>
          <p:spPr bwMode="auto">
            <a:xfrm flipH="1">
              <a:off x="29" y="33"/>
              <a:ext cx="303" cy="293"/>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3" name="Oval 39"/>
            <p:cNvSpPr>
              <a:spLocks noChangeArrowheads="1"/>
            </p:cNvSpPr>
            <p:nvPr/>
          </p:nvSpPr>
          <p:spPr bwMode="auto">
            <a:xfrm flipH="1">
              <a:off x="57" y="41"/>
              <a:ext cx="246" cy="191"/>
            </a:xfrm>
            <a:prstGeom prst="ellipse">
              <a:avLst/>
            </a:prstGeom>
            <a:gradFill rotWithShape="1">
              <a:gsLst>
                <a:gs pos="0">
                  <a:srgbClr val="FFAAAA"/>
                </a:gs>
                <a:gs pos="100000">
                  <a:schemeClr val="accent2">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4" name="AutoShape 40"/>
            <p:cNvSpPr>
              <a:spLocks noChangeArrowheads="1"/>
            </p:cNvSpPr>
            <p:nvPr/>
          </p:nvSpPr>
          <p:spPr bwMode="auto">
            <a:xfrm>
              <a:off x="0" y="0"/>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3</a:t>
              </a:r>
              <a:endParaRPr lang="en-US" b="1">
                <a:solidFill>
                  <a:srgbClr val="FFFFFF"/>
                </a:solidFill>
                <a:ea typeface="Gulim" pitchFamily="34" charset="-127"/>
              </a:endParaRPr>
            </a:p>
          </p:txBody>
        </p:sp>
      </p:grpSp>
      <p:grpSp>
        <p:nvGrpSpPr>
          <p:cNvPr id="47" name="Group 41"/>
          <p:cNvGrpSpPr>
            <a:grpSpLocks/>
          </p:cNvGrpSpPr>
          <p:nvPr/>
        </p:nvGrpSpPr>
        <p:grpSpPr bwMode="auto">
          <a:xfrm>
            <a:off x="7740154" y="5589209"/>
            <a:ext cx="576262" cy="648103"/>
            <a:chOff x="0" y="0"/>
            <a:chExt cx="363" cy="364"/>
          </a:xfrm>
        </p:grpSpPr>
        <p:sp>
          <p:nvSpPr>
            <p:cNvPr id="48" name="AutoShape 42"/>
            <p:cNvSpPr>
              <a:spLocks noChangeArrowheads="1"/>
            </p:cNvSpPr>
            <p:nvPr/>
          </p:nvSpPr>
          <p:spPr bwMode="auto">
            <a:xfrm>
              <a:off x="1" y="1"/>
              <a:ext cx="361" cy="363"/>
            </a:xfrm>
            <a:prstGeom prst="roundRect">
              <a:avLst>
                <a:gd name="adj" fmla="val 14222"/>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9" name="Group 43"/>
            <p:cNvGrpSpPr>
              <a:grpSpLocks/>
            </p:cNvGrpSpPr>
            <p:nvPr/>
          </p:nvGrpSpPr>
          <p:grpSpPr bwMode="auto">
            <a:xfrm>
              <a:off x="0" y="0"/>
              <a:ext cx="360" cy="364"/>
              <a:chOff x="0" y="0"/>
              <a:chExt cx="1134" cy="993"/>
            </a:xfrm>
          </p:grpSpPr>
          <p:grpSp>
            <p:nvGrpSpPr>
              <p:cNvPr id="52" name="Group 44"/>
              <p:cNvGrpSpPr>
                <a:grpSpLocks/>
              </p:cNvGrpSpPr>
              <p:nvPr/>
            </p:nvGrpSpPr>
            <p:grpSpPr bwMode="auto">
              <a:xfrm>
                <a:off x="0" y="0"/>
                <a:ext cx="1134" cy="993"/>
                <a:chOff x="0" y="0"/>
                <a:chExt cx="4251" cy="2141"/>
              </a:xfrm>
            </p:grpSpPr>
            <p:sp>
              <p:nvSpPr>
                <p:cNvPr id="54" name="Oval 45"/>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55" name="Oval 46"/>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53" name="Oval 47"/>
              <p:cNvSpPr>
                <a:spLocks noChangeArrowheads="1"/>
              </p:cNvSpPr>
              <p:nvPr/>
            </p:nvSpPr>
            <p:spPr bwMode="auto">
              <a:xfrm flipH="1">
                <a:off x="91" y="91"/>
                <a:ext cx="953" cy="795"/>
              </a:xfrm>
              <a:prstGeom prst="ellipse">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grpSp>
        <p:sp>
          <p:nvSpPr>
            <p:cNvPr id="50" name="Oval 48"/>
            <p:cNvSpPr>
              <a:spLocks noChangeArrowheads="1"/>
            </p:cNvSpPr>
            <p:nvPr/>
          </p:nvSpPr>
          <p:spPr bwMode="auto">
            <a:xfrm flipH="1">
              <a:off x="57" y="42"/>
              <a:ext cx="244" cy="191"/>
            </a:xfrm>
            <a:prstGeom prst="ellipse">
              <a:avLst/>
            </a:prstGeom>
            <a:gradFill rotWithShape="1">
              <a:gsLst>
                <a:gs pos="0">
                  <a:srgbClr val="DBDBDB"/>
                </a:gs>
                <a:gs pos="100000">
                  <a:schemeClr val="hlink">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51" name="AutoShape 49"/>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4</a:t>
              </a:r>
              <a:endParaRPr lang="en-US" b="1">
                <a:solidFill>
                  <a:srgbClr val="FFFFFF"/>
                </a:solidFill>
                <a:ea typeface="Gulim" pitchFamily="34" charset="-127"/>
              </a:endParaRPr>
            </a:p>
          </p:txBody>
        </p:sp>
      </p:grpSp>
      <p:sp>
        <p:nvSpPr>
          <p:cNvPr id="69" name="AutoShape 14"/>
          <p:cNvSpPr>
            <a:spLocks noChangeArrowheads="1"/>
          </p:cNvSpPr>
          <p:nvPr/>
        </p:nvSpPr>
        <p:spPr bwMode="auto">
          <a:xfrm>
            <a:off x="611560" y="3573016"/>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أداء </a:t>
            </a:r>
            <a:r>
              <a:rPr lang="ar-EG" sz="2400" b="1" dirty="0">
                <a:solidFill>
                  <a:srgbClr val="FFFFFF"/>
                </a:solidFill>
                <a:ea typeface="Gulim" pitchFamily="34" charset="-127"/>
              </a:rPr>
              <a:t>مزيد من النشاطات للمنظمة الإدارية</a:t>
            </a:r>
            <a:endParaRPr lang="en-US" sz="2400" b="1" dirty="0">
              <a:solidFill>
                <a:srgbClr val="FFFFFF"/>
              </a:solidFill>
              <a:ea typeface="Gulim" pitchFamily="34" charset="-127"/>
            </a:endParaRPr>
          </a:p>
        </p:txBody>
      </p:sp>
      <p:sp>
        <p:nvSpPr>
          <p:cNvPr id="70" name="AutoShape 14"/>
          <p:cNvSpPr>
            <a:spLocks noChangeArrowheads="1"/>
          </p:cNvSpPr>
          <p:nvPr/>
        </p:nvSpPr>
        <p:spPr bwMode="auto">
          <a:xfrm>
            <a:off x="656064" y="4565496"/>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إتاحة </a:t>
            </a:r>
            <a:r>
              <a:rPr lang="ar-EG" sz="2400" b="1" dirty="0">
                <a:solidFill>
                  <a:srgbClr val="FFFFFF"/>
                </a:solidFill>
                <a:ea typeface="Gulim" pitchFamily="34" charset="-127"/>
              </a:rPr>
              <a:t>الفرصة للمدير للتخطيط لأعمال المنظمة بكفاءة</a:t>
            </a:r>
            <a:endParaRPr lang="en-US" sz="2400" b="1" dirty="0">
              <a:solidFill>
                <a:srgbClr val="FFFFFF"/>
              </a:solidFill>
              <a:ea typeface="Gulim" pitchFamily="34" charset="-127"/>
            </a:endParaRPr>
          </a:p>
        </p:txBody>
      </p:sp>
      <p:sp>
        <p:nvSpPr>
          <p:cNvPr id="71" name="AutoShape 14"/>
          <p:cNvSpPr>
            <a:spLocks noChangeArrowheads="1"/>
          </p:cNvSpPr>
          <p:nvPr/>
        </p:nvSpPr>
        <p:spPr bwMode="auto">
          <a:xfrm>
            <a:off x="700568" y="5713844"/>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اتخاذ </a:t>
            </a:r>
            <a:r>
              <a:rPr lang="ar-EG" sz="2400" b="1" dirty="0">
                <a:solidFill>
                  <a:srgbClr val="FFFFFF"/>
                </a:solidFill>
                <a:ea typeface="Gulim" pitchFamily="34" charset="-127"/>
              </a:rPr>
              <a:t>القرارات السليمة نتيجة لإعطاء المدير الوقت </a:t>
            </a:r>
            <a:r>
              <a:rPr lang="ar-EG" sz="2400" b="1" dirty="0" smtClean="0">
                <a:solidFill>
                  <a:srgbClr val="FFFFFF"/>
                </a:solidFill>
                <a:ea typeface="Gulim" pitchFamily="34" charset="-127"/>
              </a:rPr>
              <a:t>الكافي</a:t>
            </a:r>
          </a:p>
          <a:p>
            <a:pPr rtl="1" latinLnBrk="1"/>
            <a:r>
              <a:rPr lang="ar-EG" sz="2400" b="1" dirty="0" smtClean="0">
                <a:solidFill>
                  <a:srgbClr val="FFFFFF"/>
                </a:solidFill>
                <a:ea typeface="Gulim" pitchFamily="34" charset="-127"/>
              </a:rPr>
              <a:t> </a:t>
            </a:r>
            <a:r>
              <a:rPr lang="ar-EG" sz="2400" b="1" dirty="0">
                <a:solidFill>
                  <a:srgbClr val="FFFFFF"/>
                </a:solidFill>
                <a:ea typeface="Gulim" pitchFamily="34" charset="-127"/>
              </a:rPr>
              <a:t>لدراسة الموضوعات والبت فيها</a:t>
            </a:r>
            <a:endParaRPr lang="en-US" sz="2400" b="1" dirty="0">
              <a:solidFill>
                <a:srgbClr val="FFFFFF"/>
              </a:solidFill>
              <a:ea typeface="Gulim" pitchFamily="34" charset="-127"/>
            </a:endParaRPr>
          </a:p>
        </p:txBody>
      </p:sp>
    </p:spTree>
    <p:extLst>
      <p:ext uri="{BB962C8B-B14F-4D97-AF65-F5344CB8AC3E}">
        <p14:creationId xmlns:p14="http://schemas.microsoft.com/office/powerpoint/2010/main" xmlns="" val="37950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fade">
                                      <p:cBhvr>
                                        <p:cTn id="64" dur="1000"/>
                                        <p:tgtEl>
                                          <p:spTgt spid="69"/>
                                        </p:tgtEl>
                                      </p:cBhvr>
                                    </p:animEffect>
                                    <p:anim calcmode="lin" valueType="num">
                                      <p:cBhvr>
                                        <p:cTn id="65" dur="1000" fill="hold"/>
                                        <p:tgtEl>
                                          <p:spTgt spid="69"/>
                                        </p:tgtEl>
                                        <p:attrNameLst>
                                          <p:attrName>ppt_x</p:attrName>
                                        </p:attrNameLst>
                                      </p:cBhvr>
                                      <p:tavLst>
                                        <p:tav tm="0">
                                          <p:val>
                                            <p:strVal val="#ppt_x"/>
                                          </p:val>
                                        </p:tav>
                                        <p:tav tm="100000">
                                          <p:val>
                                            <p:strVal val="#ppt_x"/>
                                          </p:val>
                                        </p:tav>
                                      </p:tavLst>
                                    </p:anim>
                                    <p:anim calcmode="lin" valueType="num">
                                      <p:cBhvr>
                                        <p:cTn id="6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1000"/>
                                        <p:tgtEl>
                                          <p:spTgt spid="39"/>
                                        </p:tgtEl>
                                      </p:cBhvr>
                                    </p:animEffect>
                                    <p:anim calcmode="lin" valueType="num">
                                      <p:cBhvr>
                                        <p:cTn id="82" dur="1000" fill="hold"/>
                                        <p:tgtEl>
                                          <p:spTgt spid="39"/>
                                        </p:tgtEl>
                                        <p:attrNameLst>
                                          <p:attrName>ppt_x</p:attrName>
                                        </p:attrNameLst>
                                      </p:cBhvr>
                                      <p:tavLst>
                                        <p:tav tm="0">
                                          <p:val>
                                            <p:strVal val="#ppt_x"/>
                                          </p:val>
                                        </p:tav>
                                        <p:tav tm="100000">
                                          <p:val>
                                            <p:strVal val="#ppt_x"/>
                                          </p:val>
                                        </p:tav>
                                      </p:tavLst>
                                    </p:anim>
                                    <p:anim calcmode="lin" valueType="num">
                                      <p:cBhvr>
                                        <p:cTn id="83" dur="1000" fill="hold"/>
                                        <p:tgtEl>
                                          <p:spTgt spid="3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fade">
                                      <p:cBhvr>
                                        <p:cTn id="86" dur="1000"/>
                                        <p:tgtEl>
                                          <p:spTgt spid="70"/>
                                        </p:tgtEl>
                                      </p:cBhvr>
                                    </p:animEffect>
                                    <p:anim calcmode="lin" valueType="num">
                                      <p:cBhvr>
                                        <p:cTn id="87" dur="1000" fill="hold"/>
                                        <p:tgtEl>
                                          <p:spTgt spid="70"/>
                                        </p:tgtEl>
                                        <p:attrNameLst>
                                          <p:attrName>ppt_x</p:attrName>
                                        </p:attrNameLst>
                                      </p:cBhvr>
                                      <p:tavLst>
                                        <p:tav tm="0">
                                          <p:val>
                                            <p:strVal val="#ppt_x"/>
                                          </p:val>
                                        </p:tav>
                                        <p:tav tm="100000">
                                          <p:val>
                                            <p:strVal val="#ppt_x"/>
                                          </p:val>
                                        </p:tav>
                                      </p:tavLst>
                                    </p:anim>
                                    <p:anim calcmode="lin" valueType="num">
                                      <p:cBhvr>
                                        <p:cTn id="88"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fade">
                                      <p:cBhvr>
                                        <p:cTn id="93" dur="1000"/>
                                        <p:tgtEl>
                                          <p:spTgt spid="17"/>
                                        </p:tgtEl>
                                      </p:cBhvr>
                                    </p:animEffect>
                                    <p:anim calcmode="lin" valueType="num">
                                      <p:cBhvr>
                                        <p:cTn id="94" dur="1000" fill="hold"/>
                                        <p:tgtEl>
                                          <p:spTgt spid="17"/>
                                        </p:tgtEl>
                                        <p:attrNameLst>
                                          <p:attrName>ppt_x</p:attrName>
                                        </p:attrNameLst>
                                      </p:cBhvr>
                                      <p:tavLst>
                                        <p:tav tm="0">
                                          <p:val>
                                            <p:strVal val="#ppt_x"/>
                                          </p:val>
                                        </p:tav>
                                        <p:tav tm="100000">
                                          <p:val>
                                            <p:strVal val="#ppt_x"/>
                                          </p:val>
                                        </p:tav>
                                      </p:tavLst>
                                    </p:anim>
                                    <p:anim calcmode="lin" valueType="num">
                                      <p:cBhvr>
                                        <p:cTn id="95" dur="1000" fill="hold"/>
                                        <p:tgtEl>
                                          <p:spTgt spid="1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1000"/>
                                        <p:tgtEl>
                                          <p:spTgt spid="47"/>
                                        </p:tgtEl>
                                      </p:cBhvr>
                                    </p:animEffect>
                                    <p:anim calcmode="lin" valueType="num">
                                      <p:cBhvr>
                                        <p:cTn id="104" dur="1000" fill="hold"/>
                                        <p:tgtEl>
                                          <p:spTgt spid="47"/>
                                        </p:tgtEl>
                                        <p:attrNameLst>
                                          <p:attrName>ppt_x</p:attrName>
                                        </p:attrNameLst>
                                      </p:cBhvr>
                                      <p:tavLst>
                                        <p:tav tm="0">
                                          <p:val>
                                            <p:strVal val="#ppt_x"/>
                                          </p:val>
                                        </p:tav>
                                        <p:tav tm="100000">
                                          <p:val>
                                            <p:strVal val="#ppt_x"/>
                                          </p:val>
                                        </p:tav>
                                      </p:tavLst>
                                    </p:anim>
                                    <p:anim calcmode="lin" valueType="num">
                                      <p:cBhvr>
                                        <p:cTn id="105" dur="1000" fill="hold"/>
                                        <p:tgtEl>
                                          <p:spTgt spid="47"/>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71"/>
                                        </p:tgtEl>
                                        <p:attrNameLst>
                                          <p:attrName>style.visibility</p:attrName>
                                        </p:attrNameLst>
                                      </p:cBhvr>
                                      <p:to>
                                        <p:strVal val="visible"/>
                                      </p:to>
                                    </p:set>
                                    <p:animEffect transition="in" filter="fade">
                                      <p:cBhvr>
                                        <p:cTn id="108" dur="1000"/>
                                        <p:tgtEl>
                                          <p:spTgt spid="71"/>
                                        </p:tgtEl>
                                      </p:cBhvr>
                                    </p:animEffect>
                                    <p:anim calcmode="lin" valueType="num">
                                      <p:cBhvr>
                                        <p:cTn id="109" dur="1000" fill="hold"/>
                                        <p:tgtEl>
                                          <p:spTgt spid="71"/>
                                        </p:tgtEl>
                                        <p:attrNameLst>
                                          <p:attrName>ppt_x</p:attrName>
                                        </p:attrNameLst>
                                      </p:cBhvr>
                                      <p:tavLst>
                                        <p:tav tm="0">
                                          <p:val>
                                            <p:strVal val="#ppt_x"/>
                                          </p:val>
                                        </p:tav>
                                        <p:tav tm="100000">
                                          <p:val>
                                            <p:strVal val="#ppt_x"/>
                                          </p:val>
                                        </p:tav>
                                      </p:tavLst>
                                    </p:anim>
                                    <p:anim calcmode="lin" valueType="num">
                                      <p:cBhvr>
                                        <p:cTn id="110"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4" grpId="0" animBg="1"/>
      <p:bldP spid="15" grpId="0" animBg="1"/>
      <p:bldP spid="17" grpId="0" animBg="1"/>
      <p:bldP spid="18" grpId="0" animBg="1"/>
      <p:bldP spid="20" grpId="0"/>
      <p:bldP spid="24" grpId="0" animBg="1"/>
      <p:bldP spid="28" grpId="0" animBg="1"/>
      <p:bldP spid="29" grpId="0" animBg="1"/>
      <p:bldP spid="30" grpId="0"/>
      <p:bldP spid="69" grpId="0"/>
      <p:bldP spid="70" grpId="0"/>
      <p:bldP spid="71"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547664" y="2459360"/>
            <a:ext cx="5688632" cy="2376264"/>
          </a:xfrm>
          <a:prstGeom prst="horizontalScroll">
            <a:avLst/>
          </a:prstGeom>
          <a:ln w="9525" cap="flat" cmpd="sng" algn="ctr">
            <a:solidFill>
              <a:schemeClr val="tx1"/>
            </a:solidFill>
            <a:prstDash val="solid"/>
            <a:round/>
            <a:headEnd type="none" w="med" len="med"/>
            <a:tailEnd type="none" w="med" len="med"/>
          </a:ln>
          <a:effectLst/>
          <a:extLst/>
        </p:spPr>
        <p:style>
          <a:lnRef idx="0">
            <a:scrgbClr r="0" g="0" b="0"/>
          </a:lnRef>
          <a:fillRef idx="1003">
            <a:schemeClr val="lt2"/>
          </a:fillRef>
          <a:effectRef idx="0">
            <a:scrgbClr r="0" g="0" b="0"/>
          </a:effectRef>
          <a:fontRef idx="major"/>
        </p:style>
        <p:txBody>
          <a:bodyPr vert="horz" wrap="square" lIns="91440" tIns="45720" rIns="91440" bIns="45720" numCol="1" rtlCol="1" anchor="t" anchorCtr="0" compatLnSpc="1">
            <a:prstTxWarp prst="textNoShape">
              <a:avLst/>
            </a:prstTxWarp>
          </a:bodyPr>
          <a:lstStyle/>
          <a:p>
            <a:pPr rtl="1">
              <a:lnSpc>
                <a:spcPct val="150000"/>
              </a:lnSpc>
            </a:pPr>
            <a:r>
              <a:rPr lang="ar-EG" sz="3600" b="1" dirty="0">
                <a:solidFill>
                  <a:srgbClr val="FFFFFF"/>
                </a:solidFill>
                <a:latin typeface="Simplified Arabic" pitchFamily="18" charset="-78"/>
                <a:cs typeface="Simplified Arabic" pitchFamily="18" charset="-78"/>
              </a:rPr>
              <a:t>العوامل التي يجب مراعاتها عند تنظيم المقابلات والزيارات</a:t>
            </a:r>
            <a:endParaRPr lang="ar-EG" sz="3600" b="1" dirty="0" smtClean="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206015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العوامل التي يجب مراعاتها عند تنظيم المقابلات والزيارات</a:t>
            </a:r>
          </a:p>
        </p:txBody>
      </p:sp>
      <p:sp>
        <p:nvSpPr>
          <p:cNvPr id="8" name="AutoShape 3"/>
          <p:cNvSpPr>
            <a:spLocks noChangeArrowheads="1"/>
          </p:cNvSpPr>
          <p:nvPr/>
        </p:nvSpPr>
        <p:spPr bwMode="auto">
          <a:xfrm flipH="1">
            <a:off x="581172" y="2681605"/>
            <a:ext cx="6928656" cy="409516"/>
          </a:xfrm>
          <a:prstGeom prst="roundRect">
            <a:avLst>
              <a:gd name="adj" fmla="val 50000"/>
            </a:avLst>
          </a:prstGeom>
          <a:gradFill rotWithShape="1">
            <a:gsLst>
              <a:gs pos="0">
                <a:schemeClr val="bg2"/>
              </a:gs>
              <a:gs pos="50000">
                <a:srgbClr val="934300"/>
              </a:gs>
              <a:gs pos="100000">
                <a:schemeClr val="bg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9" name="AutoShape 4"/>
          <p:cNvSpPr>
            <a:spLocks noChangeArrowheads="1"/>
          </p:cNvSpPr>
          <p:nvPr/>
        </p:nvSpPr>
        <p:spPr bwMode="auto">
          <a:xfrm flipH="1">
            <a:off x="7260152" y="2621279"/>
            <a:ext cx="521061" cy="519907"/>
          </a:xfrm>
          <a:prstGeom prst="homePlate">
            <a:avLst>
              <a:gd name="adj" fmla="val 25000"/>
            </a:avLst>
          </a:prstGeom>
          <a:gradFill rotWithShape="1">
            <a:gsLst>
              <a:gs pos="0">
                <a:srgbClr val="5A2900"/>
              </a:gs>
              <a:gs pos="100000">
                <a:schemeClr val="bg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1" name="AutoShape 6"/>
          <p:cNvSpPr>
            <a:spLocks noChangeArrowheads="1"/>
          </p:cNvSpPr>
          <p:nvPr/>
        </p:nvSpPr>
        <p:spPr bwMode="auto">
          <a:xfrm flipH="1">
            <a:off x="515287" y="3633686"/>
            <a:ext cx="7053935" cy="409516"/>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2" name="AutoShape 7"/>
          <p:cNvSpPr>
            <a:spLocks noChangeArrowheads="1"/>
          </p:cNvSpPr>
          <p:nvPr/>
        </p:nvSpPr>
        <p:spPr bwMode="auto">
          <a:xfrm flipH="1">
            <a:off x="7281878" y="3573149"/>
            <a:ext cx="530482" cy="519907"/>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4" name="AutoShape 9"/>
          <p:cNvSpPr>
            <a:spLocks noChangeArrowheads="1"/>
          </p:cNvSpPr>
          <p:nvPr/>
        </p:nvSpPr>
        <p:spPr bwMode="auto">
          <a:xfrm flipH="1">
            <a:off x="533136" y="4641123"/>
            <a:ext cx="6949346" cy="409516"/>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5" name="AutoShape 10"/>
          <p:cNvSpPr>
            <a:spLocks noChangeArrowheads="1"/>
          </p:cNvSpPr>
          <p:nvPr/>
        </p:nvSpPr>
        <p:spPr bwMode="auto">
          <a:xfrm flipH="1">
            <a:off x="7232061" y="4575244"/>
            <a:ext cx="522617" cy="519907"/>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7" name="AutoShape 12"/>
          <p:cNvSpPr>
            <a:spLocks noChangeArrowheads="1"/>
          </p:cNvSpPr>
          <p:nvPr/>
        </p:nvSpPr>
        <p:spPr bwMode="auto">
          <a:xfrm flipH="1">
            <a:off x="513099" y="5565455"/>
            <a:ext cx="7066753" cy="409516"/>
          </a:xfrm>
          <a:prstGeom prst="roundRect">
            <a:avLst>
              <a:gd name="adj" fmla="val 50000"/>
            </a:avLst>
          </a:prstGeom>
          <a:gradFill rotWithShape="1">
            <a:gsLst>
              <a:gs pos="0">
                <a:schemeClr val="hlink"/>
              </a:gs>
              <a:gs pos="50000">
                <a:srgbClr val="5A5A5A"/>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8" name="AutoShape 13"/>
          <p:cNvSpPr>
            <a:spLocks noChangeArrowheads="1"/>
          </p:cNvSpPr>
          <p:nvPr/>
        </p:nvSpPr>
        <p:spPr bwMode="auto">
          <a:xfrm flipH="1">
            <a:off x="7280914" y="5503137"/>
            <a:ext cx="531446" cy="519907"/>
          </a:xfrm>
          <a:prstGeom prst="homePlate">
            <a:avLst>
              <a:gd name="adj" fmla="val 25000"/>
            </a:avLst>
          </a:prstGeom>
          <a:gradFill rotWithShape="1">
            <a:gsLst>
              <a:gs pos="0">
                <a:srgbClr val="373737"/>
              </a:gs>
              <a:gs pos="100000">
                <a:schemeClr val="hlink"/>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20" name="AutoShape 14"/>
          <p:cNvSpPr>
            <a:spLocks noChangeArrowheads="1"/>
          </p:cNvSpPr>
          <p:nvPr/>
        </p:nvSpPr>
        <p:spPr bwMode="auto">
          <a:xfrm>
            <a:off x="567056" y="2611795"/>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الوقت </a:t>
            </a:r>
            <a:r>
              <a:rPr lang="ar-EG" sz="2400" b="1" dirty="0">
                <a:solidFill>
                  <a:srgbClr val="FFFFFF"/>
                </a:solidFill>
                <a:ea typeface="Gulim" pitchFamily="34" charset="-127"/>
              </a:rPr>
              <a:t>المتاح للمدير</a:t>
            </a:r>
            <a:endParaRPr lang="en-US" sz="2400" b="1" dirty="0">
              <a:solidFill>
                <a:srgbClr val="FFFFFF"/>
              </a:solidFill>
              <a:ea typeface="Gulim" pitchFamily="34" charset="-127"/>
            </a:endParaRPr>
          </a:p>
        </p:txBody>
      </p:sp>
      <p:sp>
        <p:nvSpPr>
          <p:cNvPr id="24" name="AutoShape 18"/>
          <p:cNvSpPr>
            <a:spLocks noChangeArrowheads="1"/>
          </p:cNvSpPr>
          <p:nvPr/>
        </p:nvSpPr>
        <p:spPr bwMode="auto">
          <a:xfrm>
            <a:off x="7740352" y="2563881"/>
            <a:ext cx="574675" cy="648103"/>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400">
              <a:solidFill>
                <a:srgbClr val="4D4D4D"/>
              </a:solidFill>
            </a:endParaRPr>
          </a:p>
        </p:txBody>
      </p:sp>
      <p:grpSp>
        <p:nvGrpSpPr>
          <p:cNvPr id="25" name="Group 19"/>
          <p:cNvGrpSpPr>
            <a:grpSpLocks/>
          </p:cNvGrpSpPr>
          <p:nvPr/>
        </p:nvGrpSpPr>
        <p:grpSpPr bwMode="auto">
          <a:xfrm>
            <a:off x="7740352" y="2563881"/>
            <a:ext cx="574675" cy="648103"/>
            <a:chOff x="0" y="0"/>
            <a:chExt cx="4251" cy="2141"/>
          </a:xfrm>
        </p:grpSpPr>
        <p:sp>
          <p:nvSpPr>
            <p:cNvPr id="26" name="Oval 20"/>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27" name="Oval 21"/>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28" name="Oval 22"/>
          <p:cNvSpPr>
            <a:spLocks noChangeArrowheads="1"/>
          </p:cNvSpPr>
          <p:nvPr/>
        </p:nvSpPr>
        <p:spPr bwMode="auto">
          <a:xfrm flipH="1">
            <a:off x="7786389" y="2616269"/>
            <a:ext cx="482600" cy="516346"/>
          </a:xfrm>
          <a:prstGeom prst="ellipse">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29" name="Oval 23"/>
          <p:cNvSpPr>
            <a:spLocks noChangeArrowheads="1"/>
          </p:cNvSpPr>
          <p:nvPr/>
        </p:nvSpPr>
        <p:spPr bwMode="auto">
          <a:xfrm flipH="1">
            <a:off x="7834013" y="2625793"/>
            <a:ext cx="377825" cy="341857"/>
          </a:xfrm>
          <a:prstGeom prst="ellipse">
            <a:avLst/>
          </a:prstGeom>
          <a:gradFill rotWithShape="1">
            <a:gsLst>
              <a:gs pos="0">
                <a:srgbClr val="F6E7DA"/>
              </a:gs>
              <a:gs pos="100000">
                <a:schemeClr val="bg2">
                  <a:alpha val="37999"/>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0" name="AutoShape 24"/>
          <p:cNvSpPr>
            <a:spLocks noChangeArrowheads="1"/>
          </p:cNvSpPr>
          <p:nvPr/>
        </p:nvSpPr>
        <p:spPr bwMode="auto">
          <a:xfrm>
            <a:off x="7740352" y="2565468"/>
            <a:ext cx="576262" cy="605371"/>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1</a:t>
            </a:r>
            <a:endParaRPr lang="en-US" b="1">
              <a:solidFill>
                <a:srgbClr val="FFFFFF"/>
              </a:solidFill>
              <a:ea typeface="Gulim" pitchFamily="34" charset="-127"/>
            </a:endParaRPr>
          </a:p>
        </p:txBody>
      </p:sp>
      <p:grpSp>
        <p:nvGrpSpPr>
          <p:cNvPr id="31" name="Group 25"/>
          <p:cNvGrpSpPr>
            <a:grpSpLocks/>
          </p:cNvGrpSpPr>
          <p:nvPr/>
        </p:nvGrpSpPr>
        <p:grpSpPr bwMode="auto">
          <a:xfrm>
            <a:off x="7740154" y="3500506"/>
            <a:ext cx="576262" cy="648103"/>
            <a:chOff x="0" y="0"/>
            <a:chExt cx="363" cy="364"/>
          </a:xfrm>
        </p:grpSpPr>
        <p:sp>
          <p:nvSpPr>
            <p:cNvPr id="32" name="AutoShape 26"/>
            <p:cNvSpPr>
              <a:spLocks noChangeArrowheads="1"/>
            </p:cNvSpPr>
            <p:nvPr/>
          </p:nvSpPr>
          <p:spPr bwMode="auto">
            <a:xfrm>
              <a:off x="2" y="1"/>
              <a:ext cx="360" cy="363"/>
            </a:xfrm>
            <a:prstGeom prst="roundRect">
              <a:avLst>
                <a:gd name="adj" fmla="val 14222"/>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33" name="Group 27"/>
            <p:cNvGrpSpPr>
              <a:grpSpLocks/>
            </p:cNvGrpSpPr>
            <p:nvPr/>
          </p:nvGrpSpPr>
          <p:grpSpPr bwMode="auto">
            <a:xfrm>
              <a:off x="2" y="0"/>
              <a:ext cx="359" cy="364"/>
              <a:chOff x="0" y="0"/>
              <a:chExt cx="4251" cy="2141"/>
            </a:xfrm>
          </p:grpSpPr>
          <p:sp>
            <p:nvSpPr>
              <p:cNvPr id="37" name="Oval 28"/>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38" name="Oval 29"/>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34" name="Oval 30"/>
            <p:cNvSpPr>
              <a:spLocks noChangeArrowheads="1"/>
            </p:cNvSpPr>
            <p:nvPr/>
          </p:nvSpPr>
          <p:spPr bwMode="auto">
            <a:xfrm flipH="1">
              <a:off x="31" y="33"/>
              <a:ext cx="302" cy="292"/>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5" name="Oval 31"/>
            <p:cNvSpPr>
              <a:spLocks noChangeArrowheads="1"/>
            </p:cNvSpPr>
            <p:nvPr/>
          </p:nvSpPr>
          <p:spPr bwMode="auto">
            <a:xfrm flipH="1">
              <a:off x="59" y="41"/>
              <a:ext cx="244" cy="191"/>
            </a:xfrm>
            <a:prstGeom prst="ellipse">
              <a:avLst/>
            </a:prstGeom>
            <a:gradFill rotWithShape="1">
              <a:gsLst>
                <a:gs pos="0">
                  <a:srgbClr val="FCF2CD"/>
                </a:gs>
                <a:gs pos="100000">
                  <a:schemeClr val="accent1">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6" name="AutoShape 32"/>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2</a:t>
              </a:r>
              <a:endParaRPr lang="en-US" b="1">
                <a:solidFill>
                  <a:srgbClr val="FFFFFF"/>
                </a:solidFill>
                <a:ea typeface="Gulim" pitchFamily="34" charset="-127"/>
              </a:endParaRPr>
            </a:p>
          </p:txBody>
        </p:sp>
      </p:grpSp>
      <p:grpSp>
        <p:nvGrpSpPr>
          <p:cNvPr id="39" name="Group 33"/>
          <p:cNvGrpSpPr>
            <a:grpSpLocks/>
          </p:cNvGrpSpPr>
          <p:nvPr/>
        </p:nvGrpSpPr>
        <p:grpSpPr bwMode="auto">
          <a:xfrm>
            <a:off x="7740154" y="4510156"/>
            <a:ext cx="576262" cy="648103"/>
            <a:chOff x="0" y="0"/>
            <a:chExt cx="363" cy="364"/>
          </a:xfrm>
        </p:grpSpPr>
        <p:sp>
          <p:nvSpPr>
            <p:cNvPr id="40" name="AutoShape 34"/>
            <p:cNvSpPr>
              <a:spLocks noChangeArrowheads="1"/>
            </p:cNvSpPr>
            <p:nvPr/>
          </p:nvSpPr>
          <p:spPr bwMode="auto">
            <a:xfrm>
              <a:off x="1" y="0"/>
              <a:ext cx="361" cy="363"/>
            </a:xfrm>
            <a:prstGeom prst="roundRect">
              <a:avLst>
                <a:gd name="adj" fmla="val 14222"/>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1" name="Group 35"/>
            <p:cNvGrpSpPr>
              <a:grpSpLocks/>
            </p:cNvGrpSpPr>
            <p:nvPr/>
          </p:nvGrpSpPr>
          <p:grpSpPr bwMode="auto">
            <a:xfrm>
              <a:off x="0" y="0"/>
              <a:ext cx="361" cy="364"/>
              <a:chOff x="0" y="0"/>
              <a:chExt cx="4251" cy="2141"/>
            </a:xfrm>
          </p:grpSpPr>
          <p:sp>
            <p:nvSpPr>
              <p:cNvPr id="45" name="Oval 36"/>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46" name="Oval 37"/>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42" name="Oval 38"/>
            <p:cNvSpPr>
              <a:spLocks noChangeArrowheads="1"/>
            </p:cNvSpPr>
            <p:nvPr/>
          </p:nvSpPr>
          <p:spPr bwMode="auto">
            <a:xfrm flipH="1">
              <a:off x="29" y="33"/>
              <a:ext cx="303" cy="293"/>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3" name="Oval 39"/>
            <p:cNvSpPr>
              <a:spLocks noChangeArrowheads="1"/>
            </p:cNvSpPr>
            <p:nvPr/>
          </p:nvSpPr>
          <p:spPr bwMode="auto">
            <a:xfrm flipH="1">
              <a:off x="57" y="41"/>
              <a:ext cx="246" cy="191"/>
            </a:xfrm>
            <a:prstGeom prst="ellipse">
              <a:avLst/>
            </a:prstGeom>
            <a:gradFill rotWithShape="1">
              <a:gsLst>
                <a:gs pos="0">
                  <a:srgbClr val="FFAAAA"/>
                </a:gs>
                <a:gs pos="100000">
                  <a:schemeClr val="accent2">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4" name="AutoShape 40"/>
            <p:cNvSpPr>
              <a:spLocks noChangeArrowheads="1"/>
            </p:cNvSpPr>
            <p:nvPr/>
          </p:nvSpPr>
          <p:spPr bwMode="auto">
            <a:xfrm>
              <a:off x="0" y="0"/>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3</a:t>
              </a:r>
              <a:endParaRPr lang="en-US" b="1">
                <a:solidFill>
                  <a:srgbClr val="FFFFFF"/>
                </a:solidFill>
                <a:ea typeface="Gulim" pitchFamily="34" charset="-127"/>
              </a:endParaRPr>
            </a:p>
          </p:txBody>
        </p:sp>
      </p:grpSp>
      <p:grpSp>
        <p:nvGrpSpPr>
          <p:cNvPr id="47" name="Group 41"/>
          <p:cNvGrpSpPr>
            <a:grpSpLocks/>
          </p:cNvGrpSpPr>
          <p:nvPr/>
        </p:nvGrpSpPr>
        <p:grpSpPr bwMode="auto">
          <a:xfrm>
            <a:off x="7740154" y="5445193"/>
            <a:ext cx="576262" cy="648103"/>
            <a:chOff x="0" y="0"/>
            <a:chExt cx="363" cy="364"/>
          </a:xfrm>
        </p:grpSpPr>
        <p:sp>
          <p:nvSpPr>
            <p:cNvPr id="48" name="AutoShape 42"/>
            <p:cNvSpPr>
              <a:spLocks noChangeArrowheads="1"/>
            </p:cNvSpPr>
            <p:nvPr/>
          </p:nvSpPr>
          <p:spPr bwMode="auto">
            <a:xfrm>
              <a:off x="1" y="1"/>
              <a:ext cx="361" cy="363"/>
            </a:xfrm>
            <a:prstGeom prst="roundRect">
              <a:avLst>
                <a:gd name="adj" fmla="val 14222"/>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9" name="Group 43"/>
            <p:cNvGrpSpPr>
              <a:grpSpLocks/>
            </p:cNvGrpSpPr>
            <p:nvPr/>
          </p:nvGrpSpPr>
          <p:grpSpPr bwMode="auto">
            <a:xfrm>
              <a:off x="0" y="0"/>
              <a:ext cx="360" cy="364"/>
              <a:chOff x="0" y="0"/>
              <a:chExt cx="1134" cy="993"/>
            </a:xfrm>
          </p:grpSpPr>
          <p:grpSp>
            <p:nvGrpSpPr>
              <p:cNvPr id="52" name="Group 44"/>
              <p:cNvGrpSpPr>
                <a:grpSpLocks/>
              </p:cNvGrpSpPr>
              <p:nvPr/>
            </p:nvGrpSpPr>
            <p:grpSpPr bwMode="auto">
              <a:xfrm>
                <a:off x="0" y="0"/>
                <a:ext cx="1134" cy="993"/>
                <a:chOff x="0" y="0"/>
                <a:chExt cx="4251" cy="2141"/>
              </a:xfrm>
            </p:grpSpPr>
            <p:sp>
              <p:nvSpPr>
                <p:cNvPr id="54" name="Oval 45"/>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55" name="Oval 46"/>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53" name="Oval 47"/>
              <p:cNvSpPr>
                <a:spLocks noChangeArrowheads="1"/>
              </p:cNvSpPr>
              <p:nvPr/>
            </p:nvSpPr>
            <p:spPr bwMode="auto">
              <a:xfrm flipH="1">
                <a:off x="91" y="91"/>
                <a:ext cx="953" cy="795"/>
              </a:xfrm>
              <a:prstGeom prst="ellipse">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grpSp>
        <p:sp>
          <p:nvSpPr>
            <p:cNvPr id="50" name="Oval 48"/>
            <p:cNvSpPr>
              <a:spLocks noChangeArrowheads="1"/>
            </p:cNvSpPr>
            <p:nvPr/>
          </p:nvSpPr>
          <p:spPr bwMode="auto">
            <a:xfrm flipH="1">
              <a:off x="57" y="42"/>
              <a:ext cx="244" cy="191"/>
            </a:xfrm>
            <a:prstGeom prst="ellipse">
              <a:avLst/>
            </a:prstGeom>
            <a:gradFill rotWithShape="1">
              <a:gsLst>
                <a:gs pos="0">
                  <a:srgbClr val="DBDBDB"/>
                </a:gs>
                <a:gs pos="100000">
                  <a:schemeClr val="hlink">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51" name="AutoShape 49"/>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4</a:t>
              </a:r>
              <a:endParaRPr lang="en-US" b="1">
                <a:solidFill>
                  <a:srgbClr val="FFFFFF"/>
                </a:solidFill>
                <a:ea typeface="Gulim" pitchFamily="34" charset="-127"/>
              </a:endParaRPr>
            </a:p>
          </p:txBody>
        </p:sp>
      </p:grpSp>
      <p:sp>
        <p:nvSpPr>
          <p:cNvPr id="69" name="AutoShape 14"/>
          <p:cNvSpPr>
            <a:spLocks noChangeArrowheads="1"/>
          </p:cNvSpPr>
          <p:nvPr/>
        </p:nvSpPr>
        <p:spPr bwMode="auto">
          <a:xfrm>
            <a:off x="611560" y="3573016"/>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الوقت </a:t>
            </a:r>
            <a:r>
              <a:rPr lang="ar-EG" sz="2400" b="1" dirty="0">
                <a:solidFill>
                  <a:srgbClr val="FFFFFF"/>
                </a:solidFill>
                <a:ea typeface="Gulim" pitchFamily="34" charset="-127"/>
              </a:rPr>
              <a:t>المناسب للزيارة</a:t>
            </a:r>
            <a:endParaRPr lang="en-US" sz="2400" b="1" dirty="0">
              <a:solidFill>
                <a:srgbClr val="FFFFFF"/>
              </a:solidFill>
              <a:ea typeface="Gulim" pitchFamily="34" charset="-127"/>
            </a:endParaRPr>
          </a:p>
        </p:txBody>
      </p:sp>
      <p:sp>
        <p:nvSpPr>
          <p:cNvPr id="70" name="AutoShape 14"/>
          <p:cNvSpPr>
            <a:spLocks noChangeArrowheads="1"/>
          </p:cNvSpPr>
          <p:nvPr/>
        </p:nvSpPr>
        <p:spPr bwMode="auto">
          <a:xfrm>
            <a:off x="656064" y="4565496"/>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مدة </a:t>
            </a:r>
            <a:r>
              <a:rPr lang="ar-EG" sz="2400" b="1" dirty="0">
                <a:solidFill>
                  <a:srgbClr val="FFFFFF"/>
                </a:solidFill>
                <a:ea typeface="Gulim" pitchFamily="34" charset="-127"/>
              </a:rPr>
              <a:t>الزيارة</a:t>
            </a:r>
            <a:endParaRPr lang="en-US" sz="2400" b="1" dirty="0">
              <a:solidFill>
                <a:srgbClr val="FFFFFF"/>
              </a:solidFill>
              <a:ea typeface="Gulim" pitchFamily="34" charset="-127"/>
            </a:endParaRPr>
          </a:p>
        </p:txBody>
      </p:sp>
      <p:sp>
        <p:nvSpPr>
          <p:cNvPr id="71" name="AutoShape 14"/>
          <p:cNvSpPr>
            <a:spLocks noChangeArrowheads="1"/>
          </p:cNvSpPr>
          <p:nvPr/>
        </p:nvSpPr>
        <p:spPr bwMode="auto">
          <a:xfrm>
            <a:off x="700568" y="5501600"/>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تسجيل </a:t>
            </a:r>
            <a:r>
              <a:rPr lang="ar-EG" sz="2400" b="1" dirty="0">
                <a:solidFill>
                  <a:srgbClr val="FFFFFF"/>
                </a:solidFill>
                <a:ea typeface="Gulim" pitchFamily="34" charset="-127"/>
              </a:rPr>
              <a:t>كافة المواعيد لدى مدير المكتب وتزويد المدير بنسخة منها</a:t>
            </a:r>
            <a:endParaRPr lang="en-US" sz="2400" b="1" dirty="0">
              <a:solidFill>
                <a:srgbClr val="FFFFFF"/>
              </a:solidFill>
              <a:ea typeface="Gulim" pitchFamily="34" charset="-127"/>
            </a:endParaRPr>
          </a:p>
        </p:txBody>
      </p:sp>
    </p:spTree>
    <p:extLst>
      <p:ext uri="{BB962C8B-B14F-4D97-AF65-F5344CB8AC3E}">
        <p14:creationId xmlns:p14="http://schemas.microsoft.com/office/powerpoint/2010/main" xmlns="" val="30547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fade">
                                      <p:cBhvr>
                                        <p:cTn id="64" dur="1000"/>
                                        <p:tgtEl>
                                          <p:spTgt spid="69"/>
                                        </p:tgtEl>
                                      </p:cBhvr>
                                    </p:animEffect>
                                    <p:anim calcmode="lin" valueType="num">
                                      <p:cBhvr>
                                        <p:cTn id="65" dur="1000" fill="hold"/>
                                        <p:tgtEl>
                                          <p:spTgt spid="69"/>
                                        </p:tgtEl>
                                        <p:attrNameLst>
                                          <p:attrName>ppt_x</p:attrName>
                                        </p:attrNameLst>
                                      </p:cBhvr>
                                      <p:tavLst>
                                        <p:tav tm="0">
                                          <p:val>
                                            <p:strVal val="#ppt_x"/>
                                          </p:val>
                                        </p:tav>
                                        <p:tav tm="100000">
                                          <p:val>
                                            <p:strVal val="#ppt_x"/>
                                          </p:val>
                                        </p:tav>
                                      </p:tavLst>
                                    </p:anim>
                                    <p:anim calcmode="lin" valueType="num">
                                      <p:cBhvr>
                                        <p:cTn id="6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1000"/>
                                        <p:tgtEl>
                                          <p:spTgt spid="39"/>
                                        </p:tgtEl>
                                      </p:cBhvr>
                                    </p:animEffect>
                                    <p:anim calcmode="lin" valueType="num">
                                      <p:cBhvr>
                                        <p:cTn id="82" dur="1000" fill="hold"/>
                                        <p:tgtEl>
                                          <p:spTgt spid="39"/>
                                        </p:tgtEl>
                                        <p:attrNameLst>
                                          <p:attrName>ppt_x</p:attrName>
                                        </p:attrNameLst>
                                      </p:cBhvr>
                                      <p:tavLst>
                                        <p:tav tm="0">
                                          <p:val>
                                            <p:strVal val="#ppt_x"/>
                                          </p:val>
                                        </p:tav>
                                        <p:tav tm="100000">
                                          <p:val>
                                            <p:strVal val="#ppt_x"/>
                                          </p:val>
                                        </p:tav>
                                      </p:tavLst>
                                    </p:anim>
                                    <p:anim calcmode="lin" valueType="num">
                                      <p:cBhvr>
                                        <p:cTn id="83" dur="1000" fill="hold"/>
                                        <p:tgtEl>
                                          <p:spTgt spid="3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fade">
                                      <p:cBhvr>
                                        <p:cTn id="86" dur="1000"/>
                                        <p:tgtEl>
                                          <p:spTgt spid="70"/>
                                        </p:tgtEl>
                                      </p:cBhvr>
                                    </p:animEffect>
                                    <p:anim calcmode="lin" valueType="num">
                                      <p:cBhvr>
                                        <p:cTn id="87" dur="1000" fill="hold"/>
                                        <p:tgtEl>
                                          <p:spTgt spid="70"/>
                                        </p:tgtEl>
                                        <p:attrNameLst>
                                          <p:attrName>ppt_x</p:attrName>
                                        </p:attrNameLst>
                                      </p:cBhvr>
                                      <p:tavLst>
                                        <p:tav tm="0">
                                          <p:val>
                                            <p:strVal val="#ppt_x"/>
                                          </p:val>
                                        </p:tav>
                                        <p:tav tm="100000">
                                          <p:val>
                                            <p:strVal val="#ppt_x"/>
                                          </p:val>
                                        </p:tav>
                                      </p:tavLst>
                                    </p:anim>
                                    <p:anim calcmode="lin" valueType="num">
                                      <p:cBhvr>
                                        <p:cTn id="88"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fade">
                                      <p:cBhvr>
                                        <p:cTn id="93" dur="1000"/>
                                        <p:tgtEl>
                                          <p:spTgt spid="17"/>
                                        </p:tgtEl>
                                      </p:cBhvr>
                                    </p:animEffect>
                                    <p:anim calcmode="lin" valueType="num">
                                      <p:cBhvr>
                                        <p:cTn id="94" dur="1000" fill="hold"/>
                                        <p:tgtEl>
                                          <p:spTgt spid="17"/>
                                        </p:tgtEl>
                                        <p:attrNameLst>
                                          <p:attrName>ppt_x</p:attrName>
                                        </p:attrNameLst>
                                      </p:cBhvr>
                                      <p:tavLst>
                                        <p:tav tm="0">
                                          <p:val>
                                            <p:strVal val="#ppt_x"/>
                                          </p:val>
                                        </p:tav>
                                        <p:tav tm="100000">
                                          <p:val>
                                            <p:strVal val="#ppt_x"/>
                                          </p:val>
                                        </p:tav>
                                      </p:tavLst>
                                    </p:anim>
                                    <p:anim calcmode="lin" valueType="num">
                                      <p:cBhvr>
                                        <p:cTn id="95" dur="1000" fill="hold"/>
                                        <p:tgtEl>
                                          <p:spTgt spid="1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1000"/>
                                        <p:tgtEl>
                                          <p:spTgt spid="47"/>
                                        </p:tgtEl>
                                      </p:cBhvr>
                                    </p:animEffect>
                                    <p:anim calcmode="lin" valueType="num">
                                      <p:cBhvr>
                                        <p:cTn id="104" dur="1000" fill="hold"/>
                                        <p:tgtEl>
                                          <p:spTgt spid="47"/>
                                        </p:tgtEl>
                                        <p:attrNameLst>
                                          <p:attrName>ppt_x</p:attrName>
                                        </p:attrNameLst>
                                      </p:cBhvr>
                                      <p:tavLst>
                                        <p:tav tm="0">
                                          <p:val>
                                            <p:strVal val="#ppt_x"/>
                                          </p:val>
                                        </p:tav>
                                        <p:tav tm="100000">
                                          <p:val>
                                            <p:strVal val="#ppt_x"/>
                                          </p:val>
                                        </p:tav>
                                      </p:tavLst>
                                    </p:anim>
                                    <p:anim calcmode="lin" valueType="num">
                                      <p:cBhvr>
                                        <p:cTn id="105" dur="1000" fill="hold"/>
                                        <p:tgtEl>
                                          <p:spTgt spid="47"/>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71"/>
                                        </p:tgtEl>
                                        <p:attrNameLst>
                                          <p:attrName>style.visibility</p:attrName>
                                        </p:attrNameLst>
                                      </p:cBhvr>
                                      <p:to>
                                        <p:strVal val="visible"/>
                                      </p:to>
                                    </p:set>
                                    <p:animEffect transition="in" filter="fade">
                                      <p:cBhvr>
                                        <p:cTn id="108" dur="1000"/>
                                        <p:tgtEl>
                                          <p:spTgt spid="71"/>
                                        </p:tgtEl>
                                      </p:cBhvr>
                                    </p:animEffect>
                                    <p:anim calcmode="lin" valueType="num">
                                      <p:cBhvr>
                                        <p:cTn id="109" dur="1000" fill="hold"/>
                                        <p:tgtEl>
                                          <p:spTgt spid="71"/>
                                        </p:tgtEl>
                                        <p:attrNameLst>
                                          <p:attrName>ppt_x</p:attrName>
                                        </p:attrNameLst>
                                      </p:cBhvr>
                                      <p:tavLst>
                                        <p:tav tm="0">
                                          <p:val>
                                            <p:strVal val="#ppt_x"/>
                                          </p:val>
                                        </p:tav>
                                        <p:tav tm="100000">
                                          <p:val>
                                            <p:strVal val="#ppt_x"/>
                                          </p:val>
                                        </p:tav>
                                      </p:tavLst>
                                    </p:anim>
                                    <p:anim calcmode="lin" valueType="num">
                                      <p:cBhvr>
                                        <p:cTn id="110"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4" grpId="0" animBg="1"/>
      <p:bldP spid="15" grpId="0" animBg="1"/>
      <p:bldP spid="17" grpId="0" animBg="1"/>
      <p:bldP spid="18" grpId="0" animBg="1"/>
      <p:bldP spid="20" grpId="0"/>
      <p:bldP spid="24" grpId="0" animBg="1"/>
      <p:bldP spid="28" grpId="0" animBg="1"/>
      <p:bldP spid="29" grpId="0" animBg="1"/>
      <p:bldP spid="30" grpId="0"/>
      <p:bldP spid="69" grpId="0"/>
      <p:bldP spid="70" grpId="0"/>
      <p:bldP spid="71"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العوامل التي يجب مراعاتها عند تنظيم المقابلات والزيارات</a:t>
            </a:r>
          </a:p>
        </p:txBody>
      </p:sp>
      <p:sp>
        <p:nvSpPr>
          <p:cNvPr id="8" name="AutoShape 3"/>
          <p:cNvSpPr>
            <a:spLocks noChangeArrowheads="1"/>
          </p:cNvSpPr>
          <p:nvPr/>
        </p:nvSpPr>
        <p:spPr bwMode="auto">
          <a:xfrm flipH="1">
            <a:off x="605437" y="3114676"/>
            <a:ext cx="6928656" cy="409516"/>
          </a:xfrm>
          <a:prstGeom prst="roundRect">
            <a:avLst>
              <a:gd name="adj" fmla="val 50000"/>
            </a:avLst>
          </a:prstGeom>
          <a:gradFill rotWithShape="1">
            <a:gsLst>
              <a:gs pos="0">
                <a:schemeClr val="bg2"/>
              </a:gs>
              <a:gs pos="50000">
                <a:srgbClr val="934300"/>
              </a:gs>
              <a:gs pos="100000">
                <a:schemeClr val="bg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9" name="AutoShape 4"/>
          <p:cNvSpPr>
            <a:spLocks noChangeArrowheads="1"/>
          </p:cNvSpPr>
          <p:nvPr/>
        </p:nvSpPr>
        <p:spPr bwMode="auto">
          <a:xfrm flipH="1">
            <a:off x="7284417" y="3054350"/>
            <a:ext cx="521061" cy="519907"/>
          </a:xfrm>
          <a:prstGeom prst="homePlate">
            <a:avLst>
              <a:gd name="adj" fmla="val 25000"/>
            </a:avLst>
          </a:prstGeom>
          <a:gradFill rotWithShape="1">
            <a:gsLst>
              <a:gs pos="0">
                <a:srgbClr val="5A2900"/>
              </a:gs>
              <a:gs pos="100000">
                <a:schemeClr val="bg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1" name="AutoShape 6"/>
          <p:cNvSpPr>
            <a:spLocks noChangeArrowheads="1"/>
          </p:cNvSpPr>
          <p:nvPr/>
        </p:nvSpPr>
        <p:spPr bwMode="auto">
          <a:xfrm flipH="1">
            <a:off x="539552" y="4066757"/>
            <a:ext cx="7053935" cy="409516"/>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2" name="AutoShape 7"/>
          <p:cNvSpPr>
            <a:spLocks noChangeArrowheads="1"/>
          </p:cNvSpPr>
          <p:nvPr/>
        </p:nvSpPr>
        <p:spPr bwMode="auto">
          <a:xfrm flipH="1">
            <a:off x="7306143" y="4006220"/>
            <a:ext cx="530482" cy="519907"/>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4" name="AutoShape 9"/>
          <p:cNvSpPr>
            <a:spLocks noChangeArrowheads="1"/>
          </p:cNvSpPr>
          <p:nvPr/>
        </p:nvSpPr>
        <p:spPr bwMode="auto">
          <a:xfrm flipH="1">
            <a:off x="557401" y="5074194"/>
            <a:ext cx="6949346" cy="659062"/>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5" name="AutoShape 10"/>
          <p:cNvSpPr>
            <a:spLocks noChangeArrowheads="1"/>
          </p:cNvSpPr>
          <p:nvPr/>
        </p:nvSpPr>
        <p:spPr bwMode="auto">
          <a:xfrm flipH="1">
            <a:off x="7256326" y="5135001"/>
            <a:ext cx="522617" cy="519907"/>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20" name="AutoShape 14"/>
          <p:cNvSpPr>
            <a:spLocks noChangeArrowheads="1"/>
          </p:cNvSpPr>
          <p:nvPr/>
        </p:nvSpPr>
        <p:spPr bwMode="auto">
          <a:xfrm>
            <a:off x="591321" y="3044866"/>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300" b="1" dirty="0" smtClean="0">
                <a:solidFill>
                  <a:srgbClr val="FFFFFF"/>
                </a:solidFill>
                <a:ea typeface="Gulim" pitchFamily="34" charset="-127"/>
              </a:rPr>
              <a:t>التأكد </a:t>
            </a:r>
            <a:r>
              <a:rPr lang="ar-EG" sz="2300" b="1" dirty="0">
                <a:solidFill>
                  <a:srgbClr val="FFFFFF"/>
                </a:solidFill>
                <a:ea typeface="Gulim" pitchFamily="34" charset="-127"/>
              </a:rPr>
              <a:t>من تسجيل جميع المعلومات عن الزائر وأرقام هواتفه وموضوعه</a:t>
            </a:r>
            <a:endParaRPr lang="en-US" sz="2300" b="1" dirty="0">
              <a:solidFill>
                <a:srgbClr val="FFFFFF"/>
              </a:solidFill>
              <a:ea typeface="Gulim" pitchFamily="34" charset="-127"/>
            </a:endParaRPr>
          </a:p>
        </p:txBody>
      </p:sp>
      <p:sp>
        <p:nvSpPr>
          <p:cNvPr id="24" name="AutoShape 18"/>
          <p:cNvSpPr>
            <a:spLocks noChangeArrowheads="1"/>
          </p:cNvSpPr>
          <p:nvPr/>
        </p:nvSpPr>
        <p:spPr bwMode="auto">
          <a:xfrm>
            <a:off x="7764617" y="2996952"/>
            <a:ext cx="574675" cy="648103"/>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400">
              <a:solidFill>
                <a:srgbClr val="4D4D4D"/>
              </a:solidFill>
            </a:endParaRPr>
          </a:p>
        </p:txBody>
      </p:sp>
      <p:grpSp>
        <p:nvGrpSpPr>
          <p:cNvPr id="25" name="Group 19"/>
          <p:cNvGrpSpPr>
            <a:grpSpLocks/>
          </p:cNvGrpSpPr>
          <p:nvPr/>
        </p:nvGrpSpPr>
        <p:grpSpPr bwMode="auto">
          <a:xfrm>
            <a:off x="7764617" y="2996952"/>
            <a:ext cx="574675" cy="648103"/>
            <a:chOff x="0" y="0"/>
            <a:chExt cx="4251" cy="2141"/>
          </a:xfrm>
        </p:grpSpPr>
        <p:sp>
          <p:nvSpPr>
            <p:cNvPr id="26" name="Oval 20"/>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27" name="Oval 21"/>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28" name="Oval 22"/>
          <p:cNvSpPr>
            <a:spLocks noChangeArrowheads="1"/>
          </p:cNvSpPr>
          <p:nvPr/>
        </p:nvSpPr>
        <p:spPr bwMode="auto">
          <a:xfrm flipH="1">
            <a:off x="7810654" y="3049340"/>
            <a:ext cx="482600" cy="516346"/>
          </a:xfrm>
          <a:prstGeom prst="ellipse">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29" name="Oval 23"/>
          <p:cNvSpPr>
            <a:spLocks noChangeArrowheads="1"/>
          </p:cNvSpPr>
          <p:nvPr/>
        </p:nvSpPr>
        <p:spPr bwMode="auto">
          <a:xfrm flipH="1">
            <a:off x="7858278" y="3058864"/>
            <a:ext cx="377825" cy="341857"/>
          </a:xfrm>
          <a:prstGeom prst="ellipse">
            <a:avLst/>
          </a:prstGeom>
          <a:gradFill rotWithShape="1">
            <a:gsLst>
              <a:gs pos="0">
                <a:srgbClr val="F6E7DA"/>
              </a:gs>
              <a:gs pos="100000">
                <a:schemeClr val="bg2">
                  <a:alpha val="37999"/>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0" name="AutoShape 24"/>
          <p:cNvSpPr>
            <a:spLocks noChangeArrowheads="1"/>
          </p:cNvSpPr>
          <p:nvPr/>
        </p:nvSpPr>
        <p:spPr bwMode="auto">
          <a:xfrm>
            <a:off x="7764617" y="2998539"/>
            <a:ext cx="576262" cy="605371"/>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b="1" dirty="0">
                <a:solidFill>
                  <a:srgbClr val="FFFFFF"/>
                </a:solidFill>
              </a:rPr>
              <a:t>5</a:t>
            </a:r>
            <a:endParaRPr lang="en-US" b="1" dirty="0">
              <a:solidFill>
                <a:srgbClr val="FFFFFF"/>
              </a:solidFill>
              <a:ea typeface="Gulim" pitchFamily="34" charset="-127"/>
            </a:endParaRPr>
          </a:p>
        </p:txBody>
      </p:sp>
      <p:grpSp>
        <p:nvGrpSpPr>
          <p:cNvPr id="31" name="Group 25"/>
          <p:cNvGrpSpPr>
            <a:grpSpLocks/>
          </p:cNvGrpSpPr>
          <p:nvPr/>
        </p:nvGrpSpPr>
        <p:grpSpPr bwMode="auto">
          <a:xfrm>
            <a:off x="7764419" y="3933577"/>
            <a:ext cx="576262" cy="648103"/>
            <a:chOff x="0" y="0"/>
            <a:chExt cx="363" cy="364"/>
          </a:xfrm>
        </p:grpSpPr>
        <p:sp>
          <p:nvSpPr>
            <p:cNvPr id="32" name="AutoShape 26"/>
            <p:cNvSpPr>
              <a:spLocks noChangeArrowheads="1"/>
            </p:cNvSpPr>
            <p:nvPr/>
          </p:nvSpPr>
          <p:spPr bwMode="auto">
            <a:xfrm>
              <a:off x="2" y="1"/>
              <a:ext cx="360" cy="363"/>
            </a:xfrm>
            <a:prstGeom prst="roundRect">
              <a:avLst>
                <a:gd name="adj" fmla="val 14222"/>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33" name="Group 27"/>
            <p:cNvGrpSpPr>
              <a:grpSpLocks/>
            </p:cNvGrpSpPr>
            <p:nvPr/>
          </p:nvGrpSpPr>
          <p:grpSpPr bwMode="auto">
            <a:xfrm>
              <a:off x="2" y="0"/>
              <a:ext cx="359" cy="364"/>
              <a:chOff x="0" y="0"/>
              <a:chExt cx="4251" cy="2141"/>
            </a:xfrm>
          </p:grpSpPr>
          <p:sp>
            <p:nvSpPr>
              <p:cNvPr id="37" name="Oval 28"/>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38" name="Oval 29"/>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34" name="Oval 30"/>
            <p:cNvSpPr>
              <a:spLocks noChangeArrowheads="1"/>
            </p:cNvSpPr>
            <p:nvPr/>
          </p:nvSpPr>
          <p:spPr bwMode="auto">
            <a:xfrm flipH="1">
              <a:off x="31" y="33"/>
              <a:ext cx="302" cy="292"/>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5" name="Oval 31"/>
            <p:cNvSpPr>
              <a:spLocks noChangeArrowheads="1"/>
            </p:cNvSpPr>
            <p:nvPr/>
          </p:nvSpPr>
          <p:spPr bwMode="auto">
            <a:xfrm flipH="1">
              <a:off x="59" y="41"/>
              <a:ext cx="244" cy="191"/>
            </a:xfrm>
            <a:prstGeom prst="ellipse">
              <a:avLst/>
            </a:prstGeom>
            <a:gradFill rotWithShape="1">
              <a:gsLst>
                <a:gs pos="0">
                  <a:srgbClr val="FCF2CD"/>
                </a:gs>
                <a:gs pos="100000">
                  <a:schemeClr val="accent1">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6" name="AutoShape 32"/>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altLang="en-US" b="1" dirty="0" smtClean="0">
                  <a:solidFill>
                    <a:srgbClr val="FFFFFF"/>
                  </a:solidFill>
                </a:rPr>
                <a:t>6</a:t>
              </a:r>
              <a:endParaRPr lang="en-US" b="1" dirty="0">
                <a:solidFill>
                  <a:srgbClr val="FFFFFF"/>
                </a:solidFill>
                <a:ea typeface="Gulim" pitchFamily="34" charset="-127"/>
              </a:endParaRPr>
            </a:p>
          </p:txBody>
        </p:sp>
      </p:grpSp>
      <p:grpSp>
        <p:nvGrpSpPr>
          <p:cNvPr id="39" name="Group 33"/>
          <p:cNvGrpSpPr>
            <a:grpSpLocks/>
          </p:cNvGrpSpPr>
          <p:nvPr/>
        </p:nvGrpSpPr>
        <p:grpSpPr bwMode="auto">
          <a:xfrm>
            <a:off x="7764419" y="5069913"/>
            <a:ext cx="576262" cy="648103"/>
            <a:chOff x="0" y="0"/>
            <a:chExt cx="363" cy="364"/>
          </a:xfrm>
        </p:grpSpPr>
        <p:sp>
          <p:nvSpPr>
            <p:cNvPr id="40" name="AutoShape 34"/>
            <p:cNvSpPr>
              <a:spLocks noChangeArrowheads="1"/>
            </p:cNvSpPr>
            <p:nvPr/>
          </p:nvSpPr>
          <p:spPr bwMode="auto">
            <a:xfrm>
              <a:off x="1" y="0"/>
              <a:ext cx="361" cy="363"/>
            </a:xfrm>
            <a:prstGeom prst="roundRect">
              <a:avLst>
                <a:gd name="adj" fmla="val 14222"/>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1" name="Group 35"/>
            <p:cNvGrpSpPr>
              <a:grpSpLocks/>
            </p:cNvGrpSpPr>
            <p:nvPr/>
          </p:nvGrpSpPr>
          <p:grpSpPr bwMode="auto">
            <a:xfrm>
              <a:off x="0" y="0"/>
              <a:ext cx="361" cy="364"/>
              <a:chOff x="0" y="0"/>
              <a:chExt cx="4251" cy="2141"/>
            </a:xfrm>
          </p:grpSpPr>
          <p:sp>
            <p:nvSpPr>
              <p:cNvPr id="45" name="Oval 36"/>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46" name="Oval 37"/>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42" name="Oval 38"/>
            <p:cNvSpPr>
              <a:spLocks noChangeArrowheads="1"/>
            </p:cNvSpPr>
            <p:nvPr/>
          </p:nvSpPr>
          <p:spPr bwMode="auto">
            <a:xfrm flipH="1">
              <a:off x="29" y="33"/>
              <a:ext cx="303" cy="293"/>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3" name="Oval 39"/>
            <p:cNvSpPr>
              <a:spLocks noChangeArrowheads="1"/>
            </p:cNvSpPr>
            <p:nvPr/>
          </p:nvSpPr>
          <p:spPr bwMode="auto">
            <a:xfrm flipH="1">
              <a:off x="57" y="41"/>
              <a:ext cx="246" cy="191"/>
            </a:xfrm>
            <a:prstGeom prst="ellipse">
              <a:avLst/>
            </a:prstGeom>
            <a:gradFill rotWithShape="1">
              <a:gsLst>
                <a:gs pos="0">
                  <a:srgbClr val="FFAAAA"/>
                </a:gs>
                <a:gs pos="100000">
                  <a:schemeClr val="accent2">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4" name="AutoShape 40"/>
            <p:cNvSpPr>
              <a:spLocks noChangeArrowheads="1"/>
            </p:cNvSpPr>
            <p:nvPr/>
          </p:nvSpPr>
          <p:spPr bwMode="auto">
            <a:xfrm>
              <a:off x="0" y="0"/>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altLang="en-US" b="1" dirty="0" smtClean="0">
                  <a:solidFill>
                    <a:srgbClr val="FFFFFF"/>
                  </a:solidFill>
                </a:rPr>
                <a:t>7</a:t>
              </a:r>
              <a:endParaRPr lang="en-US" b="1" dirty="0">
                <a:solidFill>
                  <a:srgbClr val="FFFFFF"/>
                </a:solidFill>
                <a:ea typeface="Gulim" pitchFamily="34" charset="-127"/>
              </a:endParaRPr>
            </a:p>
          </p:txBody>
        </p:sp>
      </p:grpSp>
      <p:sp>
        <p:nvSpPr>
          <p:cNvPr id="69" name="AutoShape 14"/>
          <p:cNvSpPr>
            <a:spLocks noChangeArrowheads="1"/>
          </p:cNvSpPr>
          <p:nvPr/>
        </p:nvSpPr>
        <p:spPr bwMode="auto">
          <a:xfrm>
            <a:off x="635825" y="4006087"/>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تحديد </a:t>
            </a:r>
            <a:r>
              <a:rPr lang="ar-EG" sz="2400" b="1" dirty="0">
                <a:solidFill>
                  <a:srgbClr val="FFFFFF"/>
                </a:solidFill>
                <a:ea typeface="Gulim" pitchFamily="34" charset="-127"/>
              </a:rPr>
              <a:t>مدة زمنية للزيارة</a:t>
            </a:r>
            <a:endParaRPr lang="en-US" sz="2400" b="1" dirty="0">
              <a:solidFill>
                <a:srgbClr val="FFFFFF"/>
              </a:solidFill>
              <a:ea typeface="Gulim" pitchFamily="34" charset="-127"/>
            </a:endParaRPr>
          </a:p>
        </p:txBody>
      </p:sp>
      <p:sp>
        <p:nvSpPr>
          <p:cNvPr id="70" name="AutoShape 14"/>
          <p:cNvSpPr>
            <a:spLocks noChangeArrowheads="1"/>
          </p:cNvSpPr>
          <p:nvPr/>
        </p:nvSpPr>
        <p:spPr bwMode="auto">
          <a:xfrm>
            <a:off x="680329" y="5137780"/>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إبلاغ </a:t>
            </a:r>
            <a:r>
              <a:rPr lang="ar-EG" sz="2400" b="1" dirty="0">
                <a:solidFill>
                  <a:srgbClr val="FFFFFF"/>
                </a:solidFill>
                <a:ea typeface="Gulim" pitchFamily="34" charset="-127"/>
              </a:rPr>
              <a:t>صاحب الموعد بالزيارة أو بأي مستجدات أخرى </a:t>
            </a:r>
            <a:endParaRPr lang="ar-EG" sz="2400" b="1" dirty="0" smtClean="0">
              <a:solidFill>
                <a:srgbClr val="FFFFFF"/>
              </a:solidFill>
              <a:ea typeface="Gulim" pitchFamily="34" charset="-127"/>
            </a:endParaRPr>
          </a:p>
          <a:p>
            <a:pPr rtl="1" latinLnBrk="1"/>
            <a:r>
              <a:rPr lang="ar-EG" sz="2400" b="1" dirty="0" smtClean="0">
                <a:solidFill>
                  <a:srgbClr val="FFFFFF"/>
                </a:solidFill>
                <a:ea typeface="Gulim" pitchFamily="34" charset="-127"/>
              </a:rPr>
              <a:t>حولها </a:t>
            </a:r>
            <a:r>
              <a:rPr lang="ar-EG" sz="2400" b="1" dirty="0">
                <a:solidFill>
                  <a:srgbClr val="FFFFFF"/>
                </a:solidFill>
                <a:ea typeface="Gulim" pitchFamily="34" charset="-127"/>
              </a:rPr>
              <a:t>(كالإلغاء أو التأجيل</a:t>
            </a:r>
            <a:r>
              <a:rPr lang="ar-EG" sz="2400" b="1" dirty="0" smtClean="0">
                <a:solidFill>
                  <a:srgbClr val="FFFFFF"/>
                </a:solidFill>
                <a:ea typeface="Gulim" pitchFamily="34" charset="-127"/>
              </a:rPr>
              <a:t>)</a:t>
            </a:r>
            <a:endParaRPr lang="en-US" sz="2400" b="1" dirty="0">
              <a:solidFill>
                <a:srgbClr val="FFFFFF"/>
              </a:solidFill>
              <a:ea typeface="Gulim" pitchFamily="34" charset="-127"/>
            </a:endParaRPr>
          </a:p>
        </p:txBody>
      </p:sp>
    </p:spTree>
    <p:extLst>
      <p:ext uri="{BB962C8B-B14F-4D97-AF65-F5344CB8AC3E}">
        <p14:creationId xmlns:p14="http://schemas.microsoft.com/office/powerpoint/2010/main" xmlns="" val="557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fade">
                                      <p:cBhvr>
                                        <p:cTn id="64" dur="1000"/>
                                        <p:tgtEl>
                                          <p:spTgt spid="69"/>
                                        </p:tgtEl>
                                      </p:cBhvr>
                                    </p:animEffect>
                                    <p:anim calcmode="lin" valueType="num">
                                      <p:cBhvr>
                                        <p:cTn id="65" dur="1000" fill="hold"/>
                                        <p:tgtEl>
                                          <p:spTgt spid="69"/>
                                        </p:tgtEl>
                                        <p:attrNameLst>
                                          <p:attrName>ppt_x</p:attrName>
                                        </p:attrNameLst>
                                      </p:cBhvr>
                                      <p:tavLst>
                                        <p:tav tm="0">
                                          <p:val>
                                            <p:strVal val="#ppt_x"/>
                                          </p:val>
                                        </p:tav>
                                        <p:tav tm="100000">
                                          <p:val>
                                            <p:strVal val="#ppt_x"/>
                                          </p:val>
                                        </p:tav>
                                      </p:tavLst>
                                    </p:anim>
                                    <p:anim calcmode="lin" valueType="num">
                                      <p:cBhvr>
                                        <p:cTn id="6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1000"/>
                                        <p:tgtEl>
                                          <p:spTgt spid="39"/>
                                        </p:tgtEl>
                                      </p:cBhvr>
                                    </p:animEffect>
                                    <p:anim calcmode="lin" valueType="num">
                                      <p:cBhvr>
                                        <p:cTn id="82" dur="1000" fill="hold"/>
                                        <p:tgtEl>
                                          <p:spTgt spid="39"/>
                                        </p:tgtEl>
                                        <p:attrNameLst>
                                          <p:attrName>ppt_x</p:attrName>
                                        </p:attrNameLst>
                                      </p:cBhvr>
                                      <p:tavLst>
                                        <p:tav tm="0">
                                          <p:val>
                                            <p:strVal val="#ppt_x"/>
                                          </p:val>
                                        </p:tav>
                                        <p:tav tm="100000">
                                          <p:val>
                                            <p:strVal val="#ppt_x"/>
                                          </p:val>
                                        </p:tav>
                                      </p:tavLst>
                                    </p:anim>
                                    <p:anim calcmode="lin" valueType="num">
                                      <p:cBhvr>
                                        <p:cTn id="83" dur="1000" fill="hold"/>
                                        <p:tgtEl>
                                          <p:spTgt spid="3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fade">
                                      <p:cBhvr>
                                        <p:cTn id="86" dur="1000"/>
                                        <p:tgtEl>
                                          <p:spTgt spid="70"/>
                                        </p:tgtEl>
                                      </p:cBhvr>
                                    </p:animEffect>
                                    <p:anim calcmode="lin" valueType="num">
                                      <p:cBhvr>
                                        <p:cTn id="87" dur="1000" fill="hold"/>
                                        <p:tgtEl>
                                          <p:spTgt spid="70"/>
                                        </p:tgtEl>
                                        <p:attrNameLst>
                                          <p:attrName>ppt_x</p:attrName>
                                        </p:attrNameLst>
                                      </p:cBhvr>
                                      <p:tavLst>
                                        <p:tav tm="0">
                                          <p:val>
                                            <p:strVal val="#ppt_x"/>
                                          </p:val>
                                        </p:tav>
                                        <p:tav tm="100000">
                                          <p:val>
                                            <p:strVal val="#ppt_x"/>
                                          </p:val>
                                        </p:tav>
                                      </p:tavLst>
                                    </p:anim>
                                    <p:anim calcmode="lin" valueType="num">
                                      <p:cBhvr>
                                        <p:cTn id="88"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4" grpId="0" animBg="1"/>
      <p:bldP spid="15" grpId="0" animBg="1"/>
      <p:bldP spid="20" grpId="0"/>
      <p:bldP spid="24" grpId="0" animBg="1"/>
      <p:bldP spid="28" grpId="0" animBg="1"/>
      <p:bldP spid="29" grpId="0" animBg="1"/>
      <p:bldP spid="30" grpId="0"/>
      <p:bldP spid="69" grpId="0"/>
      <p:bldP spid="70"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547664" y="2459360"/>
            <a:ext cx="5688632" cy="2376264"/>
          </a:xfrm>
          <a:prstGeom prst="horizontalScroll">
            <a:avLst/>
          </a:prstGeom>
          <a:ln w="9525" cap="flat" cmpd="sng" algn="ctr">
            <a:solidFill>
              <a:schemeClr val="tx1"/>
            </a:solidFill>
            <a:prstDash val="solid"/>
            <a:round/>
            <a:headEnd type="none" w="med" len="med"/>
            <a:tailEnd type="none" w="med" len="med"/>
          </a:ln>
          <a:effectLst/>
          <a:extLst/>
        </p:spPr>
        <p:style>
          <a:lnRef idx="0">
            <a:scrgbClr r="0" g="0" b="0"/>
          </a:lnRef>
          <a:fillRef idx="1003">
            <a:schemeClr val="lt2"/>
          </a:fillRef>
          <a:effectRef idx="0">
            <a:scrgbClr r="0" g="0" b="0"/>
          </a:effectRef>
          <a:fontRef idx="major"/>
        </p:style>
        <p:txBody>
          <a:bodyPr vert="horz" wrap="square" lIns="91440" tIns="45720" rIns="91440" bIns="45720" numCol="1" rtlCol="1" anchor="t" anchorCtr="0" compatLnSpc="1">
            <a:prstTxWarp prst="textNoShape">
              <a:avLst/>
            </a:prstTxWarp>
          </a:bodyPr>
          <a:lstStyle/>
          <a:p>
            <a:pPr rtl="1">
              <a:lnSpc>
                <a:spcPct val="250000"/>
              </a:lnSpc>
            </a:pPr>
            <a:r>
              <a:rPr lang="ar-EG" sz="3600" b="1" dirty="0">
                <a:solidFill>
                  <a:srgbClr val="FFFFFF"/>
                </a:solidFill>
                <a:latin typeface="Simplified Arabic" pitchFamily="18" charset="-78"/>
                <a:cs typeface="Simplified Arabic" pitchFamily="18" charset="-78"/>
              </a:rPr>
              <a:t>مفهوم استقبال الزائرين</a:t>
            </a:r>
            <a:endParaRPr lang="ar-EG" sz="3600" b="1" dirty="0" smtClean="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195357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3933056"/>
            <a:ext cx="8346728" cy="1928100"/>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600" b="1" dirty="0">
                  <a:solidFill>
                    <a:srgbClr val="FFFFFF"/>
                  </a:solidFill>
                  <a:ea typeface="Gulim" pitchFamily="34" charset="-127"/>
                </a:rPr>
                <a:t>الهدف من استقبال الزائرين هو بناء علاقات قوية ومتينة بين </a:t>
              </a:r>
              <a:endParaRPr lang="ar-EG" sz="2600" b="1" dirty="0" smtClean="0">
                <a:solidFill>
                  <a:srgbClr val="FFFFFF"/>
                </a:solidFill>
                <a:ea typeface="Gulim" pitchFamily="34" charset="-127"/>
              </a:endParaRPr>
            </a:p>
            <a:p>
              <a:pPr rtl="1"/>
              <a:r>
                <a:rPr lang="ar-EG" sz="2600" b="1" dirty="0" smtClean="0">
                  <a:solidFill>
                    <a:srgbClr val="FFFFFF"/>
                  </a:solidFill>
                  <a:ea typeface="Gulim" pitchFamily="34" charset="-127"/>
                </a:rPr>
                <a:t>المنشآت </a:t>
              </a:r>
              <a:r>
                <a:rPr lang="ar-EG" sz="2600" b="1" dirty="0">
                  <a:solidFill>
                    <a:srgbClr val="FFFFFF"/>
                  </a:solidFill>
                  <a:ea typeface="Gulim" pitchFamily="34" charset="-127"/>
                </a:rPr>
                <a:t>التجارية والمراجعين، وكلما كان انطباع المراجعين عن </a:t>
              </a:r>
              <a:endParaRPr lang="ar-EG" sz="2600" b="1" dirty="0" smtClean="0">
                <a:solidFill>
                  <a:srgbClr val="FFFFFF"/>
                </a:solidFill>
                <a:ea typeface="Gulim" pitchFamily="34" charset="-127"/>
              </a:endParaRPr>
            </a:p>
            <a:p>
              <a:pPr rtl="1"/>
              <a:r>
                <a:rPr lang="ar-EG" sz="2600" b="1" dirty="0" smtClean="0">
                  <a:solidFill>
                    <a:srgbClr val="FFFFFF"/>
                  </a:solidFill>
                  <a:ea typeface="Gulim" pitchFamily="34" charset="-127"/>
                </a:rPr>
                <a:t>المنشأة </a:t>
              </a:r>
              <a:r>
                <a:rPr lang="ar-EG" sz="2600" b="1" dirty="0">
                  <a:solidFill>
                    <a:srgbClr val="FFFFFF"/>
                  </a:solidFill>
                  <a:ea typeface="Gulim" pitchFamily="34" charset="-127"/>
                </a:rPr>
                <a:t>إيجابياً زادت الثقة في التعامل معها</a:t>
              </a:r>
              <a:endParaRPr lang="ar-EG" sz="2600" b="1" dirty="0" smtClean="0">
                <a:solidFill>
                  <a:srgbClr val="FFFFFF"/>
                </a:solidFill>
                <a:ea typeface="Gulim" pitchFamily="34" charset="-127"/>
              </a:endParaRP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solidFill>
                  <a:srgbClr val="FFFFFF"/>
                </a:solidFill>
                <a:latin typeface="Simplified Arabic" pitchFamily="18" charset="-78"/>
                <a:cs typeface="Simplified Arabic" pitchFamily="18" charset="-78"/>
              </a:rPr>
              <a:t>مفهوم استقبال الزائرين</a:t>
            </a:r>
          </a:p>
        </p:txBody>
      </p:sp>
    </p:spTree>
    <p:extLst>
      <p:ext uri="{BB962C8B-B14F-4D97-AF65-F5344CB8AC3E}">
        <p14:creationId xmlns:p14="http://schemas.microsoft.com/office/powerpoint/2010/main" xmlns="" val="184710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latin typeface="Simplified Arabic" pitchFamily="18" charset="-78"/>
                <a:cs typeface="Simplified Arabic" pitchFamily="18" charset="-78"/>
              </a:rPr>
              <a:t>كيفية استقبال الزائرين</a:t>
            </a:r>
            <a:endParaRPr lang="ar-EG" altLang="en-US" sz="3200" dirty="0">
              <a:latin typeface="Simplified Arabic" pitchFamily="18" charset="-78"/>
              <a:cs typeface="Simplified Arabic" pitchFamily="18" charset="-78"/>
            </a:endParaRPr>
          </a:p>
        </p:txBody>
      </p:sp>
      <p:sp>
        <p:nvSpPr>
          <p:cNvPr id="8" name="AutoShape 3"/>
          <p:cNvSpPr>
            <a:spLocks noChangeArrowheads="1"/>
          </p:cNvSpPr>
          <p:nvPr/>
        </p:nvSpPr>
        <p:spPr bwMode="auto">
          <a:xfrm flipH="1">
            <a:off x="581172" y="2681605"/>
            <a:ext cx="6928656" cy="409516"/>
          </a:xfrm>
          <a:prstGeom prst="roundRect">
            <a:avLst>
              <a:gd name="adj" fmla="val 50000"/>
            </a:avLst>
          </a:prstGeom>
          <a:gradFill rotWithShape="1">
            <a:gsLst>
              <a:gs pos="0">
                <a:schemeClr val="bg2"/>
              </a:gs>
              <a:gs pos="50000">
                <a:srgbClr val="934300"/>
              </a:gs>
              <a:gs pos="100000">
                <a:schemeClr val="bg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9" name="AutoShape 4"/>
          <p:cNvSpPr>
            <a:spLocks noChangeArrowheads="1"/>
          </p:cNvSpPr>
          <p:nvPr/>
        </p:nvSpPr>
        <p:spPr bwMode="auto">
          <a:xfrm flipH="1">
            <a:off x="7260152" y="2621279"/>
            <a:ext cx="521061" cy="519907"/>
          </a:xfrm>
          <a:prstGeom prst="homePlate">
            <a:avLst>
              <a:gd name="adj" fmla="val 25000"/>
            </a:avLst>
          </a:prstGeom>
          <a:gradFill rotWithShape="1">
            <a:gsLst>
              <a:gs pos="0">
                <a:srgbClr val="5A2900"/>
              </a:gs>
              <a:gs pos="100000">
                <a:schemeClr val="bg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1" name="AutoShape 6"/>
          <p:cNvSpPr>
            <a:spLocks noChangeArrowheads="1"/>
          </p:cNvSpPr>
          <p:nvPr/>
        </p:nvSpPr>
        <p:spPr bwMode="auto">
          <a:xfrm flipH="1">
            <a:off x="515287" y="3633686"/>
            <a:ext cx="7053935" cy="409516"/>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2" name="AutoShape 7"/>
          <p:cNvSpPr>
            <a:spLocks noChangeArrowheads="1"/>
          </p:cNvSpPr>
          <p:nvPr/>
        </p:nvSpPr>
        <p:spPr bwMode="auto">
          <a:xfrm flipH="1">
            <a:off x="7281878" y="3573149"/>
            <a:ext cx="530482" cy="519907"/>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4" name="AutoShape 9"/>
          <p:cNvSpPr>
            <a:spLocks noChangeArrowheads="1"/>
          </p:cNvSpPr>
          <p:nvPr/>
        </p:nvSpPr>
        <p:spPr bwMode="auto">
          <a:xfrm flipH="1">
            <a:off x="533136" y="4641123"/>
            <a:ext cx="6949346" cy="409516"/>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5" name="AutoShape 10"/>
          <p:cNvSpPr>
            <a:spLocks noChangeArrowheads="1"/>
          </p:cNvSpPr>
          <p:nvPr/>
        </p:nvSpPr>
        <p:spPr bwMode="auto">
          <a:xfrm flipH="1">
            <a:off x="7232061" y="4575244"/>
            <a:ext cx="522617" cy="519907"/>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7" name="AutoShape 12"/>
          <p:cNvSpPr>
            <a:spLocks noChangeArrowheads="1"/>
          </p:cNvSpPr>
          <p:nvPr/>
        </p:nvSpPr>
        <p:spPr bwMode="auto">
          <a:xfrm flipH="1">
            <a:off x="513099" y="5565455"/>
            <a:ext cx="7066753" cy="409516"/>
          </a:xfrm>
          <a:prstGeom prst="roundRect">
            <a:avLst>
              <a:gd name="adj" fmla="val 50000"/>
            </a:avLst>
          </a:prstGeom>
          <a:gradFill rotWithShape="1">
            <a:gsLst>
              <a:gs pos="0">
                <a:schemeClr val="hlink"/>
              </a:gs>
              <a:gs pos="50000">
                <a:srgbClr val="5A5A5A"/>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8" name="AutoShape 13"/>
          <p:cNvSpPr>
            <a:spLocks noChangeArrowheads="1"/>
          </p:cNvSpPr>
          <p:nvPr/>
        </p:nvSpPr>
        <p:spPr bwMode="auto">
          <a:xfrm flipH="1">
            <a:off x="7280914" y="5503137"/>
            <a:ext cx="531446" cy="519907"/>
          </a:xfrm>
          <a:prstGeom prst="homePlate">
            <a:avLst>
              <a:gd name="adj" fmla="val 25000"/>
            </a:avLst>
          </a:prstGeom>
          <a:gradFill rotWithShape="1">
            <a:gsLst>
              <a:gs pos="0">
                <a:srgbClr val="373737"/>
              </a:gs>
              <a:gs pos="100000">
                <a:schemeClr val="hlink"/>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20" name="AutoShape 14"/>
          <p:cNvSpPr>
            <a:spLocks noChangeArrowheads="1"/>
          </p:cNvSpPr>
          <p:nvPr/>
        </p:nvSpPr>
        <p:spPr bwMode="auto">
          <a:xfrm>
            <a:off x="567056" y="2611795"/>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الترحيب </a:t>
            </a:r>
            <a:r>
              <a:rPr lang="ar-EG" sz="2400" b="1" dirty="0">
                <a:solidFill>
                  <a:srgbClr val="FFFFFF"/>
                </a:solidFill>
                <a:ea typeface="Gulim" pitchFamily="34" charset="-127"/>
              </a:rPr>
              <a:t>بالزوار بلباقة</a:t>
            </a:r>
            <a:endParaRPr lang="en-US" sz="2400" b="1" dirty="0">
              <a:solidFill>
                <a:srgbClr val="FFFFFF"/>
              </a:solidFill>
              <a:ea typeface="Gulim" pitchFamily="34" charset="-127"/>
            </a:endParaRPr>
          </a:p>
        </p:txBody>
      </p:sp>
      <p:sp>
        <p:nvSpPr>
          <p:cNvPr id="24" name="AutoShape 18"/>
          <p:cNvSpPr>
            <a:spLocks noChangeArrowheads="1"/>
          </p:cNvSpPr>
          <p:nvPr/>
        </p:nvSpPr>
        <p:spPr bwMode="auto">
          <a:xfrm>
            <a:off x="7740352" y="2563881"/>
            <a:ext cx="574675" cy="648103"/>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400">
              <a:solidFill>
                <a:srgbClr val="4D4D4D"/>
              </a:solidFill>
            </a:endParaRPr>
          </a:p>
        </p:txBody>
      </p:sp>
      <p:grpSp>
        <p:nvGrpSpPr>
          <p:cNvPr id="25" name="Group 19"/>
          <p:cNvGrpSpPr>
            <a:grpSpLocks/>
          </p:cNvGrpSpPr>
          <p:nvPr/>
        </p:nvGrpSpPr>
        <p:grpSpPr bwMode="auto">
          <a:xfrm>
            <a:off x="7740352" y="2563881"/>
            <a:ext cx="574675" cy="648103"/>
            <a:chOff x="0" y="0"/>
            <a:chExt cx="4251" cy="2141"/>
          </a:xfrm>
        </p:grpSpPr>
        <p:sp>
          <p:nvSpPr>
            <p:cNvPr id="26" name="Oval 20"/>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27" name="Oval 21"/>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28" name="Oval 22"/>
          <p:cNvSpPr>
            <a:spLocks noChangeArrowheads="1"/>
          </p:cNvSpPr>
          <p:nvPr/>
        </p:nvSpPr>
        <p:spPr bwMode="auto">
          <a:xfrm flipH="1">
            <a:off x="7786389" y="2616269"/>
            <a:ext cx="482600" cy="516346"/>
          </a:xfrm>
          <a:prstGeom prst="ellipse">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29" name="Oval 23"/>
          <p:cNvSpPr>
            <a:spLocks noChangeArrowheads="1"/>
          </p:cNvSpPr>
          <p:nvPr/>
        </p:nvSpPr>
        <p:spPr bwMode="auto">
          <a:xfrm flipH="1">
            <a:off x="7834013" y="2625793"/>
            <a:ext cx="377825" cy="341857"/>
          </a:xfrm>
          <a:prstGeom prst="ellipse">
            <a:avLst/>
          </a:prstGeom>
          <a:gradFill rotWithShape="1">
            <a:gsLst>
              <a:gs pos="0">
                <a:srgbClr val="F6E7DA"/>
              </a:gs>
              <a:gs pos="100000">
                <a:schemeClr val="bg2">
                  <a:alpha val="37999"/>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0" name="AutoShape 24"/>
          <p:cNvSpPr>
            <a:spLocks noChangeArrowheads="1"/>
          </p:cNvSpPr>
          <p:nvPr/>
        </p:nvSpPr>
        <p:spPr bwMode="auto">
          <a:xfrm>
            <a:off x="7740352" y="2565468"/>
            <a:ext cx="576262" cy="605371"/>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1</a:t>
            </a:r>
            <a:endParaRPr lang="en-US" b="1">
              <a:solidFill>
                <a:srgbClr val="FFFFFF"/>
              </a:solidFill>
              <a:ea typeface="Gulim" pitchFamily="34" charset="-127"/>
            </a:endParaRPr>
          </a:p>
        </p:txBody>
      </p:sp>
      <p:grpSp>
        <p:nvGrpSpPr>
          <p:cNvPr id="31" name="Group 25"/>
          <p:cNvGrpSpPr>
            <a:grpSpLocks/>
          </p:cNvGrpSpPr>
          <p:nvPr/>
        </p:nvGrpSpPr>
        <p:grpSpPr bwMode="auto">
          <a:xfrm>
            <a:off x="7740154" y="3500506"/>
            <a:ext cx="576262" cy="648103"/>
            <a:chOff x="0" y="0"/>
            <a:chExt cx="363" cy="364"/>
          </a:xfrm>
        </p:grpSpPr>
        <p:sp>
          <p:nvSpPr>
            <p:cNvPr id="32" name="AutoShape 26"/>
            <p:cNvSpPr>
              <a:spLocks noChangeArrowheads="1"/>
            </p:cNvSpPr>
            <p:nvPr/>
          </p:nvSpPr>
          <p:spPr bwMode="auto">
            <a:xfrm>
              <a:off x="2" y="1"/>
              <a:ext cx="360" cy="363"/>
            </a:xfrm>
            <a:prstGeom prst="roundRect">
              <a:avLst>
                <a:gd name="adj" fmla="val 14222"/>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33" name="Group 27"/>
            <p:cNvGrpSpPr>
              <a:grpSpLocks/>
            </p:cNvGrpSpPr>
            <p:nvPr/>
          </p:nvGrpSpPr>
          <p:grpSpPr bwMode="auto">
            <a:xfrm>
              <a:off x="2" y="0"/>
              <a:ext cx="359" cy="364"/>
              <a:chOff x="0" y="0"/>
              <a:chExt cx="4251" cy="2141"/>
            </a:xfrm>
          </p:grpSpPr>
          <p:sp>
            <p:nvSpPr>
              <p:cNvPr id="37" name="Oval 28"/>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38" name="Oval 29"/>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34" name="Oval 30"/>
            <p:cNvSpPr>
              <a:spLocks noChangeArrowheads="1"/>
            </p:cNvSpPr>
            <p:nvPr/>
          </p:nvSpPr>
          <p:spPr bwMode="auto">
            <a:xfrm flipH="1">
              <a:off x="31" y="33"/>
              <a:ext cx="302" cy="292"/>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5" name="Oval 31"/>
            <p:cNvSpPr>
              <a:spLocks noChangeArrowheads="1"/>
            </p:cNvSpPr>
            <p:nvPr/>
          </p:nvSpPr>
          <p:spPr bwMode="auto">
            <a:xfrm flipH="1">
              <a:off x="59" y="41"/>
              <a:ext cx="244" cy="191"/>
            </a:xfrm>
            <a:prstGeom prst="ellipse">
              <a:avLst/>
            </a:prstGeom>
            <a:gradFill rotWithShape="1">
              <a:gsLst>
                <a:gs pos="0">
                  <a:srgbClr val="FCF2CD"/>
                </a:gs>
                <a:gs pos="100000">
                  <a:schemeClr val="accent1">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6" name="AutoShape 32"/>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2</a:t>
              </a:r>
              <a:endParaRPr lang="en-US" b="1">
                <a:solidFill>
                  <a:srgbClr val="FFFFFF"/>
                </a:solidFill>
                <a:ea typeface="Gulim" pitchFamily="34" charset="-127"/>
              </a:endParaRPr>
            </a:p>
          </p:txBody>
        </p:sp>
      </p:grpSp>
      <p:grpSp>
        <p:nvGrpSpPr>
          <p:cNvPr id="39" name="Group 33"/>
          <p:cNvGrpSpPr>
            <a:grpSpLocks/>
          </p:cNvGrpSpPr>
          <p:nvPr/>
        </p:nvGrpSpPr>
        <p:grpSpPr bwMode="auto">
          <a:xfrm>
            <a:off x="7740154" y="4510156"/>
            <a:ext cx="576262" cy="648103"/>
            <a:chOff x="0" y="0"/>
            <a:chExt cx="363" cy="364"/>
          </a:xfrm>
        </p:grpSpPr>
        <p:sp>
          <p:nvSpPr>
            <p:cNvPr id="40" name="AutoShape 34"/>
            <p:cNvSpPr>
              <a:spLocks noChangeArrowheads="1"/>
            </p:cNvSpPr>
            <p:nvPr/>
          </p:nvSpPr>
          <p:spPr bwMode="auto">
            <a:xfrm>
              <a:off x="1" y="0"/>
              <a:ext cx="361" cy="363"/>
            </a:xfrm>
            <a:prstGeom prst="roundRect">
              <a:avLst>
                <a:gd name="adj" fmla="val 14222"/>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1" name="Group 35"/>
            <p:cNvGrpSpPr>
              <a:grpSpLocks/>
            </p:cNvGrpSpPr>
            <p:nvPr/>
          </p:nvGrpSpPr>
          <p:grpSpPr bwMode="auto">
            <a:xfrm>
              <a:off x="0" y="0"/>
              <a:ext cx="361" cy="364"/>
              <a:chOff x="0" y="0"/>
              <a:chExt cx="4251" cy="2141"/>
            </a:xfrm>
          </p:grpSpPr>
          <p:sp>
            <p:nvSpPr>
              <p:cNvPr id="45" name="Oval 36"/>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46" name="Oval 37"/>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42" name="Oval 38"/>
            <p:cNvSpPr>
              <a:spLocks noChangeArrowheads="1"/>
            </p:cNvSpPr>
            <p:nvPr/>
          </p:nvSpPr>
          <p:spPr bwMode="auto">
            <a:xfrm flipH="1">
              <a:off x="29" y="33"/>
              <a:ext cx="303" cy="293"/>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3" name="Oval 39"/>
            <p:cNvSpPr>
              <a:spLocks noChangeArrowheads="1"/>
            </p:cNvSpPr>
            <p:nvPr/>
          </p:nvSpPr>
          <p:spPr bwMode="auto">
            <a:xfrm flipH="1">
              <a:off x="57" y="41"/>
              <a:ext cx="246" cy="191"/>
            </a:xfrm>
            <a:prstGeom prst="ellipse">
              <a:avLst/>
            </a:prstGeom>
            <a:gradFill rotWithShape="1">
              <a:gsLst>
                <a:gs pos="0">
                  <a:srgbClr val="FFAAAA"/>
                </a:gs>
                <a:gs pos="100000">
                  <a:schemeClr val="accent2">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4" name="AutoShape 40"/>
            <p:cNvSpPr>
              <a:spLocks noChangeArrowheads="1"/>
            </p:cNvSpPr>
            <p:nvPr/>
          </p:nvSpPr>
          <p:spPr bwMode="auto">
            <a:xfrm>
              <a:off x="0" y="0"/>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3</a:t>
              </a:r>
              <a:endParaRPr lang="en-US" b="1">
                <a:solidFill>
                  <a:srgbClr val="FFFFFF"/>
                </a:solidFill>
                <a:ea typeface="Gulim" pitchFamily="34" charset="-127"/>
              </a:endParaRPr>
            </a:p>
          </p:txBody>
        </p:sp>
      </p:grpSp>
      <p:grpSp>
        <p:nvGrpSpPr>
          <p:cNvPr id="47" name="Group 41"/>
          <p:cNvGrpSpPr>
            <a:grpSpLocks/>
          </p:cNvGrpSpPr>
          <p:nvPr/>
        </p:nvGrpSpPr>
        <p:grpSpPr bwMode="auto">
          <a:xfrm>
            <a:off x="7740154" y="5445193"/>
            <a:ext cx="576262" cy="648103"/>
            <a:chOff x="0" y="0"/>
            <a:chExt cx="363" cy="364"/>
          </a:xfrm>
        </p:grpSpPr>
        <p:sp>
          <p:nvSpPr>
            <p:cNvPr id="48" name="AutoShape 42"/>
            <p:cNvSpPr>
              <a:spLocks noChangeArrowheads="1"/>
            </p:cNvSpPr>
            <p:nvPr/>
          </p:nvSpPr>
          <p:spPr bwMode="auto">
            <a:xfrm>
              <a:off x="1" y="1"/>
              <a:ext cx="361" cy="363"/>
            </a:xfrm>
            <a:prstGeom prst="roundRect">
              <a:avLst>
                <a:gd name="adj" fmla="val 14222"/>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9" name="Group 43"/>
            <p:cNvGrpSpPr>
              <a:grpSpLocks/>
            </p:cNvGrpSpPr>
            <p:nvPr/>
          </p:nvGrpSpPr>
          <p:grpSpPr bwMode="auto">
            <a:xfrm>
              <a:off x="0" y="0"/>
              <a:ext cx="360" cy="364"/>
              <a:chOff x="0" y="0"/>
              <a:chExt cx="1134" cy="993"/>
            </a:xfrm>
          </p:grpSpPr>
          <p:grpSp>
            <p:nvGrpSpPr>
              <p:cNvPr id="52" name="Group 44"/>
              <p:cNvGrpSpPr>
                <a:grpSpLocks/>
              </p:cNvGrpSpPr>
              <p:nvPr/>
            </p:nvGrpSpPr>
            <p:grpSpPr bwMode="auto">
              <a:xfrm>
                <a:off x="0" y="0"/>
                <a:ext cx="1134" cy="993"/>
                <a:chOff x="0" y="0"/>
                <a:chExt cx="4251" cy="2141"/>
              </a:xfrm>
            </p:grpSpPr>
            <p:sp>
              <p:nvSpPr>
                <p:cNvPr id="54" name="Oval 45"/>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55" name="Oval 46"/>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53" name="Oval 47"/>
              <p:cNvSpPr>
                <a:spLocks noChangeArrowheads="1"/>
              </p:cNvSpPr>
              <p:nvPr/>
            </p:nvSpPr>
            <p:spPr bwMode="auto">
              <a:xfrm flipH="1">
                <a:off x="91" y="91"/>
                <a:ext cx="953" cy="795"/>
              </a:xfrm>
              <a:prstGeom prst="ellipse">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grpSp>
        <p:sp>
          <p:nvSpPr>
            <p:cNvPr id="50" name="Oval 48"/>
            <p:cNvSpPr>
              <a:spLocks noChangeArrowheads="1"/>
            </p:cNvSpPr>
            <p:nvPr/>
          </p:nvSpPr>
          <p:spPr bwMode="auto">
            <a:xfrm flipH="1">
              <a:off x="57" y="42"/>
              <a:ext cx="244" cy="191"/>
            </a:xfrm>
            <a:prstGeom prst="ellipse">
              <a:avLst/>
            </a:prstGeom>
            <a:gradFill rotWithShape="1">
              <a:gsLst>
                <a:gs pos="0">
                  <a:srgbClr val="DBDBDB"/>
                </a:gs>
                <a:gs pos="100000">
                  <a:schemeClr val="hlink">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51" name="AutoShape 49"/>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4</a:t>
              </a:r>
              <a:endParaRPr lang="en-US" b="1">
                <a:solidFill>
                  <a:srgbClr val="FFFFFF"/>
                </a:solidFill>
                <a:ea typeface="Gulim" pitchFamily="34" charset="-127"/>
              </a:endParaRPr>
            </a:p>
          </p:txBody>
        </p:sp>
      </p:grpSp>
      <p:sp>
        <p:nvSpPr>
          <p:cNvPr id="69" name="AutoShape 14"/>
          <p:cNvSpPr>
            <a:spLocks noChangeArrowheads="1"/>
          </p:cNvSpPr>
          <p:nvPr/>
        </p:nvSpPr>
        <p:spPr bwMode="auto">
          <a:xfrm>
            <a:off x="611560" y="3573016"/>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اظهار </a:t>
            </a:r>
            <a:r>
              <a:rPr lang="ar-EG" sz="2400" b="1" dirty="0">
                <a:solidFill>
                  <a:srgbClr val="FFFFFF"/>
                </a:solidFill>
                <a:ea typeface="Gulim" pitchFamily="34" charset="-127"/>
              </a:rPr>
              <a:t>الحفاوة والاهتمام بهم</a:t>
            </a:r>
            <a:endParaRPr lang="en-US" sz="2400" b="1" dirty="0">
              <a:solidFill>
                <a:srgbClr val="FFFFFF"/>
              </a:solidFill>
              <a:ea typeface="Gulim" pitchFamily="34" charset="-127"/>
            </a:endParaRPr>
          </a:p>
        </p:txBody>
      </p:sp>
      <p:sp>
        <p:nvSpPr>
          <p:cNvPr id="70" name="AutoShape 14"/>
          <p:cNvSpPr>
            <a:spLocks noChangeArrowheads="1"/>
          </p:cNvSpPr>
          <p:nvPr/>
        </p:nvSpPr>
        <p:spPr bwMode="auto">
          <a:xfrm>
            <a:off x="656064" y="4565496"/>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إشعارهم </a:t>
            </a:r>
            <a:r>
              <a:rPr lang="ar-EG" sz="2400" b="1" dirty="0">
                <a:solidFill>
                  <a:srgbClr val="FFFFFF"/>
                </a:solidFill>
                <a:ea typeface="Gulim" pitchFamily="34" charset="-127"/>
              </a:rPr>
              <a:t>باهتمامك بمصالحهم</a:t>
            </a:r>
            <a:endParaRPr lang="en-US" sz="2400" b="1" dirty="0">
              <a:solidFill>
                <a:srgbClr val="FFFFFF"/>
              </a:solidFill>
              <a:ea typeface="Gulim" pitchFamily="34" charset="-127"/>
            </a:endParaRPr>
          </a:p>
        </p:txBody>
      </p:sp>
      <p:sp>
        <p:nvSpPr>
          <p:cNvPr id="71" name="AutoShape 14"/>
          <p:cNvSpPr>
            <a:spLocks noChangeArrowheads="1"/>
          </p:cNvSpPr>
          <p:nvPr/>
        </p:nvSpPr>
        <p:spPr bwMode="auto">
          <a:xfrm>
            <a:off x="700568" y="5501600"/>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العناية </a:t>
            </a:r>
            <a:r>
              <a:rPr lang="ar-EG" sz="2400" b="1" dirty="0">
                <a:solidFill>
                  <a:srgbClr val="FFFFFF"/>
                </a:solidFill>
                <a:ea typeface="Gulim" pitchFamily="34" charset="-127"/>
              </a:rPr>
              <a:t>بالزوار حتى انتهاء الزيارة</a:t>
            </a:r>
            <a:endParaRPr lang="en-US" sz="2400" b="1" dirty="0">
              <a:solidFill>
                <a:srgbClr val="FFFFFF"/>
              </a:solidFill>
              <a:ea typeface="Gulim" pitchFamily="34" charset="-127"/>
            </a:endParaRPr>
          </a:p>
        </p:txBody>
      </p:sp>
    </p:spTree>
    <p:extLst>
      <p:ext uri="{BB962C8B-B14F-4D97-AF65-F5344CB8AC3E}">
        <p14:creationId xmlns:p14="http://schemas.microsoft.com/office/powerpoint/2010/main" xmlns="" val="405589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fade">
                                      <p:cBhvr>
                                        <p:cTn id="64" dur="1000"/>
                                        <p:tgtEl>
                                          <p:spTgt spid="69"/>
                                        </p:tgtEl>
                                      </p:cBhvr>
                                    </p:animEffect>
                                    <p:anim calcmode="lin" valueType="num">
                                      <p:cBhvr>
                                        <p:cTn id="65" dur="1000" fill="hold"/>
                                        <p:tgtEl>
                                          <p:spTgt spid="69"/>
                                        </p:tgtEl>
                                        <p:attrNameLst>
                                          <p:attrName>ppt_x</p:attrName>
                                        </p:attrNameLst>
                                      </p:cBhvr>
                                      <p:tavLst>
                                        <p:tav tm="0">
                                          <p:val>
                                            <p:strVal val="#ppt_x"/>
                                          </p:val>
                                        </p:tav>
                                        <p:tav tm="100000">
                                          <p:val>
                                            <p:strVal val="#ppt_x"/>
                                          </p:val>
                                        </p:tav>
                                      </p:tavLst>
                                    </p:anim>
                                    <p:anim calcmode="lin" valueType="num">
                                      <p:cBhvr>
                                        <p:cTn id="6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1000"/>
                                        <p:tgtEl>
                                          <p:spTgt spid="39"/>
                                        </p:tgtEl>
                                      </p:cBhvr>
                                    </p:animEffect>
                                    <p:anim calcmode="lin" valueType="num">
                                      <p:cBhvr>
                                        <p:cTn id="82" dur="1000" fill="hold"/>
                                        <p:tgtEl>
                                          <p:spTgt spid="39"/>
                                        </p:tgtEl>
                                        <p:attrNameLst>
                                          <p:attrName>ppt_x</p:attrName>
                                        </p:attrNameLst>
                                      </p:cBhvr>
                                      <p:tavLst>
                                        <p:tav tm="0">
                                          <p:val>
                                            <p:strVal val="#ppt_x"/>
                                          </p:val>
                                        </p:tav>
                                        <p:tav tm="100000">
                                          <p:val>
                                            <p:strVal val="#ppt_x"/>
                                          </p:val>
                                        </p:tav>
                                      </p:tavLst>
                                    </p:anim>
                                    <p:anim calcmode="lin" valueType="num">
                                      <p:cBhvr>
                                        <p:cTn id="83" dur="1000" fill="hold"/>
                                        <p:tgtEl>
                                          <p:spTgt spid="3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fade">
                                      <p:cBhvr>
                                        <p:cTn id="86" dur="1000"/>
                                        <p:tgtEl>
                                          <p:spTgt spid="70"/>
                                        </p:tgtEl>
                                      </p:cBhvr>
                                    </p:animEffect>
                                    <p:anim calcmode="lin" valueType="num">
                                      <p:cBhvr>
                                        <p:cTn id="87" dur="1000" fill="hold"/>
                                        <p:tgtEl>
                                          <p:spTgt spid="70"/>
                                        </p:tgtEl>
                                        <p:attrNameLst>
                                          <p:attrName>ppt_x</p:attrName>
                                        </p:attrNameLst>
                                      </p:cBhvr>
                                      <p:tavLst>
                                        <p:tav tm="0">
                                          <p:val>
                                            <p:strVal val="#ppt_x"/>
                                          </p:val>
                                        </p:tav>
                                        <p:tav tm="100000">
                                          <p:val>
                                            <p:strVal val="#ppt_x"/>
                                          </p:val>
                                        </p:tav>
                                      </p:tavLst>
                                    </p:anim>
                                    <p:anim calcmode="lin" valueType="num">
                                      <p:cBhvr>
                                        <p:cTn id="88"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fade">
                                      <p:cBhvr>
                                        <p:cTn id="93" dur="1000"/>
                                        <p:tgtEl>
                                          <p:spTgt spid="17"/>
                                        </p:tgtEl>
                                      </p:cBhvr>
                                    </p:animEffect>
                                    <p:anim calcmode="lin" valueType="num">
                                      <p:cBhvr>
                                        <p:cTn id="94" dur="1000" fill="hold"/>
                                        <p:tgtEl>
                                          <p:spTgt spid="17"/>
                                        </p:tgtEl>
                                        <p:attrNameLst>
                                          <p:attrName>ppt_x</p:attrName>
                                        </p:attrNameLst>
                                      </p:cBhvr>
                                      <p:tavLst>
                                        <p:tav tm="0">
                                          <p:val>
                                            <p:strVal val="#ppt_x"/>
                                          </p:val>
                                        </p:tav>
                                        <p:tav tm="100000">
                                          <p:val>
                                            <p:strVal val="#ppt_x"/>
                                          </p:val>
                                        </p:tav>
                                      </p:tavLst>
                                    </p:anim>
                                    <p:anim calcmode="lin" valueType="num">
                                      <p:cBhvr>
                                        <p:cTn id="95" dur="1000" fill="hold"/>
                                        <p:tgtEl>
                                          <p:spTgt spid="1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1000"/>
                                        <p:tgtEl>
                                          <p:spTgt spid="47"/>
                                        </p:tgtEl>
                                      </p:cBhvr>
                                    </p:animEffect>
                                    <p:anim calcmode="lin" valueType="num">
                                      <p:cBhvr>
                                        <p:cTn id="104" dur="1000" fill="hold"/>
                                        <p:tgtEl>
                                          <p:spTgt spid="47"/>
                                        </p:tgtEl>
                                        <p:attrNameLst>
                                          <p:attrName>ppt_x</p:attrName>
                                        </p:attrNameLst>
                                      </p:cBhvr>
                                      <p:tavLst>
                                        <p:tav tm="0">
                                          <p:val>
                                            <p:strVal val="#ppt_x"/>
                                          </p:val>
                                        </p:tav>
                                        <p:tav tm="100000">
                                          <p:val>
                                            <p:strVal val="#ppt_x"/>
                                          </p:val>
                                        </p:tav>
                                      </p:tavLst>
                                    </p:anim>
                                    <p:anim calcmode="lin" valueType="num">
                                      <p:cBhvr>
                                        <p:cTn id="105" dur="1000" fill="hold"/>
                                        <p:tgtEl>
                                          <p:spTgt spid="47"/>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71"/>
                                        </p:tgtEl>
                                        <p:attrNameLst>
                                          <p:attrName>style.visibility</p:attrName>
                                        </p:attrNameLst>
                                      </p:cBhvr>
                                      <p:to>
                                        <p:strVal val="visible"/>
                                      </p:to>
                                    </p:set>
                                    <p:animEffect transition="in" filter="fade">
                                      <p:cBhvr>
                                        <p:cTn id="108" dur="1000"/>
                                        <p:tgtEl>
                                          <p:spTgt spid="71"/>
                                        </p:tgtEl>
                                      </p:cBhvr>
                                    </p:animEffect>
                                    <p:anim calcmode="lin" valueType="num">
                                      <p:cBhvr>
                                        <p:cTn id="109" dur="1000" fill="hold"/>
                                        <p:tgtEl>
                                          <p:spTgt spid="71"/>
                                        </p:tgtEl>
                                        <p:attrNameLst>
                                          <p:attrName>ppt_x</p:attrName>
                                        </p:attrNameLst>
                                      </p:cBhvr>
                                      <p:tavLst>
                                        <p:tav tm="0">
                                          <p:val>
                                            <p:strVal val="#ppt_x"/>
                                          </p:val>
                                        </p:tav>
                                        <p:tav tm="100000">
                                          <p:val>
                                            <p:strVal val="#ppt_x"/>
                                          </p:val>
                                        </p:tav>
                                      </p:tavLst>
                                    </p:anim>
                                    <p:anim calcmode="lin" valueType="num">
                                      <p:cBhvr>
                                        <p:cTn id="110"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4" grpId="0" animBg="1"/>
      <p:bldP spid="15" grpId="0" animBg="1"/>
      <p:bldP spid="17" grpId="0" animBg="1"/>
      <p:bldP spid="18" grpId="0" animBg="1"/>
      <p:bldP spid="20" grpId="0"/>
      <p:bldP spid="24" grpId="0" animBg="1"/>
      <p:bldP spid="28" grpId="0" animBg="1"/>
      <p:bldP spid="29" grpId="0" animBg="1"/>
      <p:bldP spid="30" grpId="0"/>
      <p:bldP spid="69" grpId="0"/>
      <p:bldP spid="70" grpId="0"/>
      <p:bldP spid="7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835696" y="2459360"/>
            <a:ext cx="5112568" cy="2376264"/>
          </a:xfrm>
          <a:prstGeom prst="horizontalScroll">
            <a:avLst/>
          </a:prstGeom>
          <a:ln w="9525" cap="flat" cmpd="sng" algn="ctr">
            <a:solidFill>
              <a:schemeClr val="tx1"/>
            </a:solidFill>
            <a:prstDash val="solid"/>
            <a:round/>
            <a:headEnd type="none" w="med" len="med"/>
            <a:tailEnd type="none" w="med" len="med"/>
          </a:ln>
          <a:effectLst/>
          <a:extLst/>
        </p:spPr>
        <p:style>
          <a:lnRef idx="0">
            <a:scrgbClr r="0" g="0" b="0"/>
          </a:lnRef>
          <a:fillRef idx="1003">
            <a:schemeClr val="lt2"/>
          </a:fillRef>
          <a:effectRef idx="0">
            <a:scrgbClr r="0" g="0" b="0"/>
          </a:effectRef>
          <a:fontRef idx="major"/>
        </p:style>
        <p:txBody>
          <a:bodyPr vert="horz" wrap="square" lIns="91440" tIns="45720" rIns="91440" bIns="45720" numCol="1" rtlCol="1" anchor="t" anchorCtr="0" compatLnSpc="1">
            <a:prstTxWarp prst="textNoShape">
              <a:avLst/>
            </a:prstTxWarp>
          </a:bodyPr>
          <a:lstStyle/>
          <a:p>
            <a:pPr rtl="1">
              <a:lnSpc>
                <a:spcPct val="250000"/>
              </a:lnSpc>
            </a:pPr>
            <a:r>
              <a:rPr lang="ar-EG" sz="3600" b="1" dirty="0">
                <a:solidFill>
                  <a:schemeClr val="bg1"/>
                </a:solidFill>
                <a:latin typeface="Simplified Arabic" pitchFamily="18" charset="-78"/>
                <a:cs typeface="Simplified Arabic" pitchFamily="18" charset="-78"/>
              </a:rPr>
              <a:t>أنواع السكرتارية</a:t>
            </a:r>
            <a:endParaRPr kumimoji="0" lang="ar-EG" sz="3600" b="1" i="0" u="none" strike="noStrike" cap="none" normalizeH="0" baseline="0" dirty="0" smtClean="0">
              <a:ln>
                <a:noFill/>
              </a:ln>
              <a:solidFill>
                <a:schemeClr val="bg1"/>
              </a:solidFill>
              <a:effectLst/>
              <a:latin typeface="Simplified Arabic" pitchFamily="18" charset="-78"/>
              <a:cs typeface="Simplified Arabic" pitchFamily="18" charset="-78"/>
            </a:endParaRPr>
          </a:p>
        </p:txBody>
      </p:sp>
    </p:spTree>
    <p:extLst>
      <p:ext uri="{BB962C8B-B14F-4D97-AF65-F5344CB8AC3E}">
        <p14:creationId xmlns:p14="http://schemas.microsoft.com/office/powerpoint/2010/main" xmlns="" val="344610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latin typeface="Simplified Arabic" pitchFamily="18" charset="-78"/>
                <a:cs typeface="Simplified Arabic" pitchFamily="18" charset="-78"/>
              </a:rPr>
              <a:t>كيفية استقبال الزائرين</a:t>
            </a:r>
            <a:endParaRPr lang="ar-EG" altLang="en-US" sz="3200" dirty="0">
              <a:latin typeface="Simplified Arabic" pitchFamily="18" charset="-78"/>
              <a:cs typeface="Simplified Arabic" pitchFamily="18" charset="-78"/>
            </a:endParaRPr>
          </a:p>
        </p:txBody>
      </p:sp>
      <p:sp>
        <p:nvSpPr>
          <p:cNvPr id="8" name="AutoShape 3"/>
          <p:cNvSpPr>
            <a:spLocks noChangeArrowheads="1"/>
          </p:cNvSpPr>
          <p:nvPr/>
        </p:nvSpPr>
        <p:spPr bwMode="auto">
          <a:xfrm flipH="1">
            <a:off x="581172" y="2681605"/>
            <a:ext cx="6928656" cy="409516"/>
          </a:xfrm>
          <a:prstGeom prst="roundRect">
            <a:avLst>
              <a:gd name="adj" fmla="val 50000"/>
            </a:avLst>
          </a:prstGeom>
          <a:gradFill rotWithShape="1">
            <a:gsLst>
              <a:gs pos="0">
                <a:schemeClr val="bg2"/>
              </a:gs>
              <a:gs pos="50000">
                <a:srgbClr val="934300"/>
              </a:gs>
              <a:gs pos="100000">
                <a:schemeClr val="bg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9" name="AutoShape 4"/>
          <p:cNvSpPr>
            <a:spLocks noChangeArrowheads="1"/>
          </p:cNvSpPr>
          <p:nvPr/>
        </p:nvSpPr>
        <p:spPr bwMode="auto">
          <a:xfrm flipH="1">
            <a:off x="7260152" y="2621279"/>
            <a:ext cx="521061" cy="519907"/>
          </a:xfrm>
          <a:prstGeom prst="homePlate">
            <a:avLst>
              <a:gd name="adj" fmla="val 25000"/>
            </a:avLst>
          </a:prstGeom>
          <a:gradFill rotWithShape="1">
            <a:gsLst>
              <a:gs pos="0">
                <a:srgbClr val="5A2900"/>
              </a:gs>
              <a:gs pos="100000">
                <a:schemeClr val="bg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1" name="AutoShape 6"/>
          <p:cNvSpPr>
            <a:spLocks noChangeArrowheads="1"/>
          </p:cNvSpPr>
          <p:nvPr/>
        </p:nvSpPr>
        <p:spPr bwMode="auto">
          <a:xfrm flipH="1">
            <a:off x="515287" y="3633686"/>
            <a:ext cx="7053935" cy="409516"/>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2" name="AutoShape 7"/>
          <p:cNvSpPr>
            <a:spLocks noChangeArrowheads="1"/>
          </p:cNvSpPr>
          <p:nvPr/>
        </p:nvSpPr>
        <p:spPr bwMode="auto">
          <a:xfrm flipH="1">
            <a:off x="7281878" y="3573149"/>
            <a:ext cx="530482" cy="519907"/>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4" name="AutoShape 9"/>
          <p:cNvSpPr>
            <a:spLocks noChangeArrowheads="1"/>
          </p:cNvSpPr>
          <p:nvPr/>
        </p:nvSpPr>
        <p:spPr bwMode="auto">
          <a:xfrm flipH="1">
            <a:off x="533136" y="4641123"/>
            <a:ext cx="6949346" cy="409516"/>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5" name="AutoShape 10"/>
          <p:cNvSpPr>
            <a:spLocks noChangeArrowheads="1"/>
          </p:cNvSpPr>
          <p:nvPr/>
        </p:nvSpPr>
        <p:spPr bwMode="auto">
          <a:xfrm flipH="1">
            <a:off x="7232061" y="4575244"/>
            <a:ext cx="522617" cy="519907"/>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7" name="AutoShape 12"/>
          <p:cNvSpPr>
            <a:spLocks noChangeArrowheads="1"/>
          </p:cNvSpPr>
          <p:nvPr/>
        </p:nvSpPr>
        <p:spPr bwMode="auto">
          <a:xfrm flipH="1">
            <a:off x="513099" y="5565455"/>
            <a:ext cx="7066753" cy="409516"/>
          </a:xfrm>
          <a:prstGeom prst="roundRect">
            <a:avLst>
              <a:gd name="adj" fmla="val 50000"/>
            </a:avLst>
          </a:prstGeom>
          <a:gradFill rotWithShape="1">
            <a:gsLst>
              <a:gs pos="0">
                <a:schemeClr val="hlink"/>
              </a:gs>
              <a:gs pos="50000">
                <a:srgbClr val="5A5A5A"/>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8" name="AutoShape 13"/>
          <p:cNvSpPr>
            <a:spLocks noChangeArrowheads="1"/>
          </p:cNvSpPr>
          <p:nvPr/>
        </p:nvSpPr>
        <p:spPr bwMode="auto">
          <a:xfrm flipH="1">
            <a:off x="7280914" y="5503137"/>
            <a:ext cx="531446" cy="519907"/>
          </a:xfrm>
          <a:prstGeom prst="homePlate">
            <a:avLst>
              <a:gd name="adj" fmla="val 25000"/>
            </a:avLst>
          </a:prstGeom>
          <a:gradFill rotWithShape="1">
            <a:gsLst>
              <a:gs pos="0">
                <a:srgbClr val="373737"/>
              </a:gs>
              <a:gs pos="100000">
                <a:schemeClr val="hlink"/>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20" name="AutoShape 14"/>
          <p:cNvSpPr>
            <a:spLocks noChangeArrowheads="1"/>
          </p:cNvSpPr>
          <p:nvPr/>
        </p:nvSpPr>
        <p:spPr bwMode="auto">
          <a:xfrm>
            <a:off x="567056" y="2611795"/>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عدم </a:t>
            </a:r>
            <a:r>
              <a:rPr lang="ar-EG" sz="2400" b="1" dirty="0">
                <a:solidFill>
                  <a:srgbClr val="FFFFFF"/>
                </a:solidFill>
                <a:ea typeface="Gulim" pitchFamily="34" charset="-127"/>
              </a:rPr>
              <a:t>الخوض مع الزوار في أحاديث جانبية أو خاصة</a:t>
            </a:r>
            <a:endParaRPr lang="en-US" sz="2400" b="1" dirty="0">
              <a:solidFill>
                <a:srgbClr val="FFFFFF"/>
              </a:solidFill>
              <a:ea typeface="Gulim" pitchFamily="34" charset="-127"/>
            </a:endParaRPr>
          </a:p>
        </p:txBody>
      </p:sp>
      <p:sp>
        <p:nvSpPr>
          <p:cNvPr id="24" name="AutoShape 18"/>
          <p:cNvSpPr>
            <a:spLocks noChangeArrowheads="1"/>
          </p:cNvSpPr>
          <p:nvPr/>
        </p:nvSpPr>
        <p:spPr bwMode="auto">
          <a:xfrm>
            <a:off x="7740352" y="2563881"/>
            <a:ext cx="574675" cy="648103"/>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400">
              <a:solidFill>
                <a:srgbClr val="4D4D4D"/>
              </a:solidFill>
            </a:endParaRPr>
          </a:p>
        </p:txBody>
      </p:sp>
      <p:grpSp>
        <p:nvGrpSpPr>
          <p:cNvPr id="25" name="Group 19"/>
          <p:cNvGrpSpPr>
            <a:grpSpLocks/>
          </p:cNvGrpSpPr>
          <p:nvPr/>
        </p:nvGrpSpPr>
        <p:grpSpPr bwMode="auto">
          <a:xfrm>
            <a:off x="7740352" y="2563881"/>
            <a:ext cx="574675" cy="648103"/>
            <a:chOff x="0" y="0"/>
            <a:chExt cx="4251" cy="2141"/>
          </a:xfrm>
        </p:grpSpPr>
        <p:sp>
          <p:nvSpPr>
            <p:cNvPr id="26" name="Oval 20"/>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27" name="Oval 21"/>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28" name="Oval 22"/>
          <p:cNvSpPr>
            <a:spLocks noChangeArrowheads="1"/>
          </p:cNvSpPr>
          <p:nvPr/>
        </p:nvSpPr>
        <p:spPr bwMode="auto">
          <a:xfrm flipH="1">
            <a:off x="7786389" y="2616269"/>
            <a:ext cx="482600" cy="516346"/>
          </a:xfrm>
          <a:prstGeom prst="ellipse">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29" name="Oval 23"/>
          <p:cNvSpPr>
            <a:spLocks noChangeArrowheads="1"/>
          </p:cNvSpPr>
          <p:nvPr/>
        </p:nvSpPr>
        <p:spPr bwMode="auto">
          <a:xfrm flipH="1">
            <a:off x="7834013" y="2625793"/>
            <a:ext cx="377825" cy="341857"/>
          </a:xfrm>
          <a:prstGeom prst="ellipse">
            <a:avLst/>
          </a:prstGeom>
          <a:gradFill rotWithShape="1">
            <a:gsLst>
              <a:gs pos="0">
                <a:srgbClr val="F6E7DA"/>
              </a:gs>
              <a:gs pos="100000">
                <a:schemeClr val="bg2">
                  <a:alpha val="37999"/>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0" name="AutoShape 24"/>
          <p:cNvSpPr>
            <a:spLocks noChangeArrowheads="1"/>
          </p:cNvSpPr>
          <p:nvPr/>
        </p:nvSpPr>
        <p:spPr bwMode="auto">
          <a:xfrm>
            <a:off x="7740352" y="2565468"/>
            <a:ext cx="576262" cy="605371"/>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b="1" dirty="0">
                <a:solidFill>
                  <a:srgbClr val="FFFFFF"/>
                </a:solidFill>
              </a:rPr>
              <a:t>5</a:t>
            </a:r>
            <a:endParaRPr lang="en-US" b="1" dirty="0">
              <a:solidFill>
                <a:srgbClr val="FFFFFF"/>
              </a:solidFill>
              <a:ea typeface="Gulim" pitchFamily="34" charset="-127"/>
            </a:endParaRPr>
          </a:p>
        </p:txBody>
      </p:sp>
      <p:grpSp>
        <p:nvGrpSpPr>
          <p:cNvPr id="31" name="Group 25"/>
          <p:cNvGrpSpPr>
            <a:grpSpLocks/>
          </p:cNvGrpSpPr>
          <p:nvPr/>
        </p:nvGrpSpPr>
        <p:grpSpPr bwMode="auto">
          <a:xfrm>
            <a:off x="7740154" y="3500506"/>
            <a:ext cx="576262" cy="648103"/>
            <a:chOff x="0" y="0"/>
            <a:chExt cx="363" cy="364"/>
          </a:xfrm>
        </p:grpSpPr>
        <p:sp>
          <p:nvSpPr>
            <p:cNvPr id="32" name="AutoShape 26"/>
            <p:cNvSpPr>
              <a:spLocks noChangeArrowheads="1"/>
            </p:cNvSpPr>
            <p:nvPr/>
          </p:nvSpPr>
          <p:spPr bwMode="auto">
            <a:xfrm>
              <a:off x="2" y="1"/>
              <a:ext cx="360" cy="363"/>
            </a:xfrm>
            <a:prstGeom prst="roundRect">
              <a:avLst>
                <a:gd name="adj" fmla="val 14222"/>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33" name="Group 27"/>
            <p:cNvGrpSpPr>
              <a:grpSpLocks/>
            </p:cNvGrpSpPr>
            <p:nvPr/>
          </p:nvGrpSpPr>
          <p:grpSpPr bwMode="auto">
            <a:xfrm>
              <a:off x="2" y="0"/>
              <a:ext cx="359" cy="364"/>
              <a:chOff x="0" y="0"/>
              <a:chExt cx="4251" cy="2141"/>
            </a:xfrm>
          </p:grpSpPr>
          <p:sp>
            <p:nvSpPr>
              <p:cNvPr id="37" name="Oval 28"/>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38" name="Oval 29"/>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34" name="Oval 30"/>
            <p:cNvSpPr>
              <a:spLocks noChangeArrowheads="1"/>
            </p:cNvSpPr>
            <p:nvPr/>
          </p:nvSpPr>
          <p:spPr bwMode="auto">
            <a:xfrm flipH="1">
              <a:off x="31" y="33"/>
              <a:ext cx="302" cy="292"/>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5" name="Oval 31"/>
            <p:cNvSpPr>
              <a:spLocks noChangeArrowheads="1"/>
            </p:cNvSpPr>
            <p:nvPr/>
          </p:nvSpPr>
          <p:spPr bwMode="auto">
            <a:xfrm flipH="1">
              <a:off x="59" y="41"/>
              <a:ext cx="244" cy="191"/>
            </a:xfrm>
            <a:prstGeom prst="ellipse">
              <a:avLst/>
            </a:prstGeom>
            <a:gradFill rotWithShape="1">
              <a:gsLst>
                <a:gs pos="0">
                  <a:srgbClr val="FCF2CD"/>
                </a:gs>
                <a:gs pos="100000">
                  <a:schemeClr val="accent1">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6" name="AutoShape 32"/>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altLang="en-US" b="1" dirty="0" smtClean="0">
                  <a:solidFill>
                    <a:srgbClr val="FFFFFF"/>
                  </a:solidFill>
                </a:rPr>
                <a:t>6</a:t>
              </a:r>
              <a:endParaRPr lang="en-US" b="1" dirty="0">
                <a:solidFill>
                  <a:srgbClr val="FFFFFF"/>
                </a:solidFill>
                <a:ea typeface="Gulim" pitchFamily="34" charset="-127"/>
              </a:endParaRPr>
            </a:p>
          </p:txBody>
        </p:sp>
      </p:grpSp>
      <p:grpSp>
        <p:nvGrpSpPr>
          <p:cNvPr id="39" name="Group 33"/>
          <p:cNvGrpSpPr>
            <a:grpSpLocks/>
          </p:cNvGrpSpPr>
          <p:nvPr/>
        </p:nvGrpSpPr>
        <p:grpSpPr bwMode="auto">
          <a:xfrm>
            <a:off x="7740154" y="4510156"/>
            <a:ext cx="576262" cy="648103"/>
            <a:chOff x="0" y="0"/>
            <a:chExt cx="363" cy="364"/>
          </a:xfrm>
        </p:grpSpPr>
        <p:sp>
          <p:nvSpPr>
            <p:cNvPr id="40" name="AutoShape 34"/>
            <p:cNvSpPr>
              <a:spLocks noChangeArrowheads="1"/>
            </p:cNvSpPr>
            <p:nvPr/>
          </p:nvSpPr>
          <p:spPr bwMode="auto">
            <a:xfrm>
              <a:off x="1" y="0"/>
              <a:ext cx="361" cy="363"/>
            </a:xfrm>
            <a:prstGeom prst="roundRect">
              <a:avLst>
                <a:gd name="adj" fmla="val 14222"/>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1" name="Group 35"/>
            <p:cNvGrpSpPr>
              <a:grpSpLocks/>
            </p:cNvGrpSpPr>
            <p:nvPr/>
          </p:nvGrpSpPr>
          <p:grpSpPr bwMode="auto">
            <a:xfrm>
              <a:off x="0" y="0"/>
              <a:ext cx="361" cy="364"/>
              <a:chOff x="0" y="0"/>
              <a:chExt cx="4251" cy="2141"/>
            </a:xfrm>
          </p:grpSpPr>
          <p:sp>
            <p:nvSpPr>
              <p:cNvPr id="45" name="Oval 36"/>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46" name="Oval 37"/>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42" name="Oval 38"/>
            <p:cNvSpPr>
              <a:spLocks noChangeArrowheads="1"/>
            </p:cNvSpPr>
            <p:nvPr/>
          </p:nvSpPr>
          <p:spPr bwMode="auto">
            <a:xfrm flipH="1">
              <a:off x="29" y="33"/>
              <a:ext cx="303" cy="293"/>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3" name="Oval 39"/>
            <p:cNvSpPr>
              <a:spLocks noChangeArrowheads="1"/>
            </p:cNvSpPr>
            <p:nvPr/>
          </p:nvSpPr>
          <p:spPr bwMode="auto">
            <a:xfrm flipH="1">
              <a:off x="57" y="41"/>
              <a:ext cx="246" cy="191"/>
            </a:xfrm>
            <a:prstGeom prst="ellipse">
              <a:avLst/>
            </a:prstGeom>
            <a:gradFill rotWithShape="1">
              <a:gsLst>
                <a:gs pos="0">
                  <a:srgbClr val="FFAAAA"/>
                </a:gs>
                <a:gs pos="100000">
                  <a:schemeClr val="accent2">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4" name="AutoShape 40"/>
            <p:cNvSpPr>
              <a:spLocks noChangeArrowheads="1"/>
            </p:cNvSpPr>
            <p:nvPr/>
          </p:nvSpPr>
          <p:spPr bwMode="auto">
            <a:xfrm>
              <a:off x="0" y="0"/>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altLang="en-US" b="1" dirty="0" smtClean="0">
                  <a:solidFill>
                    <a:srgbClr val="FFFFFF"/>
                  </a:solidFill>
                </a:rPr>
                <a:t>7</a:t>
              </a:r>
              <a:endParaRPr lang="en-US" b="1" dirty="0">
                <a:solidFill>
                  <a:srgbClr val="FFFFFF"/>
                </a:solidFill>
                <a:ea typeface="Gulim" pitchFamily="34" charset="-127"/>
              </a:endParaRPr>
            </a:p>
          </p:txBody>
        </p:sp>
      </p:grpSp>
      <p:grpSp>
        <p:nvGrpSpPr>
          <p:cNvPr id="47" name="Group 41"/>
          <p:cNvGrpSpPr>
            <a:grpSpLocks/>
          </p:cNvGrpSpPr>
          <p:nvPr/>
        </p:nvGrpSpPr>
        <p:grpSpPr bwMode="auto">
          <a:xfrm>
            <a:off x="7740154" y="5445193"/>
            <a:ext cx="576262" cy="648103"/>
            <a:chOff x="0" y="0"/>
            <a:chExt cx="363" cy="364"/>
          </a:xfrm>
        </p:grpSpPr>
        <p:sp>
          <p:nvSpPr>
            <p:cNvPr id="48" name="AutoShape 42"/>
            <p:cNvSpPr>
              <a:spLocks noChangeArrowheads="1"/>
            </p:cNvSpPr>
            <p:nvPr/>
          </p:nvSpPr>
          <p:spPr bwMode="auto">
            <a:xfrm>
              <a:off x="1" y="1"/>
              <a:ext cx="361" cy="363"/>
            </a:xfrm>
            <a:prstGeom prst="roundRect">
              <a:avLst>
                <a:gd name="adj" fmla="val 14222"/>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9" name="Group 43"/>
            <p:cNvGrpSpPr>
              <a:grpSpLocks/>
            </p:cNvGrpSpPr>
            <p:nvPr/>
          </p:nvGrpSpPr>
          <p:grpSpPr bwMode="auto">
            <a:xfrm>
              <a:off x="0" y="0"/>
              <a:ext cx="360" cy="364"/>
              <a:chOff x="0" y="0"/>
              <a:chExt cx="1134" cy="993"/>
            </a:xfrm>
          </p:grpSpPr>
          <p:grpSp>
            <p:nvGrpSpPr>
              <p:cNvPr id="52" name="Group 44"/>
              <p:cNvGrpSpPr>
                <a:grpSpLocks/>
              </p:cNvGrpSpPr>
              <p:nvPr/>
            </p:nvGrpSpPr>
            <p:grpSpPr bwMode="auto">
              <a:xfrm>
                <a:off x="0" y="0"/>
                <a:ext cx="1134" cy="993"/>
                <a:chOff x="0" y="0"/>
                <a:chExt cx="4251" cy="2141"/>
              </a:xfrm>
            </p:grpSpPr>
            <p:sp>
              <p:nvSpPr>
                <p:cNvPr id="54" name="Oval 45"/>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55" name="Oval 46"/>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53" name="Oval 47"/>
              <p:cNvSpPr>
                <a:spLocks noChangeArrowheads="1"/>
              </p:cNvSpPr>
              <p:nvPr/>
            </p:nvSpPr>
            <p:spPr bwMode="auto">
              <a:xfrm flipH="1">
                <a:off x="91" y="91"/>
                <a:ext cx="953" cy="795"/>
              </a:xfrm>
              <a:prstGeom prst="ellipse">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grpSp>
        <p:sp>
          <p:nvSpPr>
            <p:cNvPr id="50" name="Oval 48"/>
            <p:cNvSpPr>
              <a:spLocks noChangeArrowheads="1"/>
            </p:cNvSpPr>
            <p:nvPr/>
          </p:nvSpPr>
          <p:spPr bwMode="auto">
            <a:xfrm flipH="1">
              <a:off x="57" y="42"/>
              <a:ext cx="244" cy="191"/>
            </a:xfrm>
            <a:prstGeom prst="ellipse">
              <a:avLst/>
            </a:prstGeom>
            <a:gradFill rotWithShape="1">
              <a:gsLst>
                <a:gs pos="0">
                  <a:srgbClr val="DBDBDB"/>
                </a:gs>
                <a:gs pos="100000">
                  <a:schemeClr val="hlink">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51" name="AutoShape 49"/>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altLang="en-US" b="1" dirty="0" smtClean="0">
                  <a:solidFill>
                    <a:srgbClr val="FFFFFF"/>
                  </a:solidFill>
                </a:rPr>
                <a:t>8</a:t>
              </a:r>
              <a:endParaRPr lang="en-US" b="1" dirty="0">
                <a:solidFill>
                  <a:srgbClr val="FFFFFF"/>
                </a:solidFill>
                <a:ea typeface="Gulim" pitchFamily="34" charset="-127"/>
              </a:endParaRPr>
            </a:p>
          </p:txBody>
        </p:sp>
      </p:grpSp>
      <p:sp>
        <p:nvSpPr>
          <p:cNvPr id="69" name="AutoShape 14"/>
          <p:cNvSpPr>
            <a:spLocks noChangeArrowheads="1"/>
          </p:cNvSpPr>
          <p:nvPr/>
        </p:nvSpPr>
        <p:spPr bwMode="auto">
          <a:xfrm>
            <a:off x="611560" y="3573016"/>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توفير </a:t>
            </a:r>
            <a:r>
              <a:rPr lang="ar-EG" sz="2400" b="1" dirty="0">
                <a:solidFill>
                  <a:srgbClr val="FFFFFF"/>
                </a:solidFill>
                <a:ea typeface="Gulim" pitchFamily="34" charset="-127"/>
              </a:rPr>
              <a:t>متطلبات الزيارة حسب التعليمات المتبعة</a:t>
            </a:r>
            <a:endParaRPr lang="en-US" sz="2400" b="1" dirty="0">
              <a:solidFill>
                <a:srgbClr val="FFFFFF"/>
              </a:solidFill>
              <a:ea typeface="Gulim" pitchFamily="34" charset="-127"/>
            </a:endParaRPr>
          </a:p>
        </p:txBody>
      </p:sp>
      <p:sp>
        <p:nvSpPr>
          <p:cNvPr id="70" name="AutoShape 14"/>
          <p:cNvSpPr>
            <a:spLocks noChangeArrowheads="1"/>
          </p:cNvSpPr>
          <p:nvPr/>
        </p:nvSpPr>
        <p:spPr bwMode="auto">
          <a:xfrm>
            <a:off x="656064" y="4565496"/>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الإعداد </a:t>
            </a:r>
            <a:r>
              <a:rPr lang="ar-EG" sz="2400" b="1" dirty="0">
                <a:solidFill>
                  <a:srgbClr val="FFFFFF"/>
                </a:solidFill>
                <a:ea typeface="Gulim" pitchFamily="34" charset="-127"/>
              </a:rPr>
              <a:t>والتحضير المناسب للزيارة بحسب نوعية الزائرين</a:t>
            </a:r>
            <a:endParaRPr lang="en-US" sz="2400" b="1" dirty="0">
              <a:solidFill>
                <a:srgbClr val="FFFFFF"/>
              </a:solidFill>
              <a:ea typeface="Gulim" pitchFamily="34" charset="-127"/>
            </a:endParaRPr>
          </a:p>
        </p:txBody>
      </p:sp>
      <p:sp>
        <p:nvSpPr>
          <p:cNvPr id="71" name="AutoShape 14"/>
          <p:cNvSpPr>
            <a:spLocks noChangeArrowheads="1"/>
          </p:cNvSpPr>
          <p:nvPr/>
        </p:nvSpPr>
        <p:spPr bwMode="auto">
          <a:xfrm>
            <a:off x="700568" y="5501600"/>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300" b="1" dirty="0" smtClean="0">
                <a:solidFill>
                  <a:srgbClr val="FFFFFF"/>
                </a:solidFill>
                <a:ea typeface="Gulim" pitchFamily="34" charset="-127"/>
              </a:rPr>
              <a:t>  أن </a:t>
            </a:r>
            <a:r>
              <a:rPr lang="ar-EG" sz="2300" b="1" dirty="0">
                <a:solidFill>
                  <a:srgbClr val="FFFFFF"/>
                </a:solidFill>
                <a:ea typeface="Gulim" pitchFamily="34" charset="-127"/>
              </a:rPr>
              <a:t>تكون منصتاً جيداً للزائرين بحيث تفهم ما يريده الزائر منك بوضوح</a:t>
            </a:r>
            <a:endParaRPr lang="en-US" sz="2300" b="1" dirty="0">
              <a:solidFill>
                <a:srgbClr val="FFFFFF"/>
              </a:solidFill>
              <a:ea typeface="Gulim" pitchFamily="34" charset="-127"/>
            </a:endParaRPr>
          </a:p>
        </p:txBody>
      </p:sp>
    </p:spTree>
    <p:extLst>
      <p:ext uri="{BB962C8B-B14F-4D97-AF65-F5344CB8AC3E}">
        <p14:creationId xmlns:p14="http://schemas.microsoft.com/office/powerpoint/2010/main" xmlns="" val="190593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fade">
                                      <p:cBhvr>
                                        <p:cTn id="64" dur="1000"/>
                                        <p:tgtEl>
                                          <p:spTgt spid="69"/>
                                        </p:tgtEl>
                                      </p:cBhvr>
                                    </p:animEffect>
                                    <p:anim calcmode="lin" valueType="num">
                                      <p:cBhvr>
                                        <p:cTn id="65" dur="1000" fill="hold"/>
                                        <p:tgtEl>
                                          <p:spTgt spid="69"/>
                                        </p:tgtEl>
                                        <p:attrNameLst>
                                          <p:attrName>ppt_x</p:attrName>
                                        </p:attrNameLst>
                                      </p:cBhvr>
                                      <p:tavLst>
                                        <p:tav tm="0">
                                          <p:val>
                                            <p:strVal val="#ppt_x"/>
                                          </p:val>
                                        </p:tav>
                                        <p:tav tm="100000">
                                          <p:val>
                                            <p:strVal val="#ppt_x"/>
                                          </p:val>
                                        </p:tav>
                                      </p:tavLst>
                                    </p:anim>
                                    <p:anim calcmode="lin" valueType="num">
                                      <p:cBhvr>
                                        <p:cTn id="6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1000"/>
                                        <p:tgtEl>
                                          <p:spTgt spid="39"/>
                                        </p:tgtEl>
                                      </p:cBhvr>
                                    </p:animEffect>
                                    <p:anim calcmode="lin" valueType="num">
                                      <p:cBhvr>
                                        <p:cTn id="82" dur="1000" fill="hold"/>
                                        <p:tgtEl>
                                          <p:spTgt spid="39"/>
                                        </p:tgtEl>
                                        <p:attrNameLst>
                                          <p:attrName>ppt_x</p:attrName>
                                        </p:attrNameLst>
                                      </p:cBhvr>
                                      <p:tavLst>
                                        <p:tav tm="0">
                                          <p:val>
                                            <p:strVal val="#ppt_x"/>
                                          </p:val>
                                        </p:tav>
                                        <p:tav tm="100000">
                                          <p:val>
                                            <p:strVal val="#ppt_x"/>
                                          </p:val>
                                        </p:tav>
                                      </p:tavLst>
                                    </p:anim>
                                    <p:anim calcmode="lin" valueType="num">
                                      <p:cBhvr>
                                        <p:cTn id="83" dur="1000" fill="hold"/>
                                        <p:tgtEl>
                                          <p:spTgt spid="3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fade">
                                      <p:cBhvr>
                                        <p:cTn id="86" dur="1000"/>
                                        <p:tgtEl>
                                          <p:spTgt spid="70"/>
                                        </p:tgtEl>
                                      </p:cBhvr>
                                    </p:animEffect>
                                    <p:anim calcmode="lin" valueType="num">
                                      <p:cBhvr>
                                        <p:cTn id="87" dur="1000" fill="hold"/>
                                        <p:tgtEl>
                                          <p:spTgt spid="70"/>
                                        </p:tgtEl>
                                        <p:attrNameLst>
                                          <p:attrName>ppt_x</p:attrName>
                                        </p:attrNameLst>
                                      </p:cBhvr>
                                      <p:tavLst>
                                        <p:tav tm="0">
                                          <p:val>
                                            <p:strVal val="#ppt_x"/>
                                          </p:val>
                                        </p:tav>
                                        <p:tav tm="100000">
                                          <p:val>
                                            <p:strVal val="#ppt_x"/>
                                          </p:val>
                                        </p:tav>
                                      </p:tavLst>
                                    </p:anim>
                                    <p:anim calcmode="lin" valueType="num">
                                      <p:cBhvr>
                                        <p:cTn id="88"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fade">
                                      <p:cBhvr>
                                        <p:cTn id="93" dur="1000"/>
                                        <p:tgtEl>
                                          <p:spTgt spid="17"/>
                                        </p:tgtEl>
                                      </p:cBhvr>
                                    </p:animEffect>
                                    <p:anim calcmode="lin" valueType="num">
                                      <p:cBhvr>
                                        <p:cTn id="94" dur="1000" fill="hold"/>
                                        <p:tgtEl>
                                          <p:spTgt spid="17"/>
                                        </p:tgtEl>
                                        <p:attrNameLst>
                                          <p:attrName>ppt_x</p:attrName>
                                        </p:attrNameLst>
                                      </p:cBhvr>
                                      <p:tavLst>
                                        <p:tav tm="0">
                                          <p:val>
                                            <p:strVal val="#ppt_x"/>
                                          </p:val>
                                        </p:tav>
                                        <p:tav tm="100000">
                                          <p:val>
                                            <p:strVal val="#ppt_x"/>
                                          </p:val>
                                        </p:tav>
                                      </p:tavLst>
                                    </p:anim>
                                    <p:anim calcmode="lin" valueType="num">
                                      <p:cBhvr>
                                        <p:cTn id="95" dur="1000" fill="hold"/>
                                        <p:tgtEl>
                                          <p:spTgt spid="1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1000"/>
                                        <p:tgtEl>
                                          <p:spTgt spid="47"/>
                                        </p:tgtEl>
                                      </p:cBhvr>
                                    </p:animEffect>
                                    <p:anim calcmode="lin" valueType="num">
                                      <p:cBhvr>
                                        <p:cTn id="104" dur="1000" fill="hold"/>
                                        <p:tgtEl>
                                          <p:spTgt spid="47"/>
                                        </p:tgtEl>
                                        <p:attrNameLst>
                                          <p:attrName>ppt_x</p:attrName>
                                        </p:attrNameLst>
                                      </p:cBhvr>
                                      <p:tavLst>
                                        <p:tav tm="0">
                                          <p:val>
                                            <p:strVal val="#ppt_x"/>
                                          </p:val>
                                        </p:tav>
                                        <p:tav tm="100000">
                                          <p:val>
                                            <p:strVal val="#ppt_x"/>
                                          </p:val>
                                        </p:tav>
                                      </p:tavLst>
                                    </p:anim>
                                    <p:anim calcmode="lin" valueType="num">
                                      <p:cBhvr>
                                        <p:cTn id="105" dur="1000" fill="hold"/>
                                        <p:tgtEl>
                                          <p:spTgt spid="47"/>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71"/>
                                        </p:tgtEl>
                                        <p:attrNameLst>
                                          <p:attrName>style.visibility</p:attrName>
                                        </p:attrNameLst>
                                      </p:cBhvr>
                                      <p:to>
                                        <p:strVal val="visible"/>
                                      </p:to>
                                    </p:set>
                                    <p:animEffect transition="in" filter="fade">
                                      <p:cBhvr>
                                        <p:cTn id="108" dur="1000"/>
                                        <p:tgtEl>
                                          <p:spTgt spid="71"/>
                                        </p:tgtEl>
                                      </p:cBhvr>
                                    </p:animEffect>
                                    <p:anim calcmode="lin" valueType="num">
                                      <p:cBhvr>
                                        <p:cTn id="109" dur="1000" fill="hold"/>
                                        <p:tgtEl>
                                          <p:spTgt spid="71"/>
                                        </p:tgtEl>
                                        <p:attrNameLst>
                                          <p:attrName>ppt_x</p:attrName>
                                        </p:attrNameLst>
                                      </p:cBhvr>
                                      <p:tavLst>
                                        <p:tav tm="0">
                                          <p:val>
                                            <p:strVal val="#ppt_x"/>
                                          </p:val>
                                        </p:tav>
                                        <p:tav tm="100000">
                                          <p:val>
                                            <p:strVal val="#ppt_x"/>
                                          </p:val>
                                        </p:tav>
                                      </p:tavLst>
                                    </p:anim>
                                    <p:anim calcmode="lin" valueType="num">
                                      <p:cBhvr>
                                        <p:cTn id="110"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4" grpId="0" animBg="1"/>
      <p:bldP spid="15" grpId="0" animBg="1"/>
      <p:bldP spid="17" grpId="0" animBg="1"/>
      <p:bldP spid="18" grpId="0" animBg="1"/>
      <p:bldP spid="20" grpId="0"/>
      <p:bldP spid="24" grpId="0" animBg="1"/>
      <p:bldP spid="28" grpId="0" animBg="1"/>
      <p:bldP spid="29" grpId="0" animBg="1"/>
      <p:bldP spid="30" grpId="0"/>
      <p:bldP spid="69" grpId="0"/>
      <p:bldP spid="70" grpId="0"/>
      <p:bldP spid="71"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latin typeface="Simplified Arabic" pitchFamily="18" charset="-78"/>
                <a:cs typeface="Simplified Arabic" pitchFamily="18" charset="-78"/>
              </a:rPr>
              <a:t>كيفية استقبال الزائرين</a:t>
            </a:r>
            <a:endParaRPr lang="ar-EG" altLang="en-US" sz="3200" dirty="0">
              <a:latin typeface="Simplified Arabic" pitchFamily="18" charset="-78"/>
              <a:cs typeface="Simplified Arabic" pitchFamily="18" charset="-78"/>
            </a:endParaRPr>
          </a:p>
        </p:txBody>
      </p:sp>
      <p:sp>
        <p:nvSpPr>
          <p:cNvPr id="8" name="AutoShape 3"/>
          <p:cNvSpPr>
            <a:spLocks noChangeArrowheads="1"/>
          </p:cNvSpPr>
          <p:nvPr/>
        </p:nvSpPr>
        <p:spPr bwMode="auto">
          <a:xfrm flipH="1">
            <a:off x="581172" y="2968570"/>
            <a:ext cx="6928656" cy="409516"/>
          </a:xfrm>
          <a:prstGeom prst="roundRect">
            <a:avLst>
              <a:gd name="adj" fmla="val 50000"/>
            </a:avLst>
          </a:prstGeom>
          <a:gradFill rotWithShape="1">
            <a:gsLst>
              <a:gs pos="0">
                <a:schemeClr val="bg2"/>
              </a:gs>
              <a:gs pos="50000">
                <a:srgbClr val="934300"/>
              </a:gs>
              <a:gs pos="100000">
                <a:schemeClr val="bg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9" name="AutoShape 4"/>
          <p:cNvSpPr>
            <a:spLocks noChangeArrowheads="1"/>
          </p:cNvSpPr>
          <p:nvPr/>
        </p:nvSpPr>
        <p:spPr bwMode="auto">
          <a:xfrm flipH="1">
            <a:off x="7260152" y="2908244"/>
            <a:ext cx="521061" cy="519907"/>
          </a:xfrm>
          <a:prstGeom prst="homePlate">
            <a:avLst>
              <a:gd name="adj" fmla="val 25000"/>
            </a:avLst>
          </a:prstGeom>
          <a:gradFill rotWithShape="1">
            <a:gsLst>
              <a:gs pos="0">
                <a:srgbClr val="5A2900"/>
              </a:gs>
              <a:gs pos="100000">
                <a:schemeClr val="bg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1" name="AutoShape 6"/>
          <p:cNvSpPr>
            <a:spLocks noChangeArrowheads="1"/>
          </p:cNvSpPr>
          <p:nvPr/>
        </p:nvSpPr>
        <p:spPr bwMode="auto">
          <a:xfrm flipH="1">
            <a:off x="515287" y="3920651"/>
            <a:ext cx="7053935" cy="409516"/>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2" name="AutoShape 7"/>
          <p:cNvSpPr>
            <a:spLocks noChangeArrowheads="1"/>
          </p:cNvSpPr>
          <p:nvPr/>
        </p:nvSpPr>
        <p:spPr bwMode="auto">
          <a:xfrm flipH="1">
            <a:off x="7281878" y="3860114"/>
            <a:ext cx="530482" cy="519907"/>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4" name="AutoShape 9"/>
          <p:cNvSpPr>
            <a:spLocks noChangeArrowheads="1"/>
          </p:cNvSpPr>
          <p:nvPr/>
        </p:nvSpPr>
        <p:spPr bwMode="auto">
          <a:xfrm flipH="1">
            <a:off x="533136" y="4928088"/>
            <a:ext cx="6949346" cy="409516"/>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5" name="AutoShape 10"/>
          <p:cNvSpPr>
            <a:spLocks noChangeArrowheads="1"/>
          </p:cNvSpPr>
          <p:nvPr/>
        </p:nvSpPr>
        <p:spPr bwMode="auto">
          <a:xfrm flipH="1">
            <a:off x="7232061" y="4862209"/>
            <a:ext cx="522617" cy="519907"/>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20" name="AutoShape 14"/>
          <p:cNvSpPr>
            <a:spLocks noChangeArrowheads="1"/>
          </p:cNvSpPr>
          <p:nvPr/>
        </p:nvSpPr>
        <p:spPr bwMode="auto">
          <a:xfrm>
            <a:off x="567056" y="2898760"/>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أن </a:t>
            </a:r>
            <a:r>
              <a:rPr lang="ar-EG" sz="2400" b="1" dirty="0">
                <a:solidFill>
                  <a:srgbClr val="FFFFFF"/>
                </a:solidFill>
                <a:ea typeface="Gulim" pitchFamily="34" charset="-127"/>
              </a:rPr>
              <a:t>تكون لبقاً في تعاملك مع الزوار</a:t>
            </a:r>
            <a:endParaRPr lang="en-US" sz="2400" b="1" dirty="0">
              <a:solidFill>
                <a:srgbClr val="FFFFFF"/>
              </a:solidFill>
              <a:ea typeface="Gulim" pitchFamily="34" charset="-127"/>
            </a:endParaRPr>
          </a:p>
        </p:txBody>
      </p:sp>
      <p:sp>
        <p:nvSpPr>
          <p:cNvPr id="24" name="AutoShape 18"/>
          <p:cNvSpPr>
            <a:spLocks noChangeArrowheads="1"/>
          </p:cNvSpPr>
          <p:nvPr/>
        </p:nvSpPr>
        <p:spPr bwMode="auto">
          <a:xfrm>
            <a:off x="7740352" y="2850846"/>
            <a:ext cx="574675" cy="648103"/>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400">
              <a:solidFill>
                <a:srgbClr val="4D4D4D"/>
              </a:solidFill>
            </a:endParaRPr>
          </a:p>
        </p:txBody>
      </p:sp>
      <p:grpSp>
        <p:nvGrpSpPr>
          <p:cNvPr id="25" name="Group 19"/>
          <p:cNvGrpSpPr>
            <a:grpSpLocks/>
          </p:cNvGrpSpPr>
          <p:nvPr/>
        </p:nvGrpSpPr>
        <p:grpSpPr bwMode="auto">
          <a:xfrm>
            <a:off x="7740352" y="2850846"/>
            <a:ext cx="574675" cy="648103"/>
            <a:chOff x="0" y="0"/>
            <a:chExt cx="4251" cy="2141"/>
          </a:xfrm>
        </p:grpSpPr>
        <p:sp>
          <p:nvSpPr>
            <p:cNvPr id="26" name="Oval 20"/>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27" name="Oval 21"/>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28" name="Oval 22"/>
          <p:cNvSpPr>
            <a:spLocks noChangeArrowheads="1"/>
          </p:cNvSpPr>
          <p:nvPr/>
        </p:nvSpPr>
        <p:spPr bwMode="auto">
          <a:xfrm flipH="1">
            <a:off x="7786389" y="2903234"/>
            <a:ext cx="482600" cy="516346"/>
          </a:xfrm>
          <a:prstGeom prst="ellipse">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29" name="Oval 23"/>
          <p:cNvSpPr>
            <a:spLocks noChangeArrowheads="1"/>
          </p:cNvSpPr>
          <p:nvPr/>
        </p:nvSpPr>
        <p:spPr bwMode="auto">
          <a:xfrm flipH="1">
            <a:off x="7834013" y="2912758"/>
            <a:ext cx="377825" cy="341857"/>
          </a:xfrm>
          <a:prstGeom prst="ellipse">
            <a:avLst/>
          </a:prstGeom>
          <a:gradFill rotWithShape="1">
            <a:gsLst>
              <a:gs pos="0">
                <a:srgbClr val="F6E7DA"/>
              </a:gs>
              <a:gs pos="100000">
                <a:schemeClr val="bg2">
                  <a:alpha val="37999"/>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0" name="AutoShape 24"/>
          <p:cNvSpPr>
            <a:spLocks noChangeArrowheads="1"/>
          </p:cNvSpPr>
          <p:nvPr/>
        </p:nvSpPr>
        <p:spPr bwMode="auto">
          <a:xfrm>
            <a:off x="7740352" y="2852433"/>
            <a:ext cx="576262" cy="605371"/>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altLang="en-US" b="1" dirty="0" smtClean="0">
                <a:solidFill>
                  <a:srgbClr val="FFFFFF"/>
                </a:solidFill>
              </a:rPr>
              <a:t>9</a:t>
            </a:r>
            <a:endParaRPr lang="en-US" b="1" dirty="0">
              <a:solidFill>
                <a:srgbClr val="FFFFFF"/>
              </a:solidFill>
              <a:ea typeface="Gulim" pitchFamily="34" charset="-127"/>
            </a:endParaRPr>
          </a:p>
        </p:txBody>
      </p:sp>
      <p:grpSp>
        <p:nvGrpSpPr>
          <p:cNvPr id="31" name="Group 25"/>
          <p:cNvGrpSpPr>
            <a:grpSpLocks/>
          </p:cNvGrpSpPr>
          <p:nvPr/>
        </p:nvGrpSpPr>
        <p:grpSpPr bwMode="auto">
          <a:xfrm>
            <a:off x="7740154" y="3787471"/>
            <a:ext cx="576262" cy="648103"/>
            <a:chOff x="0" y="0"/>
            <a:chExt cx="363" cy="364"/>
          </a:xfrm>
        </p:grpSpPr>
        <p:sp>
          <p:nvSpPr>
            <p:cNvPr id="32" name="AutoShape 26"/>
            <p:cNvSpPr>
              <a:spLocks noChangeArrowheads="1"/>
            </p:cNvSpPr>
            <p:nvPr/>
          </p:nvSpPr>
          <p:spPr bwMode="auto">
            <a:xfrm>
              <a:off x="2" y="1"/>
              <a:ext cx="360" cy="363"/>
            </a:xfrm>
            <a:prstGeom prst="roundRect">
              <a:avLst>
                <a:gd name="adj" fmla="val 14222"/>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33" name="Group 27"/>
            <p:cNvGrpSpPr>
              <a:grpSpLocks/>
            </p:cNvGrpSpPr>
            <p:nvPr/>
          </p:nvGrpSpPr>
          <p:grpSpPr bwMode="auto">
            <a:xfrm>
              <a:off x="2" y="0"/>
              <a:ext cx="359" cy="364"/>
              <a:chOff x="0" y="0"/>
              <a:chExt cx="4251" cy="2141"/>
            </a:xfrm>
          </p:grpSpPr>
          <p:sp>
            <p:nvSpPr>
              <p:cNvPr id="37" name="Oval 28"/>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38" name="Oval 29"/>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34" name="Oval 30"/>
            <p:cNvSpPr>
              <a:spLocks noChangeArrowheads="1"/>
            </p:cNvSpPr>
            <p:nvPr/>
          </p:nvSpPr>
          <p:spPr bwMode="auto">
            <a:xfrm flipH="1">
              <a:off x="31" y="33"/>
              <a:ext cx="302" cy="292"/>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5" name="Oval 31"/>
            <p:cNvSpPr>
              <a:spLocks noChangeArrowheads="1"/>
            </p:cNvSpPr>
            <p:nvPr/>
          </p:nvSpPr>
          <p:spPr bwMode="auto">
            <a:xfrm flipH="1">
              <a:off x="59" y="41"/>
              <a:ext cx="244" cy="191"/>
            </a:xfrm>
            <a:prstGeom prst="ellipse">
              <a:avLst/>
            </a:prstGeom>
            <a:gradFill rotWithShape="1">
              <a:gsLst>
                <a:gs pos="0">
                  <a:srgbClr val="FCF2CD"/>
                </a:gs>
                <a:gs pos="100000">
                  <a:schemeClr val="accent1">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6" name="AutoShape 32"/>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altLang="en-US" b="1" dirty="0" smtClean="0">
                  <a:solidFill>
                    <a:srgbClr val="FFFFFF"/>
                  </a:solidFill>
                </a:rPr>
                <a:t>10</a:t>
              </a:r>
              <a:endParaRPr lang="en-US" b="1" dirty="0">
                <a:solidFill>
                  <a:srgbClr val="FFFFFF"/>
                </a:solidFill>
                <a:ea typeface="Gulim" pitchFamily="34" charset="-127"/>
              </a:endParaRPr>
            </a:p>
          </p:txBody>
        </p:sp>
      </p:grpSp>
      <p:grpSp>
        <p:nvGrpSpPr>
          <p:cNvPr id="39" name="Group 33"/>
          <p:cNvGrpSpPr>
            <a:grpSpLocks/>
          </p:cNvGrpSpPr>
          <p:nvPr/>
        </p:nvGrpSpPr>
        <p:grpSpPr bwMode="auto">
          <a:xfrm>
            <a:off x="7740154" y="4797121"/>
            <a:ext cx="576262" cy="648103"/>
            <a:chOff x="0" y="0"/>
            <a:chExt cx="363" cy="364"/>
          </a:xfrm>
        </p:grpSpPr>
        <p:sp>
          <p:nvSpPr>
            <p:cNvPr id="40" name="AutoShape 34"/>
            <p:cNvSpPr>
              <a:spLocks noChangeArrowheads="1"/>
            </p:cNvSpPr>
            <p:nvPr/>
          </p:nvSpPr>
          <p:spPr bwMode="auto">
            <a:xfrm>
              <a:off x="1" y="0"/>
              <a:ext cx="361" cy="363"/>
            </a:xfrm>
            <a:prstGeom prst="roundRect">
              <a:avLst>
                <a:gd name="adj" fmla="val 14222"/>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1" name="Group 35"/>
            <p:cNvGrpSpPr>
              <a:grpSpLocks/>
            </p:cNvGrpSpPr>
            <p:nvPr/>
          </p:nvGrpSpPr>
          <p:grpSpPr bwMode="auto">
            <a:xfrm>
              <a:off x="0" y="0"/>
              <a:ext cx="361" cy="364"/>
              <a:chOff x="0" y="0"/>
              <a:chExt cx="4251" cy="2141"/>
            </a:xfrm>
          </p:grpSpPr>
          <p:sp>
            <p:nvSpPr>
              <p:cNvPr id="45" name="Oval 36"/>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46" name="Oval 37"/>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42" name="Oval 38"/>
            <p:cNvSpPr>
              <a:spLocks noChangeArrowheads="1"/>
            </p:cNvSpPr>
            <p:nvPr/>
          </p:nvSpPr>
          <p:spPr bwMode="auto">
            <a:xfrm flipH="1">
              <a:off x="29" y="33"/>
              <a:ext cx="303" cy="293"/>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3" name="Oval 39"/>
            <p:cNvSpPr>
              <a:spLocks noChangeArrowheads="1"/>
            </p:cNvSpPr>
            <p:nvPr/>
          </p:nvSpPr>
          <p:spPr bwMode="auto">
            <a:xfrm flipH="1">
              <a:off x="57" y="41"/>
              <a:ext cx="246" cy="191"/>
            </a:xfrm>
            <a:prstGeom prst="ellipse">
              <a:avLst/>
            </a:prstGeom>
            <a:gradFill rotWithShape="1">
              <a:gsLst>
                <a:gs pos="0">
                  <a:srgbClr val="FFAAAA"/>
                </a:gs>
                <a:gs pos="100000">
                  <a:schemeClr val="accent2">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4" name="AutoShape 40"/>
            <p:cNvSpPr>
              <a:spLocks noChangeArrowheads="1"/>
            </p:cNvSpPr>
            <p:nvPr/>
          </p:nvSpPr>
          <p:spPr bwMode="auto">
            <a:xfrm>
              <a:off x="0" y="0"/>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b="1" dirty="0" smtClean="0">
                  <a:solidFill>
                    <a:srgbClr val="FFFFFF"/>
                  </a:solidFill>
                </a:rPr>
                <a:t>11</a:t>
              </a:r>
              <a:endParaRPr lang="en-US" b="1" dirty="0">
                <a:solidFill>
                  <a:srgbClr val="FFFFFF"/>
                </a:solidFill>
                <a:ea typeface="Gulim" pitchFamily="34" charset="-127"/>
              </a:endParaRPr>
            </a:p>
          </p:txBody>
        </p:sp>
      </p:grpSp>
      <p:sp>
        <p:nvSpPr>
          <p:cNvPr id="69" name="AutoShape 14"/>
          <p:cNvSpPr>
            <a:spLocks noChangeArrowheads="1"/>
          </p:cNvSpPr>
          <p:nvPr/>
        </p:nvSpPr>
        <p:spPr bwMode="auto">
          <a:xfrm>
            <a:off x="611560" y="3859981"/>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معرفة </a:t>
            </a:r>
            <a:r>
              <a:rPr lang="ar-EG" sz="2400" b="1" dirty="0">
                <a:solidFill>
                  <a:srgbClr val="FFFFFF"/>
                </a:solidFill>
                <a:ea typeface="Gulim" pitchFamily="34" charset="-127"/>
              </a:rPr>
              <a:t>أماكن تواجد المدير باستمرار حتى يمكن تذكيره بالمقابلات</a:t>
            </a:r>
            <a:endParaRPr lang="en-US" sz="2400" b="1" dirty="0">
              <a:solidFill>
                <a:srgbClr val="FFFFFF"/>
              </a:solidFill>
              <a:ea typeface="Gulim" pitchFamily="34" charset="-127"/>
            </a:endParaRPr>
          </a:p>
        </p:txBody>
      </p:sp>
      <p:sp>
        <p:nvSpPr>
          <p:cNvPr id="70" name="AutoShape 14"/>
          <p:cNvSpPr>
            <a:spLocks noChangeArrowheads="1"/>
          </p:cNvSpPr>
          <p:nvPr/>
        </p:nvSpPr>
        <p:spPr bwMode="auto">
          <a:xfrm>
            <a:off x="656064" y="4852461"/>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عدم </a:t>
            </a:r>
            <a:r>
              <a:rPr lang="ar-EG" sz="2400" b="1" dirty="0">
                <a:solidFill>
                  <a:srgbClr val="FFFFFF"/>
                </a:solidFill>
                <a:ea typeface="Gulim" pitchFamily="34" charset="-127"/>
              </a:rPr>
              <a:t>الاعتماد على الذاكرة في تسجيل مواعيد المدير</a:t>
            </a:r>
            <a:endParaRPr lang="en-US" sz="2400" b="1" dirty="0">
              <a:solidFill>
                <a:srgbClr val="FFFFFF"/>
              </a:solidFill>
              <a:ea typeface="Gulim" pitchFamily="34" charset="-127"/>
            </a:endParaRPr>
          </a:p>
        </p:txBody>
      </p:sp>
    </p:spTree>
    <p:extLst>
      <p:ext uri="{BB962C8B-B14F-4D97-AF65-F5344CB8AC3E}">
        <p14:creationId xmlns:p14="http://schemas.microsoft.com/office/powerpoint/2010/main" xmlns="" val="373205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fade">
                                      <p:cBhvr>
                                        <p:cTn id="64" dur="1000"/>
                                        <p:tgtEl>
                                          <p:spTgt spid="69"/>
                                        </p:tgtEl>
                                      </p:cBhvr>
                                    </p:animEffect>
                                    <p:anim calcmode="lin" valueType="num">
                                      <p:cBhvr>
                                        <p:cTn id="65" dur="1000" fill="hold"/>
                                        <p:tgtEl>
                                          <p:spTgt spid="69"/>
                                        </p:tgtEl>
                                        <p:attrNameLst>
                                          <p:attrName>ppt_x</p:attrName>
                                        </p:attrNameLst>
                                      </p:cBhvr>
                                      <p:tavLst>
                                        <p:tav tm="0">
                                          <p:val>
                                            <p:strVal val="#ppt_x"/>
                                          </p:val>
                                        </p:tav>
                                        <p:tav tm="100000">
                                          <p:val>
                                            <p:strVal val="#ppt_x"/>
                                          </p:val>
                                        </p:tav>
                                      </p:tavLst>
                                    </p:anim>
                                    <p:anim calcmode="lin" valueType="num">
                                      <p:cBhvr>
                                        <p:cTn id="6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1000"/>
                                        <p:tgtEl>
                                          <p:spTgt spid="39"/>
                                        </p:tgtEl>
                                      </p:cBhvr>
                                    </p:animEffect>
                                    <p:anim calcmode="lin" valueType="num">
                                      <p:cBhvr>
                                        <p:cTn id="82" dur="1000" fill="hold"/>
                                        <p:tgtEl>
                                          <p:spTgt spid="39"/>
                                        </p:tgtEl>
                                        <p:attrNameLst>
                                          <p:attrName>ppt_x</p:attrName>
                                        </p:attrNameLst>
                                      </p:cBhvr>
                                      <p:tavLst>
                                        <p:tav tm="0">
                                          <p:val>
                                            <p:strVal val="#ppt_x"/>
                                          </p:val>
                                        </p:tav>
                                        <p:tav tm="100000">
                                          <p:val>
                                            <p:strVal val="#ppt_x"/>
                                          </p:val>
                                        </p:tav>
                                      </p:tavLst>
                                    </p:anim>
                                    <p:anim calcmode="lin" valueType="num">
                                      <p:cBhvr>
                                        <p:cTn id="83" dur="1000" fill="hold"/>
                                        <p:tgtEl>
                                          <p:spTgt spid="3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fade">
                                      <p:cBhvr>
                                        <p:cTn id="86" dur="1000"/>
                                        <p:tgtEl>
                                          <p:spTgt spid="70"/>
                                        </p:tgtEl>
                                      </p:cBhvr>
                                    </p:animEffect>
                                    <p:anim calcmode="lin" valueType="num">
                                      <p:cBhvr>
                                        <p:cTn id="87" dur="1000" fill="hold"/>
                                        <p:tgtEl>
                                          <p:spTgt spid="70"/>
                                        </p:tgtEl>
                                        <p:attrNameLst>
                                          <p:attrName>ppt_x</p:attrName>
                                        </p:attrNameLst>
                                      </p:cBhvr>
                                      <p:tavLst>
                                        <p:tav tm="0">
                                          <p:val>
                                            <p:strVal val="#ppt_x"/>
                                          </p:val>
                                        </p:tav>
                                        <p:tav tm="100000">
                                          <p:val>
                                            <p:strVal val="#ppt_x"/>
                                          </p:val>
                                        </p:tav>
                                      </p:tavLst>
                                    </p:anim>
                                    <p:anim calcmode="lin" valueType="num">
                                      <p:cBhvr>
                                        <p:cTn id="88"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4" grpId="0" animBg="1"/>
      <p:bldP spid="15" grpId="0" animBg="1"/>
      <p:bldP spid="20" grpId="0"/>
      <p:bldP spid="24" grpId="0" animBg="1"/>
      <p:bldP spid="28" grpId="0" animBg="1"/>
      <p:bldP spid="29" grpId="0" animBg="1"/>
      <p:bldP spid="30" grpId="0"/>
      <p:bldP spid="69" grpId="0"/>
      <p:bldP spid="70"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solidFill>
                  <a:srgbClr val="FFFFFF"/>
                </a:solidFill>
                <a:latin typeface="Simplified Arabic" pitchFamily="18" charset="-78"/>
                <a:cs typeface="Simplified Arabic" pitchFamily="18" charset="-78"/>
              </a:rPr>
              <a:t> </a:t>
            </a:r>
            <a:r>
              <a:rPr lang="ar-EG" altLang="en-US" sz="3200" dirty="0" smtClean="0">
                <a:solidFill>
                  <a:srgbClr val="FFFFFF"/>
                </a:solidFill>
                <a:latin typeface="Simplified Arabic" pitchFamily="18" charset="-78"/>
                <a:cs typeface="Simplified Arabic" pitchFamily="18" charset="-78"/>
              </a:rPr>
              <a:t>أنواع </a:t>
            </a:r>
            <a:r>
              <a:rPr lang="ar-EG" altLang="en-US" sz="3200" dirty="0">
                <a:solidFill>
                  <a:srgbClr val="FFFFFF"/>
                </a:solidFill>
                <a:latin typeface="Simplified Arabic" pitchFamily="18" charset="-78"/>
                <a:cs typeface="Simplified Arabic" pitchFamily="18" charset="-78"/>
              </a:rPr>
              <a:t>الزائرين وكيفية التعامل معهم</a:t>
            </a:r>
          </a:p>
        </p:txBody>
      </p:sp>
      <p:sp>
        <p:nvSpPr>
          <p:cNvPr id="2" name="Rectangle 1"/>
          <p:cNvSpPr/>
          <p:nvPr/>
        </p:nvSpPr>
        <p:spPr>
          <a:xfrm>
            <a:off x="4716016" y="2060848"/>
            <a:ext cx="4254624" cy="3539430"/>
          </a:xfrm>
          <a:prstGeom prst="rect">
            <a:avLst/>
          </a:prstGeom>
        </p:spPr>
        <p:txBody>
          <a:bodyPr wrap="square">
            <a:spAutoFit/>
          </a:bodyPr>
          <a:lstStyle/>
          <a:p>
            <a:pPr algn="justLow" rtl="1"/>
            <a:r>
              <a:rPr lang="ar-EG" sz="2800" b="1" dirty="0">
                <a:solidFill>
                  <a:srgbClr val="7030A0"/>
                </a:solidFill>
              </a:rPr>
              <a:t>بحكم عملك كسكرتير من الطبيعي أن تواجه عدة انواع من المراجعين، من حيث مؤهلاتهم ومستواهم الفكري وأمزجتهم وغير ذلك من العوامل النفسية. لذا يجب عليك أن تتعامل وتتكيف مع الفئات المختلفة من الزوار لمكتب المدير محاولاً إرضاءهم وكسبهم</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1" y="1916832"/>
            <a:ext cx="4104456" cy="41764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2923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547664" y="2459360"/>
            <a:ext cx="5688632" cy="2376264"/>
          </a:xfrm>
          <a:prstGeom prst="horizontalScroll">
            <a:avLst/>
          </a:prstGeom>
          <a:ln w="9525" cap="flat" cmpd="sng" algn="ctr">
            <a:solidFill>
              <a:schemeClr val="tx1"/>
            </a:solidFill>
            <a:prstDash val="solid"/>
            <a:round/>
            <a:headEnd type="none" w="med" len="med"/>
            <a:tailEnd type="none" w="med" len="med"/>
          </a:ln>
          <a:effectLst/>
          <a:extLst/>
        </p:spPr>
        <p:style>
          <a:lnRef idx="0">
            <a:scrgbClr r="0" g="0" b="0"/>
          </a:lnRef>
          <a:fillRef idx="1003">
            <a:schemeClr val="lt2"/>
          </a:fillRef>
          <a:effectRef idx="0">
            <a:scrgbClr r="0" g="0" b="0"/>
          </a:effectRef>
          <a:fontRef idx="major"/>
        </p:style>
        <p:txBody>
          <a:bodyPr vert="horz" wrap="square" lIns="91440" tIns="45720" rIns="91440" bIns="45720" numCol="1" rtlCol="1" anchor="t" anchorCtr="0" compatLnSpc="1">
            <a:prstTxWarp prst="textNoShape">
              <a:avLst/>
            </a:prstTxWarp>
          </a:bodyPr>
          <a:lstStyle/>
          <a:p>
            <a:pPr rtl="1">
              <a:lnSpc>
                <a:spcPct val="250000"/>
              </a:lnSpc>
            </a:pPr>
            <a:r>
              <a:rPr lang="ar-EG" sz="3600" b="1" dirty="0" smtClean="0">
                <a:solidFill>
                  <a:srgbClr val="FFFFFF"/>
                </a:solidFill>
                <a:latin typeface="Simplified Arabic" pitchFamily="18" charset="-78"/>
                <a:cs typeface="Simplified Arabic" pitchFamily="18" charset="-78"/>
              </a:rPr>
              <a:t>أنواع </a:t>
            </a:r>
            <a:r>
              <a:rPr lang="ar-EG" sz="3600" b="1" dirty="0">
                <a:solidFill>
                  <a:srgbClr val="FFFFFF"/>
                </a:solidFill>
                <a:latin typeface="Simplified Arabic" pitchFamily="18" charset="-78"/>
                <a:cs typeface="Simplified Arabic" pitchFamily="18" charset="-78"/>
              </a:rPr>
              <a:t>الزائرين وكيفية التعامل معهم</a:t>
            </a:r>
          </a:p>
        </p:txBody>
      </p:sp>
    </p:spTree>
    <p:extLst>
      <p:ext uri="{BB962C8B-B14F-4D97-AF65-F5344CB8AC3E}">
        <p14:creationId xmlns:p14="http://schemas.microsoft.com/office/powerpoint/2010/main" xmlns="" val="257607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3933056"/>
            <a:ext cx="8346728" cy="1928100"/>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يتعامل السكرتير مع هذه الزيارة بصورة عاجلة، وذلك بإبلاغ </a:t>
              </a:r>
              <a:r>
                <a:rPr lang="ar-EG" sz="2800" b="1" dirty="0" smtClean="0">
                  <a:solidFill>
                    <a:srgbClr val="FFFFFF"/>
                  </a:solidFill>
                  <a:ea typeface="Gulim" pitchFamily="34" charset="-127"/>
                </a:rPr>
                <a:t>المدير</a:t>
              </a:r>
            </a:p>
            <a:p>
              <a:pPr rtl="1"/>
              <a:r>
                <a:rPr lang="ar-EG" sz="2800" b="1" dirty="0" smtClean="0">
                  <a:solidFill>
                    <a:srgbClr val="FFFFFF"/>
                  </a:solidFill>
                  <a:ea typeface="Gulim" pitchFamily="34" charset="-127"/>
                </a:rPr>
                <a:t> بالزائر </a:t>
              </a:r>
              <a:r>
                <a:rPr lang="ar-EG" sz="2800" b="1" dirty="0">
                  <a:solidFill>
                    <a:srgbClr val="FFFFFF"/>
                  </a:solidFill>
                  <a:ea typeface="Gulim" pitchFamily="34" charset="-127"/>
                </a:rPr>
                <a:t>ومركزه الوظيفي إذا كان هناك مجال لذلك</a:t>
              </a:r>
              <a:endParaRPr lang="ar-EG" sz="2800" b="1" dirty="0" smtClean="0">
                <a:solidFill>
                  <a:srgbClr val="FFFFFF"/>
                </a:solidFill>
                <a:ea typeface="Gulim" pitchFamily="34" charset="-127"/>
              </a:endParaRP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solidFill>
                  <a:srgbClr val="FFFFFF"/>
                </a:solidFill>
                <a:latin typeface="Simplified Arabic" pitchFamily="18" charset="-78"/>
                <a:cs typeface="Simplified Arabic" pitchFamily="18" charset="-78"/>
              </a:rPr>
              <a:t>زائر </a:t>
            </a:r>
            <a:r>
              <a:rPr lang="ar-EG" altLang="en-US" sz="3200" dirty="0">
                <a:solidFill>
                  <a:srgbClr val="FFFFFF"/>
                </a:solidFill>
                <a:latin typeface="Simplified Arabic" pitchFamily="18" charset="-78"/>
                <a:cs typeface="Simplified Arabic" pitchFamily="18" charset="-78"/>
              </a:rPr>
              <a:t>أعلى مرتبة من المدير</a:t>
            </a:r>
          </a:p>
        </p:txBody>
      </p:sp>
    </p:spTree>
    <p:extLst>
      <p:ext uri="{BB962C8B-B14F-4D97-AF65-F5344CB8AC3E}">
        <p14:creationId xmlns:p14="http://schemas.microsoft.com/office/powerpoint/2010/main" xmlns="" val="266259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3933056"/>
            <a:ext cx="8346728" cy="1928100"/>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يتميز هذا النوع من الزيارات بالطابع الاجتماعي والشخصي، ويجب أن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يكون </a:t>
              </a:r>
              <a:r>
                <a:rPr lang="ar-EG" sz="2800" b="1" dirty="0">
                  <a:solidFill>
                    <a:srgbClr val="FFFFFF"/>
                  </a:solidFill>
                  <a:ea typeface="Gulim" pitchFamily="34" charset="-127"/>
                </a:rPr>
                <a:t>هناك تفاهم بين المدير والسكرتير على كيفية التعامل مع هذه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الزيارات</a:t>
              </a:r>
              <a:r>
                <a:rPr lang="ar-EG" sz="2800" b="1" dirty="0">
                  <a:solidFill>
                    <a:srgbClr val="FFFFFF"/>
                  </a:solidFill>
                  <a:ea typeface="Gulim" pitchFamily="34" charset="-127"/>
                </a:rPr>
                <a:t>، وبالتالي فان السكرتير يتبع كافة الارشادات المعطاة له </a:t>
              </a:r>
              <a:r>
                <a:rPr lang="ar-EG" sz="2800" b="1" dirty="0" smtClean="0">
                  <a:solidFill>
                    <a:srgbClr val="FFFFFF"/>
                  </a:solidFill>
                  <a:ea typeface="Gulim" pitchFamily="34" charset="-127"/>
                </a:rPr>
                <a:t>من</a:t>
              </a:r>
            </a:p>
            <a:p>
              <a:pPr rtl="1"/>
              <a:r>
                <a:rPr lang="ar-EG" sz="2800" b="1" dirty="0" smtClean="0">
                  <a:solidFill>
                    <a:srgbClr val="FFFFFF"/>
                  </a:solidFill>
                  <a:ea typeface="Gulim" pitchFamily="34" charset="-127"/>
                </a:rPr>
                <a:t> </a:t>
              </a:r>
              <a:r>
                <a:rPr lang="ar-EG" sz="2800" b="1" dirty="0">
                  <a:solidFill>
                    <a:srgbClr val="FFFFFF"/>
                  </a:solidFill>
                  <a:ea typeface="Gulim" pitchFamily="34" charset="-127"/>
                </a:rPr>
                <a:t>قبل المدير لتنفيذ هذه الزيارة</a:t>
              </a:r>
              <a:endParaRPr lang="ar-EG" sz="2800" b="1" dirty="0" smtClean="0">
                <a:solidFill>
                  <a:srgbClr val="FFFFFF"/>
                </a:solidFill>
                <a:ea typeface="Gulim" pitchFamily="34" charset="-127"/>
              </a:endParaRP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solidFill>
                  <a:srgbClr val="FFFFFF"/>
                </a:solidFill>
                <a:latin typeface="Simplified Arabic" pitchFamily="18" charset="-78"/>
                <a:cs typeface="Simplified Arabic" pitchFamily="18" charset="-78"/>
              </a:rPr>
              <a:t>زائر </a:t>
            </a:r>
            <a:r>
              <a:rPr lang="ar-EG" altLang="en-US" sz="3200" dirty="0">
                <a:solidFill>
                  <a:srgbClr val="FFFFFF"/>
                </a:solidFill>
                <a:latin typeface="Simplified Arabic" pitchFamily="18" charset="-78"/>
                <a:cs typeface="Simplified Arabic" pitchFamily="18" charset="-78"/>
              </a:rPr>
              <a:t>صديق أو قريب للمدير</a:t>
            </a:r>
          </a:p>
        </p:txBody>
      </p:sp>
    </p:spTree>
    <p:extLst>
      <p:ext uri="{BB962C8B-B14F-4D97-AF65-F5344CB8AC3E}">
        <p14:creationId xmlns:p14="http://schemas.microsoft.com/office/powerpoint/2010/main" xmlns="" val="428250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3933056"/>
            <a:ext cx="8346728" cy="1928100"/>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تتميز هذه الزيارة بطبيعتها الرسمية، ويجب على السكرتير أن يتعرف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على </a:t>
              </a:r>
              <a:r>
                <a:rPr lang="ar-EG" sz="2800" b="1" dirty="0">
                  <a:solidFill>
                    <a:srgbClr val="FFFFFF"/>
                  </a:solidFill>
                  <a:ea typeface="Gulim" pitchFamily="34" charset="-127"/>
                </a:rPr>
                <a:t>هدف </a:t>
              </a:r>
              <a:r>
                <a:rPr lang="ar-EG" sz="2800" b="1" dirty="0" smtClean="0">
                  <a:solidFill>
                    <a:srgbClr val="FFFFFF"/>
                  </a:solidFill>
                  <a:ea typeface="Gulim" pitchFamily="34" charset="-127"/>
                </a:rPr>
                <a:t>أو </a:t>
              </a:r>
              <a:r>
                <a:rPr lang="ar-EG" sz="2800" b="1" dirty="0">
                  <a:solidFill>
                    <a:srgbClr val="FFFFFF"/>
                  </a:solidFill>
                  <a:ea typeface="Gulim" pitchFamily="34" charset="-127"/>
                </a:rPr>
                <a:t>أهداف الزيارة ومدى علاقتها بالعمل، وعلى السكرتير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في </a:t>
              </a:r>
              <a:r>
                <a:rPr lang="ar-EG" sz="2800" b="1" dirty="0">
                  <a:solidFill>
                    <a:srgbClr val="FFFFFF"/>
                  </a:solidFill>
                  <a:ea typeface="Gulim" pitchFamily="34" charset="-127"/>
                </a:rPr>
                <a:t>هذه الحالة إتمام المقابلة لكيلا يتم تأجيلها أو إلغاؤها مما قد يكون له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الأثر </a:t>
              </a:r>
              <a:r>
                <a:rPr lang="ar-EG" sz="2800" b="1" dirty="0">
                  <a:solidFill>
                    <a:srgbClr val="FFFFFF"/>
                  </a:solidFill>
                  <a:ea typeface="Gulim" pitchFamily="34" charset="-127"/>
                </a:rPr>
                <a:t>السلبي في الإضرار أو التعطيل لمصلحة العمل</a:t>
              </a: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solidFill>
                  <a:srgbClr val="FFFFFF"/>
                </a:solidFill>
                <a:latin typeface="Simplified Arabic" pitchFamily="18" charset="-78"/>
                <a:cs typeface="Simplified Arabic" pitchFamily="18" charset="-78"/>
              </a:rPr>
              <a:t>زائر </a:t>
            </a:r>
            <a:r>
              <a:rPr lang="ar-EG" altLang="en-US" sz="3200" dirty="0">
                <a:solidFill>
                  <a:srgbClr val="FFFFFF"/>
                </a:solidFill>
                <a:latin typeface="Simplified Arabic" pitchFamily="18" charset="-78"/>
                <a:cs typeface="Simplified Arabic" pitchFamily="18" charset="-78"/>
              </a:rPr>
              <a:t>من موظفي المنشأة</a:t>
            </a:r>
          </a:p>
        </p:txBody>
      </p:sp>
    </p:spTree>
    <p:extLst>
      <p:ext uri="{BB962C8B-B14F-4D97-AF65-F5344CB8AC3E}">
        <p14:creationId xmlns:p14="http://schemas.microsoft.com/office/powerpoint/2010/main" xmlns="" val="51875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3933056"/>
            <a:ext cx="8346728" cy="1928100"/>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كثيراً ما يواجه السكرتير هذا النوع من الزيارات، فعلى السكرتير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أن </a:t>
              </a:r>
              <a:r>
                <a:rPr lang="ar-EG" sz="2800" b="1" dirty="0">
                  <a:solidFill>
                    <a:srgbClr val="FFFFFF"/>
                  </a:solidFill>
                  <a:ea typeface="Gulim" pitchFamily="34" charset="-127"/>
                </a:rPr>
                <a:t>يتعامل معها بلباقة وذكاء وذلك بمعرفة أسباب الزيارة فإذا كانت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ملحة </a:t>
              </a:r>
              <a:r>
                <a:rPr lang="ar-EG" sz="2800" b="1" dirty="0">
                  <a:solidFill>
                    <a:srgbClr val="FFFFFF"/>
                  </a:solidFill>
                  <a:ea typeface="Gulim" pitchFamily="34" charset="-127"/>
                </a:rPr>
                <a:t>ولا يوجد مجال لتأجيلها فيجب عليه إبلاغ مديره بذلك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وأخذ </a:t>
              </a:r>
              <a:r>
                <a:rPr lang="ar-EG" sz="2800" b="1" dirty="0">
                  <a:solidFill>
                    <a:srgbClr val="FFFFFF"/>
                  </a:solidFill>
                  <a:ea typeface="Gulim" pitchFamily="34" charset="-127"/>
                </a:rPr>
                <a:t>موافقته عليها</a:t>
              </a: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solidFill>
                  <a:srgbClr val="FFFFFF"/>
                </a:solidFill>
                <a:latin typeface="Simplified Arabic" pitchFamily="18" charset="-78"/>
                <a:cs typeface="Simplified Arabic" pitchFamily="18" charset="-78"/>
              </a:rPr>
              <a:t>زائر </a:t>
            </a:r>
            <a:r>
              <a:rPr lang="ar-EG" altLang="en-US" sz="3200" dirty="0">
                <a:solidFill>
                  <a:srgbClr val="FFFFFF"/>
                </a:solidFill>
                <a:latin typeface="Simplified Arabic" pitchFamily="18" charset="-78"/>
                <a:cs typeface="Simplified Arabic" pitchFamily="18" charset="-78"/>
              </a:rPr>
              <a:t>بدون موعد سابق</a:t>
            </a:r>
          </a:p>
        </p:txBody>
      </p:sp>
    </p:spTree>
    <p:extLst>
      <p:ext uri="{BB962C8B-B14F-4D97-AF65-F5344CB8AC3E}">
        <p14:creationId xmlns:p14="http://schemas.microsoft.com/office/powerpoint/2010/main" xmlns="" val="282692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3429000"/>
            <a:ext cx="8346728" cy="2432156"/>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كثيراً من الأحيان تجد المديرين لا يرغبون في مقابلة بعض الزوار </a:t>
              </a:r>
              <a:r>
                <a:rPr lang="ar-EG" sz="2800" b="1" dirty="0" smtClean="0">
                  <a:solidFill>
                    <a:srgbClr val="FFFFFF"/>
                  </a:solidFill>
                  <a:ea typeface="Gulim" pitchFamily="34" charset="-127"/>
                </a:rPr>
                <a:t>وذلك</a:t>
              </a:r>
            </a:p>
            <a:p>
              <a:pPr rtl="1"/>
              <a:r>
                <a:rPr lang="ar-EG" sz="2800" b="1" dirty="0" smtClean="0">
                  <a:solidFill>
                    <a:srgbClr val="FFFFFF"/>
                  </a:solidFill>
                  <a:ea typeface="Gulim" pitchFamily="34" charset="-127"/>
                </a:rPr>
                <a:t>لعدة أسباب </a:t>
              </a:r>
              <a:r>
                <a:rPr lang="ar-EG" sz="2800" b="1" dirty="0">
                  <a:solidFill>
                    <a:srgbClr val="FFFFFF"/>
                  </a:solidFill>
                  <a:ea typeface="Gulim" pitchFamily="34" charset="-127"/>
                </a:rPr>
                <a:t>ويجب على السكرتير في هذه الحالة أن يتعامل مع الزائر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غير </a:t>
              </a:r>
              <a:r>
                <a:rPr lang="ar-EG" sz="2800" b="1" dirty="0">
                  <a:solidFill>
                    <a:srgbClr val="FFFFFF"/>
                  </a:solidFill>
                  <a:ea typeface="Gulim" pitchFamily="34" charset="-127"/>
                </a:rPr>
                <a:t>المرغوب في مقابلته بلباقة وكياسة وذلك بإبلاغه بأن جدول المدير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مشغول </a:t>
              </a:r>
              <a:r>
                <a:rPr lang="ar-EG" sz="2800" b="1" dirty="0">
                  <a:solidFill>
                    <a:srgbClr val="FFFFFF"/>
                  </a:solidFill>
                  <a:ea typeface="Gulim" pitchFamily="34" charset="-127"/>
                </a:rPr>
                <a:t>جداً ولا يسمح بالمقابلة وفي نفس الوقت محاولة مساعدته في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حل </a:t>
              </a:r>
              <a:r>
                <a:rPr lang="ar-EG" sz="2800" b="1" dirty="0">
                  <a:solidFill>
                    <a:srgbClr val="FFFFFF"/>
                  </a:solidFill>
                  <a:ea typeface="Gulim" pitchFamily="34" charset="-127"/>
                </a:rPr>
                <a:t>مشكلته كتحويله لجهة أخرى تستطيع خدمته</a:t>
              </a: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solidFill>
                  <a:srgbClr val="FFFFFF"/>
                </a:solidFill>
                <a:latin typeface="Simplified Arabic" pitchFamily="18" charset="-78"/>
                <a:cs typeface="Simplified Arabic" pitchFamily="18" charset="-78"/>
              </a:rPr>
              <a:t>زائر </a:t>
            </a:r>
            <a:r>
              <a:rPr lang="ar-EG" altLang="en-US" sz="3200" dirty="0">
                <a:solidFill>
                  <a:srgbClr val="FFFFFF"/>
                </a:solidFill>
                <a:latin typeface="Simplified Arabic" pitchFamily="18" charset="-78"/>
                <a:cs typeface="Simplified Arabic" pitchFamily="18" charset="-78"/>
              </a:rPr>
              <a:t>غير مرغوب في مقابلته</a:t>
            </a:r>
          </a:p>
        </p:txBody>
      </p:sp>
    </p:spTree>
    <p:extLst>
      <p:ext uri="{BB962C8B-B14F-4D97-AF65-F5344CB8AC3E}">
        <p14:creationId xmlns:p14="http://schemas.microsoft.com/office/powerpoint/2010/main" xmlns="" val="104912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3933056"/>
            <a:ext cx="8346728" cy="1928100"/>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يجب على السكرتير أي يستقبل جميع الزوار بحفاوة وترحيب، </a:t>
              </a:r>
              <a:r>
                <a:rPr lang="ar-EG" sz="2800" b="1" dirty="0" smtClean="0">
                  <a:solidFill>
                    <a:srgbClr val="FFFFFF"/>
                  </a:solidFill>
                  <a:ea typeface="Gulim" pitchFamily="34" charset="-127"/>
                </a:rPr>
                <a:t>وبالأخص</a:t>
              </a:r>
            </a:p>
            <a:p>
              <a:pPr rtl="1"/>
              <a:r>
                <a:rPr lang="ar-EG" sz="2800" b="1" dirty="0" smtClean="0">
                  <a:solidFill>
                    <a:srgbClr val="FFFFFF"/>
                  </a:solidFill>
                  <a:ea typeface="Gulim" pitchFamily="34" charset="-127"/>
                </a:rPr>
                <a:t>الزوار </a:t>
              </a:r>
              <a:r>
                <a:rPr lang="ar-EG" sz="2800" b="1" dirty="0">
                  <a:solidFill>
                    <a:srgbClr val="FFFFFF"/>
                  </a:solidFill>
                  <a:ea typeface="Gulim" pitchFamily="34" charset="-127"/>
                </a:rPr>
                <a:t>الذين يحملون موعداً سابقاً لمقابلة المدير، حيث يتم استقباله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والترحيب </a:t>
              </a:r>
              <a:r>
                <a:rPr lang="ar-EG" sz="2800" b="1" dirty="0">
                  <a:solidFill>
                    <a:srgbClr val="FFFFFF"/>
                  </a:solidFill>
                  <a:ea typeface="Gulim" pitchFamily="34" charset="-127"/>
                </a:rPr>
                <a:t>به ومن ثم الاستئذان منه بإعطاء المدير خبراً بوصوله،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ومن </a:t>
              </a:r>
              <a:r>
                <a:rPr lang="ar-EG" sz="2800" b="1" dirty="0">
                  <a:solidFill>
                    <a:srgbClr val="FFFFFF"/>
                  </a:solidFill>
                  <a:ea typeface="Gulim" pitchFamily="34" charset="-127"/>
                </a:rPr>
                <a:t>ثم إعطاؤه الفرصة للدخول لمقابلة المدير</a:t>
              </a: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solidFill>
                  <a:srgbClr val="FFFFFF"/>
                </a:solidFill>
                <a:latin typeface="Simplified Arabic" pitchFamily="18" charset="-78"/>
                <a:cs typeface="Simplified Arabic" pitchFamily="18" charset="-78"/>
              </a:rPr>
              <a:t>زائر </a:t>
            </a:r>
            <a:r>
              <a:rPr lang="ar-EG" altLang="en-US" sz="3200" dirty="0">
                <a:solidFill>
                  <a:srgbClr val="FFFFFF"/>
                </a:solidFill>
                <a:latin typeface="Simplified Arabic" pitchFamily="18" charset="-78"/>
                <a:cs typeface="Simplified Arabic" pitchFamily="18" charset="-78"/>
              </a:rPr>
              <a:t>بموعد سابق</a:t>
            </a:r>
          </a:p>
        </p:txBody>
      </p:sp>
    </p:spTree>
    <p:extLst>
      <p:ext uri="{BB962C8B-B14F-4D97-AF65-F5344CB8AC3E}">
        <p14:creationId xmlns:p14="http://schemas.microsoft.com/office/powerpoint/2010/main" xmlns="" val="28080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
          <p:cNvGrpSpPr>
            <a:grpSpLocks/>
          </p:cNvGrpSpPr>
          <p:nvPr/>
        </p:nvGrpSpPr>
        <p:grpSpPr bwMode="auto">
          <a:xfrm>
            <a:off x="457200" y="3265488"/>
            <a:ext cx="2170461" cy="1439862"/>
            <a:chOff x="0" y="0"/>
            <a:chExt cx="907" cy="907"/>
          </a:xfrm>
        </p:grpSpPr>
        <p:sp>
          <p:nvSpPr>
            <p:cNvPr id="6147" name="AutoShape 3"/>
            <p:cNvSpPr>
              <a:spLocks noChangeArrowheads="1"/>
            </p:cNvSpPr>
            <p:nvPr/>
          </p:nvSpPr>
          <p:spPr bwMode="auto">
            <a:xfrm>
              <a:off x="0" y="0"/>
              <a:ext cx="907" cy="907"/>
            </a:xfrm>
            <a:prstGeom prst="roundRect">
              <a:avLst>
                <a:gd name="adj" fmla="val 14222"/>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400" b="1" dirty="0" smtClean="0">
                  <a:solidFill>
                    <a:srgbClr val="002060"/>
                  </a:solidFill>
                  <a:ea typeface="Gulim" pitchFamily="34" charset="-127"/>
                </a:rPr>
                <a:t>السكرتارية </a:t>
              </a:r>
              <a:r>
                <a:rPr lang="ar-EG" sz="2400" b="1" dirty="0">
                  <a:solidFill>
                    <a:srgbClr val="002060"/>
                  </a:solidFill>
                  <a:ea typeface="Gulim" pitchFamily="34" charset="-127"/>
                </a:rPr>
                <a:t>الخاصة</a:t>
              </a:r>
              <a:endParaRPr lang="en-US" sz="2400" dirty="0">
                <a:solidFill>
                  <a:srgbClr val="002060"/>
                </a:solidFill>
              </a:endParaRPr>
            </a:p>
          </p:txBody>
        </p:sp>
        <p:sp>
          <p:nvSpPr>
            <p:cNvPr id="6148" name="AutoShape 4"/>
            <p:cNvSpPr>
              <a:spLocks noChangeArrowheads="1"/>
            </p:cNvSpPr>
            <p:nvPr/>
          </p:nvSpPr>
          <p:spPr bwMode="auto">
            <a:xfrm>
              <a:off x="13" y="13"/>
              <a:ext cx="880" cy="221"/>
            </a:xfrm>
            <a:prstGeom prst="roundRect">
              <a:avLst>
                <a:gd name="adj" fmla="val 50000"/>
              </a:avLst>
            </a:prstGeom>
            <a:gradFill rotWithShape="1">
              <a:gsLst>
                <a:gs pos="0">
                  <a:srgbClr val="FCF0C7"/>
                </a:gs>
                <a:gs pos="100000">
                  <a:schemeClr val="accent1">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grpSp>
        <p:nvGrpSpPr>
          <p:cNvPr id="6153" name="Group 9"/>
          <p:cNvGrpSpPr>
            <a:grpSpLocks/>
          </p:cNvGrpSpPr>
          <p:nvPr/>
        </p:nvGrpSpPr>
        <p:grpSpPr bwMode="auto">
          <a:xfrm>
            <a:off x="3275856" y="3240088"/>
            <a:ext cx="2170461" cy="1439862"/>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400" b="1" dirty="0" smtClean="0">
                  <a:solidFill>
                    <a:srgbClr val="002060"/>
                  </a:solidFill>
                  <a:ea typeface="Gulim" pitchFamily="34" charset="-127"/>
                </a:rPr>
                <a:t>السكرتارية </a:t>
              </a:r>
            </a:p>
            <a:p>
              <a:pPr rtl="1"/>
              <a:r>
                <a:rPr lang="ar-EG" sz="2400" b="1" dirty="0" smtClean="0">
                  <a:solidFill>
                    <a:srgbClr val="002060"/>
                  </a:solidFill>
                  <a:ea typeface="Gulim" pitchFamily="34" charset="-127"/>
                </a:rPr>
                <a:t>المتخصصة</a:t>
              </a:r>
              <a:endParaRPr lang="en-US" sz="2400" dirty="0">
                <a:solidFill>
                  <a:srgbClr val="002060"/>
                </a:solidFill>
              </a:endParaRP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grpSp>
        <p:nvGrpSpPr>
          <p:cNvPr id="6156" name="Group 12"/>
          <p:cNvGrpSpPr>
            <a:grpSpLocks/>
          </p:cNvGrpSpPr>
          <p:nvPr/>
        </p:nvGrpSpPr>
        <p:grpSpPr bwMode="auto">
          <a:xfrm>
            <a:off x="6361981" y="3167063"/>
            <a:ext cx="2170459" cy="1439862"/>
            <a:chOff x="0" y="0"/>
            <a:chExt cx="907" cy="907"/>
          </a:xfrm>
        </p:grpSpPr>
        <p:sp>
          <p:nvSpPr>
            <p:cNvPr id="6157" name="AutoShape 15"/>
            <p:cNvSpPr>
              <a:spLocks noChangeArrowheads="1"/>
            </p:cNvSpPr>
            <p:nvPr/>
          </p:nvSpPr>
          <p:spPr bwMode="auto">
            <a:xfrm>
              <a:off x="0" y="0"/>
              <a:ext cx="907" cy="907"/>
            </a:xfrm>
            <a:prstGeom prst="roundRect">
              <a:avLst>
                <a:gd name="adj" fmla="val 14222"/>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400" b="1" dirty="0" smtClean="0">
                  <a:solidFill>
                    <a:srgbClr val="002060"/>
                  </a:solidFill>
                  <a:ea typeface="Gulim" pitchFamily="34" charset="-127"/>
                </a:rPr>
                <a:t>السكرتارية </a:t>
              </a:r>
              <a:r>
                <a:rPr lang="ar-EG" sz="2400" b="1" dirty="0">
                  <a:solidFill>
                    <a:srgbClr val="002060"/>
                  </a:solidFill>
                  <a:ea typeface="Gulim" pitchFamily="34" charset="-127"/>
                </a:rPr>
                <a:t>العامة</a:t>
              </a:r>
              <a:endParaRPr lang="en-US" sz="2400" dirty="0">
                <a:solidFill>
                  <a:srgbClr val="002060"/>
                </a:solidFill>
              </a:endParaRPr>
            </a:p>
          </p:txBody>
        </p:sp>
        <p:sp>
          <p:nvSpPr>
            <p:cNvPr id="6158" name="AutoShape 16"/>
            <p:cNvSpPr>
              <a:spLocks noChangeArrowheads="1"/>
            </p:cNvSpPr>
            <p:nvPr/>
          </p:nvSpPr>
          <p:spPr bwMode="auto">
            <a:xfrm>
              <a:off x="13" y="13"/>
              <a:ext cx="880" cy="221"/>
            </a:xfrm>
            <a:prstGeom prst="roundRect">
              <a:avLst>
                <a:gd name="adj" fmla="val 50000"/>
              </a:avLst>
            </a:prstGeom>
            <a:gradFill rotWithShape="1">
              <a:gsLst>
                <a:gs pos="0">
                  <a:srgbClr val="FFC6C6"/>
                </a:gs>
                <a:gs pos="100000">
                  <a:schemeClr val="accent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أنواع السكرتارية</a:t>
            </a:r>
            <a:endParaRPr lang="en-GB" altLang="en-US" sz="3200" dirty="0">
              <a:latin typeface="Simplified Arabic" pitchFamily="18" charset="-78"/>
              <a:cs typeface="Simplified Arabic" pitchFamily="18" charset="-78"/>
            </a:endParaRPr>
          </a:p>
        </p:txBody>
      </p:sp>
    </p:spTree>
    <p:extLst>
      <p:ext uri="{BB962C8B-B14F-4D97-AF65-F5344CB8AC3E}">
        <p14:creationId xmlns:p14="http://schemas.microsoft.com/office/powerpoint/2010/main" xmlns="" val="236181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6"/>
                                        </p:tgtEl>
                                        <p:attrNameLst>
                                          <p:attrName>style.visibility</p:attrName>
                                        </p:attrNameLst>
                                      </p:cBhvr>
                                      <p:to>
                                        <p:strVal val="visible"/>
                                      </p:to>
                                    </p:set>
                                    <p:animEffect transition="in" filter="barn(inVertical)">
                                      <p:cBhvr>
                                        <p:cTn id="7" dur="500"/>
                                        <p:tgtEl>
                                          <p:spTgt spid="615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153"/>
                                        </p:tgtEl>
                                        <p:attrNameLst>
                                          <p:attrName>style.visibility</p:attrName>
                                        </p:attrNameLst>
                                      </p:cBhvr>
                                      <p:to>
                                        <p:strVal val="visible"/>
                                      </p:to>
                                    </p:set>
                                    <p:animEffect transition="in" filter="barn(inVertical)">
                                      <p:cBhvr>
                                        <p:cTn id="12" dur="500"/>
                                        <p:tgtEl>
                                          <p:spTgt spid="615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barn(inVertical)">
                                      <p:cBhvr>
                                        <p:cTn id="1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3933056"/>
            <a:ext cx="8346728" cy="1928100"/>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قد يقع السكرتير في حرج في مقابلة بعض الزوار الذين لديهم مواعيد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لمقابلة </a:t>
              </a:r>
              <a:r>
                <a:rPr lang="ar-EG" sz="2800" b="1" dirty="0">
                  <a:solidFill>
                    <a:srgbClr val="FFFFFF"/>
                  </a:solidFill>
                  <a:ea typeface="Gulim" pitchFamily="34" charset="-127"/>
                </a:rPr>
                <a:t>المدير والمدير يكون غير موجود لأسباب </a:t>
              </a:r>
              <a:r>
                <a:rPr lang="ar-EG" sz="2800" b="1" dirty="0" smtClean="0">
                  <a:solidFill>
                    <a:srgbClr val="FFFFFF"/>
                  </a:solidFill>
                  <a:ea typeface="Gulim" pitchFamily="34" charset="-127"/>
                </a:rPr>
                <a:t>طارئة لذا </a:t>
              </a:r>
              <a:r>
                <a:rPr lang="ar-EG" sz="2800" b="1" dirty="0">
                  <a:solidFill>
                    <a:srgbClr val="FFFFFF"/>
                  </a:solidFill>
                  <a:ea typeface="Gulim" pitchFamily="34" charset="-127"/>
                </a:rPr>
                <a:t>يجب على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السكرتير </a:t>
              </a:r>
              <a:r>
                <a:rPr lang="ar-EG" sz="2800" b="1" dirty="0">
                  <a:solidFill>
                    <a:srgbClr val="FFFFFF"/>
                  </a:solidFill>
                  <a:ea typeface="Gulim" pitchFamily="34" charset="-127"/>
                </a:rPr>
                <a:t>الاعتذار للزائر وشرح الأسباب وتحديد أقرب موعد لاحق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لمقابلة </a:t>
              </a:r>
              <a:r>
                <a:rPr lang="ar-EG" sz="2800" b="1" dirty="0">
                  <a:solidFill>
                    <a:srgbClr val="FFFFFF"/>
                  </a:solidFill>
                  <a:ea typeface="Gulim" pitchFamily="34" charset="-127"/>
                </a:rPr>
                <a:t>المدير وبما يتماشى مع إمكانيات وقت الزائر</a:t>
              </a: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solidFill>
                  <a:srgbClr val="FFFFFF"/>
                </a:solidFill>
                <a:latin typeface="Simplified Arabic" pitchFamily="18" charset="-78"/>
                <a:cs typeface="Simplified Arabic" pitchFamily="18" charset="-78"/>
              </a:rPr>
              <a:t>زائر </a:t>
            </a:r>
            <a:r>
              <a:rPr lang="ar-EG" altLang="en-US" sz="3200" dirty="0">
                <a:solidFill>
                  <a:srgbClr val="FFFFFF"/>
                </a:solidFill>
                <a:latin typeface="Simplified Arabic" pitchFamily="18" charset="-78"/>
                <a:cs typeface="Simplified Arabic" pitchFamily="18" charset="-78"/>
              </a:rPr>
              <a:t>بموعد سابق والمدير غير موجود</a:t>
            </a:r>
          </a:p>
        </p:txBody>
      </p:sp>
    </p:spTree>
    <p:extLst>
      <p:ext uri="{BB962C8B-B14F-4D97-AF65-F5344CB8AC3E}">
        <p14:creationId xmlns:p14="http://schemas.microsoft.com/office/powerpoint/2010/main" xmlns="" val="35463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solidFill>
                  <a:srgbClr val="FFFFFF"/>
                </a:solidFill>
                <a:latin typeface="Simplified Arabic" pitchFamily="18" charset="-78"/>
                <a:cs typeface="Simplified Arabic" pitchFamily="18" charset="-78"/>
              </a:rPr>
              <a:t>نموذج سجل الزيارات</a:t>
            </a:r>
          </a:p>
        </p:txBody>
      </p:sp>
      <p:graphicFrame>
        <p:nvGraphicFramePr>
          <p:cNvPr id="2" name="Table 1"/>
          <p:cNvGraphicFramePr>
            <a:graphicFrameLocks noGrp="1"/>
          </p:cNvGraphicFramePr>
          <p:nvPr>
            <p:extLst>
              <p:ext uri="{D42A27DB-BD31-4B8C-83A1-F6EECF244321}">
                <p14:modId xmlns:p14="http://schemas.microsoft.com/office/powerpoint/2010/main" xmlns="" val="2276356395"/>
              </p:ext>
            </p:extLst>
          </p:nvPr>
        </p:nvGraphicFramePr>
        <p:xfrm>
          <a:off x="611561" y="2448941"/>
          <a:ext cx="8208912" cy="3115310"/>
        </p:xfrm>
        <a:graphic>
          <a:graphicData uri="http://schemas.openxmlformats.org/drawingml/2006/table">
            <a:tbl>
              <a:tblPr rtl="1"/>
              <a:tblGrid>
                <a:gridCol w="1420773"/>
                <a:gridCol w="1262910"/>
                <a:gridCol w="1578637"/>
                <a:gridCol w="1943477"/>
                <a:gridCol w="2003115"/>
              </a:tblGrid>
              <a:tr h="304165">
                <a:tc>
                  <a:txBody>
                    <a:bodyPr/>
                    <a:lstStyle/>
                    <a:p>
                      <a:pPr algn="just" rtl="1">
                        <a:lnSpc>
                          <a:spcPct val="115000"/>
                        </a:lnSpc>
                        <a:spcAft>
                          <a:spcPts val="1000"/>
                        </a:spcAft>
                      </a:pPr>
                      <a:r>
                        <a:rPr lang="ar-JO" sz="2000" b="1" dirty="0">
                          <a:solidFill>
                            <a:srgbClr val="002060"/>
                          </a:solidFill>
                          <a:effectLst/>
                          <a:latin typeface="Calibri"/>
                          <a:ea typeface="Calibri"/>
                          <a:cs typeface="Simplified Arabic"/>
                        </a:rPr>
                        <a:t>          اليوم</a:t>
                      </a:r>
                      <a:endParaRPr lang="en-US" sz="1400" b="1" dirty="0">
                        <a:solidFill>
                          <a:srgbClr val="002060"/>
                        </a:solidFill>
                        <a:effectLst/>
                        <a:latin typeface="Calibri"/>
                        <a:ea typeface="Calibri"/>
                        <a:cs typeface="Arial"/>
                      </a:endParaRPr>
                    </a:p>
                    <a:p>
                      <a:pPr algn="just" rtl="1">
                        <a:lnSpc>
                          <a:spcPct val="115000"/>
                        </a:lnSpc>
                        <a:spcAft>
                          <a:spcPts val="1000"/>
                        </a:spcAft>
                      </a:pPr>
                      <a:r>
                        <a:rPr lang="ar-SA" sz="2000" b="1" dirty="0">
                          <a:solidFill>
                            <a:srgbClr val="002060"/>
                          </a:solidFill>
                          <a:effectLst/>
                          <a:latin typeface="Calibri"/>
                          <a:ea typeface="Calibri"/>
                          <a:cs typeface="Simplified Arabic"/>
                        </a:rPr>
                        <a:t>التاريخ</a:t>
                      </a:r>
                      <a:endParaRPr lang="en-US" sz="1400" b="1" dirty="0">
                        <a:solidFill>
                          <a:srgbClr val="002060"/>
                        </a:solidFill>
                        <a:effectLst/>
                        <a:latin typeface="Calibri"/>
                        <a:ea typeface="Calibri"/>
                        <a:cs typeface="Arial"/>
                      </a:endParaRPr>
                    </a:p>
                  </a:txBody>
                  <a:tcPr marL="68580" marR="68580" marT="0" marB="0">
                    <a:lnL w="571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w="19050" cap="flat" cmpd="sng" algn="ctr">
                      <a:solidFill>
                        <a:srgbClr val="000000"/>
                      </a:solidFill>
                      <a:prstDash val="dash"/>
                      <a:round/>
                      <a:headEnd type="none" w="med" len="med"/>
                      <a:tailEnd type="none" w="med" len="med"/>
                    </a:lnTlToBr>
                    <a:solidFill>
                      <a:schemeClr val="bg2"/>
                    </a:solidFill>
                  </a:tcPr>
                </a:tc>
                <a:tc>
                  <a:txBody>
                    <a:bodyPr/>
                    <a:lstStyle/>
                    <a:p>
                      <a:pPr algn="ctr" rtl="1">
                        <a:lnSpc>
                          <a:spcPct val="115000"/>
                        </a:lnSpc>
                        <a:spcAft>
                          <a:spcPts val="1000"/>
                        </a:spcAft>
                      </a:pPr>
                      <a:r>
                        <a:rPr lang="ar-SA" sz="2000" b="1" dirty="0">
                          <a:solidFill>
                            <a:srgbClr val="002060"/>
                          </a:solidFill>
                          <a:effectLst/>
                          <a:latin typeface="Calibri"/>
                          <a:ea typeface="Calibri"/>
                          <a:cs typeface="Simplified Arabic"/>
                        </a:rPr>
                        <a:t>اسم الزائر</a:t>
                      </a:r>
                      <a:endParaRPr lang="en-US" sz="1400" b="1" dirty="0">
                        <a:solidFill>
                          <a:srgbClr val="00206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chemeClr val="bg2"/>
                    </a:solidFill>
                  </a:tcPr>
                </a:tc>
                <a:tc>
                  <a:txBody>
                    <a:bodyPr/>
                    <a:lstStyle/>
                    <a:p>
                      <a:pPr algn="ctr" rtl="1">
                        <a:lnSpc>
                          <a:spcPct val="115000"/>
                        </a:lnSpc>
                        <a:spcAft>
                          <a:spcPts val="1000"/>
                        </a:spcAft>
                      </a:pPr>
                      <a:r>
                        <a:rPr lang="ar-SA" sz="2000" b="1" dirty="0">
                          <a:solidFill>
                            <a:srgbClr val="002060"/>
                          </a:solidFill>
                          <a:effectLst/>
                          <a:latin typeface="Calibri"/>
                          <a:ea typeface="Calibri"/>
                          <a:cs typeface="Simplified Arabic"/>
                        </a:rPr>
                        <a:t>الوظيفة</a:t>
                      </a:r>
                      <a:endParaRPr lang="en-US" sz="1400" b="1" dirty="0">
                        <a:solidFill>
                          <a:srgbClr val="00206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chemeClr val="bg2"/>
                    </a:solidFill>
                  </a:tcPr>
                </a:tc>
                <a:tc>
                  <a:txBody>
                    <a:bodyPr/>
                    <a:lstStyle/>
                    <a:p>
                      <a:pPr algn="ctr" rtl="1">
                        <a:lnSpc>
                          <a:spcPct val="115000"/>
                        </a:lnSpc>
                        <a:spcAft>
                          <a:spcPts val="1000"/>
                        </a:spcAft>
                      </a:pPr>
                      <a:r>
                        <a:rPr lang="ar-SA" sz="2000" b="1" dirty="0">
                          <a:solidFill>
                            <a:srgbClr val="002060"/>
                          </a:solidFill>
                          <a:effectLst/>
                          <a:latin typeface="Calibri"/>
                          <a:ea typeface="Calibri"/>
                          <a:cs typeface="Simplified Arabic"/>
                        </a:rPr>
                        <a:t>العنوان والهاتف</a:t>
                      </a:r>
                      <a:endParaRPr lang="en-US" sz="1400" b="1" dirty="0">
                        <a:solidFill>
                          <a:srgbClr val="00206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chemeClr val="bg2"/>
                    </a:solidFill>
                  </a:tcPr>
                </a:tc>
                <a:tc>
                  <a:txBody>
                    <a:bodyPr/>
                    <a:lstStyle/>
                    <a:p>
                      <a:pPr algn="ctr" rtl="1">
                        <a:lnSpc>
                          <a:spcPct val="115000"/>
                        </a:lnSpc>
                        <a:spcAft>
                          <a:spcPts val="1000"/>
                        </a:spcAft>
                      </a:pPr>
                      <a:r>
                        <a:rPr lang="ar-SA" sz="2000" b="1" dirty="0">
                          <a:solidFill>
                            <a:srgbClr val="002060"/>
                          </a:solidFill>
                          <a:effectLst/>
                          <a:latin typeface="Calibri"/>
                          <a:ea typeface="Calibri"/>
                          <a:cs typeface="Simplified Arabic"/>
                        </a:rPr>
                        <a:t>ما تم خلال الزيارة</a:t>
                      </a:r>
                      <a:endParaRPr lang="en-US" sz="1400" b="1" dirty="0">
                        <a:solidFill>
                          <a:srgbClr val="00206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chemeClr val="bg2"/>
                    </a:solidFill>
                  </a:tcPr>
                </a:tc>
              </a:tr>
              <a:tr h="2287270">
                <a:tc>
                  <a:txBody>
                    <a:bodyPr/>
                    <a:lstStyle/>
                    <a:p>
                      <a:pPr algn="ctr" rtl="0">
                        <a:lnSpc>
                          <a:spcPct val="115000"/>
                        </a:lnSpc>
                        <a:spcAft>
                          <a:spcPts val="1000"/>
                        </a:spcAft>
                      </a:pPr>
                      <a:r>
                        <a:rPr lang="en-US" sz="2000" b="1">
                          <a:effectLst/>
                          <a:latin typeface="Calibri"/>
                          <a:ea typeface="Calibri"/>
                          <a:cs typeface="Simplified Arabic"/>
                        </a:rPr>
                        <a:t> </a:t>
                      </a:r>
                      <a:endParaRPr lang="en-US" sz="1400" b="1">
                        <a:effectLst/>
                        <a:latin typeface="Calibri"/>
                        <a:ea typeface="Calibri"/>
                        <a:cs typeface="Arial"/>
                      </a:endParaRPr>
                    </a:p>
                  </a:txBody>
                  <a:tcPr marL="68580" marR="68580" marT="0" marB="0">
                    <a:lnL w="571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chemeClr val="bg2"/>
                    </a:solidFill>
                  </a:tcPr>
                </a:tc>
                <a:tc>
                  <a:txBody>
                    <a:bodyPr/>
                    <a:lstStyle/>
                    <a:p>
                      <a:pPr algn="ctr" rtl="0">
                        <a:lnSpc>
                          <a:spcPct val="115000"/>
                        </a:lnSpc>
                        <a:spcAft>
                          <a:spcPts val="1000"/>
                        </a:spcAft>
                      </a:pPr>
                      <a:r>
                        <a:rPr lang="en-US" sz="2000" b="1">
                          <a:effectLst/>
                          <a:latin typeface="Calibri"/>
                          <a:ea typeface="Calibri"/>
                          <a:cs typeface="Simplified Arabic"/>
                        </a:rPr>
                        <a:t> </a:t>
                      </a:r>
                      <a:endParaRPr lang="en-US" sz="1400" b="1">
                        <a:effectLst/>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chemeClr val="bg2"/>
                    </a:solidFill>
                  </a:tcPr>
                </a:tc>
                <a:tc>
                  <a:txBody>
                    <a:bodyPr/>
                    <a:lstStyle/>
                    <a:p>
                      <a:pPr algn="ctr" rtl="0">
                        <a:lnSpc>
                          <a:spcPct val="115000"/>
                        </a:lnSpc>
                        <a:spcAft>
                          <a:spcPts val="1000"/>
                        </a:spcAft>
                      </a:pPr>
                      <a:r>
                        <a:rPr lang="en-US" sz="2000" b="1" dirty="0">
                          <a:effectLst/>
                          <a:latin typeface="Calibri"/>
                          <a:ea typeface="Calibri"/>
                          <a:cs typeface="Simplified Arabic"/>
                        </a:rPr>
                        <a:t> </a:t>
                      </a:r>
                      <a:endParaRPr lang="en-US" sz="1400" b="1" dirty="0">
                        <a:effectLst/>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chemeClr val="bg2"/>
                    </a:solidFill>
                  </a:tcPr>
                </a:tc>
                <a:tc>
                  <a:txBody>
                    <a:bodyPr/>
                    <a:lstStyle/>
                    <a:p>
                      <a:pPr algn="ctr" rtl="0">
                        <a:lnSpc>
                          <a:spcPct val="115000"/>
                        </a:lnSpc>
                        <a:spcAft>
                          <a:spcPts val="1000"/>
                        </a:spcAft>
                      </a:pPr>
                      <a:r>
                        <a:rPr lang="en-US" sz="2000" b="1">
                          <a:effectLst/>
                          <a:latin typeface="Calibri"/>
                          <a:ea typeface="Calibri"/>
                          <a:cs typeface="Simplified Arabic"/>
                        </a:rPr>
                        <a:t> </a:t>
                      </a:r>
                      <a:endParaRPr lang="en-US" sz="1400" b="1">
                        <a:effectLst/>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chemeClr val="bg2"/>
                    </a:solidFill>
                  </a:tcPr>
                </a:tc>
                <a:tc>
                  <a:txBody>
                    <a:bodyPr/>
                    <a:lstStyle/>
                    <a:p>
                      <a:pPr algn="ctr" rtl="0">
                        <a:lnSpc>
                          <a:spcPct val="115000"/>
                        </a:lnSpc>
                        <a:spcAft>
                          <a:spcPts val="1000"/>
                        </a:spcAft>
                      </a:pPr>
                      <a:r>
                        <a:rPr lang="en-US" sz="2000" b="1" dirty="0">
                          <a:effectLst/>
                          <a:latin typeface="Calibri"/>
                          <a:ea typeface="Calibri"/>
                          <a:cs typeface="Simplified Arabic"/>
                        </a:rPr>
                        <a:t> </a:t>
                      </a:r>
                      <a:endParaRPr lang="en-US" sz="1400" b="1" dirty="0">
                        <a:effectLst/>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chemeClr val="bg2"/>
                    </a:solidFill>
                  </a:tcPr>
                </a:tc>
              </a:tr>
            </a:tbl>
          </a:graphicData>
        </a:graphic>
      </p:graphicFrame>
    </p:spTree>
    <p:extLst>
      <p:ext uri="{BB962C8B-B14F-4D97-AF65-F5344CB8AC3E}">
        <p14:creationId xmlns:p14="http://schemas.microsoft.com/office/powerpoint/2010/main" xmlns="" val="1794601957"/>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solidFill>
                  <a:srgbClr val="FFFFFF"/>
                </a:solidFill>
                <a:latin typeface="Simplified Arabic" pitchFamily="18" charset="-78"/>
                <a:cs typeface="Simplified Arabic" pitchFamily="18" charset="-78"/>
              </a:rPr>
              <a:t>المفكرة اليومية </a:t>
            </a:r>
          </a:p>
        </p:txBody>
      </p:sp>
      <p:graphicFrame>
        <p:nvGraphicFramePr>
          <p:cNvPr id="3" name="Table 2"/>
          <p:cNvGraphicFramePr>
            <a:graphicFrameLocks noGrp="1"/>
          </p:cNvGraphicFramePr>
          <p:nvPr>
            <p:extLst>
              <p:ext uri="{D42A27DB-BD31-4B8C-83A1-F6EECF244321}">
                <p14:modId xmlns:p14="http://schemas.microsoft.com/office/powerpoint/2010/main" xmlns="" val="942567774"/>
              </p:ext>
            </p:extLst>
          </p:nvPr>
        </p:nvGraphicFramePr>
        <p:xfrm>
          <a:off x="18842" y="1340768"/>
          <a:ext cx="9125157" cy="5517231"/>
        </p:xfrm>
        <a:graphic>
          <a:graphicData uri="http://schemas.openxmlformats.org/drawingml/2006/table">
            <a:tbl>
              <a:tblPr rtl="1">
                <a:tableStyleId>{3C2FFA5D-87B4-456A-9821-1D502468CF0F}</a:tableStyleId>
              </a:tblPr>
              <a:tblGrid>
                <a:gridCol w="2315278"/>
                <a:gridCol w="6809879"/>
              </a:tblGrid>
              <a:tr h="1706064">
                <a:tc>
                  <a:txBody>
                    <a:bodyPr/>
                    <a:lstStyle/>
                    <a:p>
                      <a:pPr algn="ctr" rtl="1">
                        <a:lnSpc>
                          <a:spcPct val="115000"/>
                        </a:lnSpc>
                        <a:spcAft>
                          <a:spcPts val="1000"/>
                        </a:spcAft>
                      </a:pPr>
                      <a:r>
                        <a:rPr lang="ar-SA" sz="2000" b="1" kern="1200" dirty="0">
                          <a:solidFill>
                            <a:srgbClr val="002060"/>
                          </a:solidFill>
                          <a:effectLst/>
                          <a:latin typeface="Calibri"/>
                          <a:ea typeface="Calibri"/>
                          <a:cs typeface="Simplified Arabic"/>
                        </a:rPr>
                        <a:t>            اليوم</a:t>
                      </a:r>
                      <a:endParaRPr lang="en-US" sz="2000" b="1" kern="1200" dirty="0">
                        <a:solidFill>
                          <a:srgbClr val="002060"/>
                        </a:solidFill>
                        <a:effectLst/>
                        <a:latin typeface="Calibri"/>
                        <a:ea typeface="Calibri"/>
                        <a:cs typeface="Simplified Arabic"/>
                      </a:endParaRPr>
                    </a:p>
                    <a:p>
                      <a:pPr algn="r" rtl="1">
                        <a:lnSpc>
                          <a:spcPct val="115000"/>
                        </a:lnSpc>
                        <a:spcAft>
                          <a:spcPts val="1000"/>
                        </a:spcAft>
                      </a:pPr>
                      <a:r>
                        <a:rPr lang="ar-SA" sz="2000" b="1" kern="1200" dirty="0">
                          <a:solidFill>
                            <a:srgbClr val="002060"/>
                          </a:solidFill>
                          <a:effectLst/>
                          <a:latin typeface="Calibri"/>
                          <a:ea typeface="Calibri"/>
                          <a:cs typeface="Simplified Arabic"/>
                        </a:rPr>
                        <a:t>     التاريخ</a:t>
                      </a:r>
                      <a:endParaRPr lang="en-US" sz="2000" b="1" kern="1200" dirty="0">
                        <a:solidFill>
                          <a:srgbClr val="002060"/>
                        </a:solidFill>
                        <a:effectLst/>
                        <a:latin typeface="Calibri"/>
                        <a:ea typeface="Calibri"/>
                        <a:cs typeface="Simplified Arabic"/>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ar-SA" sz="2000" b="1" kern="1200" dirty="0">
                          <a:solidFill>
                            <a:srgbClr val="002060"/>
                          </a:solidFill>
                          <a:effectLst/>
                          <a:latin typeface="Calibri"/>
                          <a:ea typeface="Calibri"/>
                          <a:cs typeface="Simplified Arabic"/>
                        </a:rPr>
                        <a:t>السبت   /    /    14هـ</a:t>
                      </a:r>
                      <a:endParaRPr lang="en-US" sz="2000" b="1" kern="1200" dirty="0">
                        <a:solidFill>
                          <a:srgbClr val="002060"/>
                        </a:solidFill>
                        <a:effectLst/>
                        <a:latin typeface="Calibri"/>
                        <a:ea typeface="Calibri"/>
                        <a:cs typeface="Simplified Arabic"/>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4929">
                <a:tc>
                  <a:txBody>
                    <a:bodyPr/>
                    <a:lstStyle/>
                    <a:p>
                      <a:pPr algn="ctr" rtl="1">
                        <a:lnSpc>
                          <a:spcPct val="115000"/>
                        </a:lnSpc>
                        <a:spcBef>
                          <a:spcPts val="1200"/>
                        </a:spcBef>
                        <a:spcAft>
                          <a:spcPts val="300"/>
                        </a:spcAft>
                      </a:pPr>
                      <a:r>
                        <a:rPr lang="ar-SA" sz="2000" b="1" kern="1200" dirty="0">
                          <a:solidFill>
                            <a:srgbClr val="002060"/>
                          </a:solidFill>
                          <a:effectLst/>
                          <a:latin typeface="Calibri"/>
                          <a:ea typeface="Calibri"/>
                          <a:cs typeface="Simplified Arabic"/>
                        </a:rPr>
                        <a:t>8.00 – 8.30</a:t>
                      </a:r>
                      <a:endParaRPr lang="en-US" sz="2000" b="1" kern="1200" dirty="0">
                        <a:solidFill>
                          <a:srgbClr val="002060"/>
                        </a:solidFill>
                        <a:effectLst/>
                        <a:latin typeface="Calibri"/>
                        <a:ea typeface="Calibri"/>
                        <a:cs typeface="Simplified Arabic"/>
                      </a:endParaRPr>
                    </a:p>
                    <a:p>
                      <a:pPr algn="ctr" rtl="1">
                        <a:lnSpc>
                          <a:spcPct val="115000"/>
                        </a:lnSpc>
                        <a:spcAft>
                          <a:spcPts val="1000"/>
                        </a:spcAft>
                      </a:pPr>
                      <a:r>
                        <a:rPr lang="ar-SA" sz="2000" b="1" kern="1200" dirty="0">
                          <a:solidFill>
                            <a:srgbClr val="002060"/>
                          </a:solidFill>
                          <a:effectLst/>
                          <a:latin typeface="Calibri"/>
                          <a:ea typeface="Calibri"/>
                          <a:cs typeface="Simplified Arabic"/>
                        </a:rPr>
                        <a:t>8.30 – 9.00</a:t>
                      </a:r>
                      <a:endParaRPr lang="en-US" sz="2000" b="1" kern="1200" dirty="0">
                        <a:solidFill>
                          <a:srgbClr val="002060"/>
                        </a:solidFill>
                        <a:effectLst/>
                        <a:latin typeface="Calibri"/>
                        <a:ea typeface="Calibri"/>
                        <a:cs typeface="Simplified Arabic"/>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lnSpc>
                          <a:spcPct val="115000"/>
                        </a:lnSpc>
                        <a:spcAft>
                          <a:spcPts val="1000"/>
                        </a:spcAft>
                      </a:pPr>
                      <a:r>
                        <a:rPr lang="ar-SA" sz="2000" b="1" kern="1200" dirty="0">
                          <a:solidFill>
                            <a:srgbClr val="002060"/>
                          </a:solidFill>
                          <a:effectLst/>
                          <a:latin typeface="Calibri"/>
                          <a:ea typeface="Calibri"/>
                          <a:cs typeface="Simplified Arabic"/>
                        </a:rPr>
                        <a:t>مقابلة مع مدير عام الشؤون الادارية السيد/00000000</a:t>
                      </a:r>
                      <a:endParaRPr lang="en-US" sz="2000" b="1" kern="1200" dirty="0">
                        <a:solidFill>
                          <a:srgbClr val="002060"/>
                        </a:solidFill>
                        <a:effectLst/>
                        <a:latin typeface="Calibri"/>
                        <a:ea typeface="Calibri"/>
                        <a:cs typeface="Simplified Arabic"/>
                      </a:endParaRPr>
                    </a:p>
                    <a:p>
                      <a:pPr algn="r" rtl="1">
                        <a:lnSpc>
                          <a:spcPct val="115000"/>
                        </a:lnSpc>
                        <a:spcAft>
                          <a:spcPts val="1000"/>
                        </a:spcAft>
                      </a:pPr>
                      <a:r>
                        <a:rPr lang="ar-SA" sz="2000" b="1" kern="1200" dirty="0">
                          <a:solidFill>
                            <a:srgbClr val="002060"/>
                          </a:solidFill>
                          <a:effectLst/>
                          <a:latin typeface="Calibri"/>
                          <a:ea typeface="Calibri"/>
                          <a:cs typeface="Simplified Arabic"/>
                        </a:rPr>
                        <a:t>مقابلة مع مندوب شركة ...............................</a:t>
                      </a:r>
                      <a:endParaRPr lang="en-US" sz="2000" b="1" kern="1200" dirty="0">
                        <a:solidFill>
                          <a:srgbClr val="002060"/>
                        </a:solidFill>
                        <a:effectLst/>
                        <a:latin typeface="Calibri"/>
                        <a:ea typeface="Calibri"/>
                        <a:cs typeface="Simplified Arabic"/>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6238">
                <a:tc>
                  <a:txBody>
                    <a:bodyPr/>
                    <a:lstStyle/>
                    <a:p>
                      <a:pPr algn="ctr" rtl="1">
                        <a:lnSpc>
                          <a:spcPct val="115000"/>
                        </a:lnSpc>
                        <a:spcAft>
                          <a:spcPts val="1000"/>
                        </a:spcAft>
                      </a:pPr>
                      <a:r>
                        <a:rPr lang="ar-SA" sz="2000" b="1" kern="1200">
                          <a:solidFill>
                            <a:srgbClr val="002060"/>
                          </a:solidFill>
                          <a:effectLst/>
                          <a:latin typeface="Calibri"/>
                          <a:ea typeface="Calibri"/>
                          <a:cs typeface="Simplified Arabic"/>
                        </a:rPr>
                        <a:t>9.00 – 9.30</a:t>
                      </a:r>
                      <a:endParaRPr lang="en-US" sz="2000" b="1" kern="1200">
                        <a:solidFill>
                          <a:srgbClr val="002060"/>
                        </a:solidFill>
                        <a:effectLst/>
                        <a:latin typeface="Calibri"/>
                        <a:ea typeface="Calibri"/>
                        <a:cs typeface="Simplified Arabic"/>
                      </a:endParaRPr>
                    </a:p>
                    <a:p>
                      <a:pPr algn="ctr" rtl="1">
                        <a:lnSpc>
                          <a:spcPct val="115000"/>
                        </a:lnSpc>
                        <a:spcAft>
                          <a:spcPts val="1000"/>
                        </a:spcAft>
                      </a:pPr>
                      <a:r>
                        <a:rPr lang="ar-SA" sz="2000" b="1" kern="1200">
                          <a:solidFill>
                            <a:srgbClr val="002060"/>
                          </a:solidFill>
                          <a:effectLst/>
                          <a:latin typeface="Calibri"/>
                          <a:ea typeface="Calibri"/>
                          <a:cs typeface="Simplified Arabic"/>
                        </a:rPr>
                        <a:t>9.30 – 10.00</a:t>
                      </a:r>
                      <a:endParaRPr lang="en-US" sz="2000" b="1" kern="1200">
                        <a:solidFill>
                          <a:srgbClr val="002060"/>
                        </a:solidFill>
                        <a:effectLst/>
                        <a:latin typeface="Calibri"/>
                        <a:ea typeface="Calibri"/>
                        <a:cs typeface="Simplified Arabic"/>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lnSpc>
                          <a:spcPct val="115000"/>
                        </a:lnSpc>
                        <a:spcAft>
                          <a:spcPts val="1000"/>
                        </a:spcAft>
                      </a:pPr>
                      <a:r>
                        <a:rPr lang="ar-SA" sz="2000" b="1" kern="1200" dirty="0">
                          <a:solidFill>
                            <a:srgbClr val="002060"/>
                          </a:solidFill>
                          <a:effectLst/>
                          <a:latin typeface="Calibri"/>
                          <a:ea typeface="Calibri"/>
                          <a:cs typeface="Simplified Arabic"/>
                        </a:rPr>
                        <a:t>زيارة تفقدية لقسم التعدين ..............................</a:t>
                      </a:r>
                      <a:endParaRPr lang="en-US" sz="2000" b="1" kern="1200" dirty="0">
                        <a:solidFill>
                          <a:srgbClr val="002060"/>
                        </a:solidFill>
                        <a:effectLst/>
                        <a:latin typeface="Calibri"/>
                        <a:ea typeface="Calibri"/>
                        <a:cs typeface="Simplified Arabic"/>
                      </a:endParaRPr>
                    </a:p>
                    <a:p>
                      <a:pPr algn="r" rtl="1">
                        <a:lnSpc>
                          <a:spcPct val="115000"/>
                        </a:lnSpc>
                        <a:spcAft>
                          <a:spcPts val="1000"/>
                        </a:spcAft>
                      </a:pPr>
                      <a:r>
                        <a:rPr lang="ar-JO" sz="2000" b="1" kern="1200" dirty="0">
                          <a:solidFill>
                            <a:srgbClr val="002060"/>
                          </a:solidFill>
                          <a:effectLst/>
                          <a:latin typeface="Calibri"/>
                          <a:ea typeface="Calibri"/>
                          <a:cs typeface="Simplified Arabic"/>
                        </a:rPr>
                        <a:t>ا</a:t>
                      </a:r>
                      <a:r>
                        <a:rPr lang="ar-SA" sz="2000" b="1" kern="1200" dirty="0">
                          <a:solidFill>
                            <a:srgbClr val="002060"/>
                          </a:solidFill>
                          <a:effectLst/>
                          <a:latin typeface="Calibri"/>
                          <a:ea typeface="Calibri"/>
                          <a:cs typeface="Simplified Arabic"/>
                        </a:rPr>
                        <a:t>جتماع مع مسؤولي قسم التعدين........................</a:t>
                      </a:r>
                      <a:endParaRPr lang="en-US" sz="2000" b="1" kern="1200" dirty="0">
                        <a:solidFill>
                          <a:srgbClr val="002060"/>
                        </a:solidFill>
                        <a:effectLst/>
                        <a:latin typeface="Calibri"/>
                        <a:ea typeface="Calibri"/>
                        <a:cs typeface="Simplified Arabic"/>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812828021"/>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solidFill>
                  <a:srgbClr val="FFFFFF"/>
                </a:solidFill>
                <a:latin typeface="Simplified Arabic" pitchFamily="18" charset="-78"/>
                <a:cs typeface="Simplified Arabic" pitchFamily="18" charset="-78"/>
              </a:rPr>
              <a:t>المفكرة الشهرية</a:t>
            </a:r>
          </a:p>
        </p:txBody>
      </p:sp>
      <p:graphicFrame>
        <p:nvGraphicFramePr>
          <p:cNvPr id="2" name="Table 1"/>
          <p:cNvGraphicFramePr>
            <a:graphicFrameLocks noGrp="1"/>
          </p:cNvGraphicFramePr>
          <p:nvPr>
            <p:extLst>
              <p:ext uri="{D42A27DB-BD31-4B8C-83A1-F6EECF244321}">
                <p14:modId xmlns:p14="http://schemas.microsoft.com/office/powerpoint/2010/main" xmlns="" val="3613724688"/>
              </p:ext>
            </p:extLst>
          </p:nvPr>
        </p:nvGraphicFramePr>
        <p:xfrm>
          <a:off x="-1" y="1249101"/>
          <a:ext cx="9144002" cy="5603023"/>
        </p:xfrm>
        <a:graphic>
          <a:graphicData uri="http://schemas.openxmlformats.org/drawingml/2006/table">
            <a:tbl>
              <a:tblPr rtl="1">
                <a:tableStyleId>{35758FB7-9AC5-4552-8A53-C91805E547FA}</a:tableStyleId>
              </a:tblPr>
              <a:tblGrid>
                <a:gridCol w="1307016"/>
                <a:gridCol w="1305994"/>
                <a:gridCol w="1305994"/>
                <a:gridCol w="1307016"/>
                <a:gridCol w="1305994"/>
                <a:gridCol w="1305994"/>
                <a:gridCol w="1305994"/>
              </a:tblGrid>
              <a:tr h="408927">
                <a:tc gridSpan="7">
                  <a:txBody>
                    <a:bodyPr/>
                    <a:lstStyle/>
                    <a:p>
                      <a:pPr algn="ctr" rtl="1">
                        <a:lnSpc>
                          <a:spcPct val="115000"/>
                        </a:lnSpc>
                        <a:spcBef>
                          <a:spcPts val="1200"/>
                        </a:spcBef>
                        <a:spcAft>
                          <a:spcPts val="300"/>
                        </a:spcAft>
                      </a:pPr>
                      <a:r>
                        <a:rPr lang="ar-JO" sz="2400" b="1" dirty="0">
                          <a:solidFill>
                            <a:srgbClr val="002060"/>
                          </a:solidFill>
                          <a:effectLst/>
                        </a:rPr>
                        <a:t>4. شهر " ذو الحجة " لعام 1423هــ</a:t>
                      </a:r>
                      <a:endParaRPr lang="en-US" sz="1400" b="1" dirty="0">
                        <a:solidFill>
                          <a:srgbClr val="002060"/>
                        </a:solidFill>
                        <a:effectLst/>
                        <a:latin typeface="Calibri"/>
                        <a:ea typeface="Times New Roman"/>
                      </a:endParaRPr>
                    </a:p>
                  </a:txBody>
                  <a:tcPr marL="56923" marR="56923" marT="0" marB="0" anchor="ct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r>
              <a:tr h="239498">
                <a:tc>
                  <a:txBody>
                    <a:bodyPr/>
                    <a:lstStyle/>
                    <a:p>
                      <a:pPr algn="ctr" rtl="1">
                        <a:lnSpc>
                          <a:spcPct val="115000"/>
                        </a:lnSpc>
                        <a:spcAft>
                          <a:spcPts val="1000"/>
                        </a:spcAft>
                      </a:pPr>
                      <a:r>
                        <a:rPr lang="ar-SA" sz="2400" b="1">
                          <a:solidFill>
                            <a:srgbClr val="002060"/>
                          </a:solidFill>
                          <a:effectLst/>
                        </a:rPr>
                        <a:t>السبت</a:t>
                      </a:r>
                      <a:endParaRPr lang="en-US" sz="1400" b="1">
                        <a:solidFill>
                          <a:srgbClr val="002060"/>
                        </a:solidFill>
                        <a:effectLst/>
                        <a:latin typeface="Calibri"/>
                        <a:ea typeface="Calibri"/>
                        <a:cs typeface="Arial"/>
                      </a:endParaRPr>
                    </a:p>
                  </a:txBody>
                  <a:tcPr marL="56923" marR="56923" marT="0" marB="0"/>
                </a:tc>
                <a:tc>
                  <a:txBody>
                    <a:bodyPr/>
                    <a:lstStyle/>
                    <a:p>
                      <a:pPr algn="ctr" rtl="1">
                        <a:lnSpc>
                          <a:spcPct val="115000"/>
                        </a:lnSpc>
                        <a:spcAft>
                          <a:spcPts val="1000"/>
                        </a:spcAft>
                      </a:pPr>
                      <a:r>
                        <a:rPr lang="ar-SA" sz="2400" b="1">
                          <a:solidFill>
                            <a:srgbClr val="002060"/>
                          </a:solidFill>
                          <a:effectLst/>
                        </a:rPr>
                        <a:t>الأحد</a:t>
                      </a:r>
                      <a:endParaRPr lang="en-US" sz="1400" b="1">
                        <a:solidFill>
                          <a:srgbClr val="002060"/>
                        </a:solidFill>
                        <a:effectLst/>
                        <a:latin typeface="Calibri"/>
                        <a:ea typeface="Calibri"/>
                        <a:cs typeface="Arial"/>
                      </a:endParaRPr>
                    </a:p>
                  </a:txBody>
                  <a:tcPr marL="56923" marR="56923" marT="0" marB="0"/>
                </a:tc>
                <a:tc>
                  <a:txBody>
                    <a:bodyPr/>
                    <a:lstStyle/>
                    <a:p>
                      <a:pPr algn="ctr" rtl="1">
                        <a:lnSpc>
                          <a:spcPct val="115000"/>
                        </a:lnSpc>
                        <a:spcAft>
                          <a:spcPts val="1000"/>
                        </a:spcAft>
                      </a:pPr>
                      <a:r>
                        <a:rPr lang="ar-SA" sz="2400" b="1">
                          <a:solidFill>
                            <a:srgbClr val="002060"/>
                          </a:solidFill>
                          <a:effectLst/>
                        </a:rPr>
                        <a:t>الاثنين</a:t>
                      </a:r>
                      <a:endParaRPr lang="en-US" sz="1400" b="1">
                        <a:solidFill>
                          <a:srgbClr val="002060"/>
                        </a:solidFill>
                        <a:effectLst/>
                        <a:latin typeface="Calibri"/>
                        <a:ea typeface="Calibri"/>
                        <a:cs typeface="Arial"/>
                      </a:endParaRPr>
                    </a:p>
                  </a:txBody>
                  <a:tcPr marL="56923" marR="56923" marT="0" marB="0"/>
                </a:tc>
                <a:tc>
                  <a:txBody>
                    <a:bodyPr/>
                    <a:lstStyle/>
                    <a:p>
                      <a:pPr algn="ctr" rtl="1">
                        <a:lnSpc>
                          <a:spcPct val="115000"/>
                        </a:lnSpc>
                        <a:spcAft>
                          <a:spcPts val="1000"/>
                        </a:spcAft>
                      </a:pPr>
                      <a:r>
                        <a:rPr lang="ar-SA" sz="2400" b="1">
                          <a:solidFill>
                            <a:srgbClr val="002060"/>
                          </a:solidFill>
                          <a:effectLst/>
                        </a:rPr>
                        <a:t>الثلاثاء</a:t>
                      </a:r>
                      <a:endParaRPr lang="en-US" sz="1400" b="1">
                        <a:solidFill>
                          <a:srgbClr val="002060"/>
                        </a:solidFill>
                        <a:effectLst/>
                        <a:latin typeface="Calibri"/>
                        <a:ea typeface="Calibri"/>
                        <a:cs typeface="Arial"/>
                      </a:endParaRPr>
                    </a:p>
                  </a:txBody>
                  <a:tcPr marL="56923" marR="56923" marT="0" marB="0"/>
                </a:tc>
                <a:tc>
                  <a:txBody>
                    <a:bodyPr/>
                    <a:lstStyle/>
                    <a:p>
                      <a:pPr algn="ctr" rtl="1">
                        <a:lnSpc>
                          <a:spcPct val="115000"/>
                        </a:lnSpc>
                        <a:spcAft>
                          <a:spcPts val="1000"/>
                        </a:spcAft>
                      </a:pPr>
                      <a:r>
                        <a:rPr lang="ar-SA" sz="2400" b="1">
                          <a:solidFill>
                            <a:srgbClr val="002060"/>
                          </a:solidFill>
                          <a:effectLst/>
                        </a:rPr>
                        <a:t>الأربعاء</a:t>
                      </a:r>
                      <a:endParaRPr lang="en-US" sz="1400" b="1">
                        <a:solidFill>
                          <a:srgbClr val="002060"/>
                        </a:solidFill>
                        <a:effectLst/>
                        <a:latin typeface="Calibri"/>
                        <a:ea typeface="Calibri"/>
                        <a:cs typeface="Arial"/>
                      </a:endParaRPr>
                    </a:p>
                  </a:txBody>
                  <a:tcPr marL="56923" marR="56923" marT="0" marB="0"/>
                </a:tc>
                <a:tc>
                  <a:txBody>
                    <a:bodyPr/>
                    <a:lstStyle/>
                    <a:p>
                      <a:pPr algn="ctr" rtl="1">
                        <a:lnSpc>
                          <a:spcPct val="115000"/>
                        </a:lnSpc>
                        <a:spcAft>
                          <a:spcPts val="1000"/>
                        </a:spcAft>
                      </a:pPr>
                      <a:r>
                        <a:rPr lang="ar-SA" sz="2400" b="1">
                          <a:solidFill>
                            <a:srgbClr val="002060"/>
                          </a:solidFill>
                          <a:effectLst/>
                        </a:rPr>
                        <a:t>الخميس</a:t>
                      </a:r>
                      <a:endParaRPr lang="en-US" sz="1400" b="1">
                        <a:solidFill>
                          <a:srgbClr val="002060"/>
                        </a:solidFill>
                        <a:effectLst/>
                        <a:latin typeface="Calibri"/>
                        <a:ea typeface="Calibri"/>
                        <a:cs typeface="Arial"/>
                      </a:endParaRPr>
                    </a:p>
                  </a:txBody>
                  <a:tcPr marL="56923" marR="56923" marT="0" marB="0"/>
                </a:tc>
                <a:tc>
                  <a:txBody>
                    <a:bodyPr/>
                    <a:lstStyle/>
                    <a:p>
                      <a:pPr algn="ctr" rtl="1">
                        <a:lnSpc>
                          <a:spcPct val="115000"/>
                        </a:lnSpc>
                        <a:spcAft>
                          <a:spcPts val="1000"/>
                        </a:spcAft>
                      </a:pPr>
                      <a:r>
                        <a:rPr lang="ar-SA" sz="2400" b="1">
                          <a:solidFill>
                            <a:srgbClr val="002060"/>
                          </a:solidFill>
                          <a:effectLst/>
                        </a:rPr>
                        <a:t>الجمعة</a:t>
                      </a:r>
                      <a:endParaRPr lang="en-US" sz="1400" b="1">
                        <a:solidFill>
                          <a:srgbClr val="002060"/>
                        </a:solidFill>
                        <a:effectLst/>
                        <a:latin typeface="Calibri"/>
                        <a:ea typeface="Calibri"/>
                        <a:cs typeface="Arial"/>
                      </a:endParaRPr>
                    </a:p>
                  </a:txBody>
                  <a:tcPr marL="56923" marR="56923" marT="0" marB="0"/>
                </a:tc>
              </a:tr>
              <a:tr h="952355">
                <a:tc>
                  <a:txBody>
                    <a:bodyPr/>
                    <a:lstStyle/>
                    <a:p>
                      <a:pPr algn="ctr" rtl="1">
                        <a:lnSpc>
                          <a:spcPct val="115000"/>
                        </a:lnSpc>
                        <a:spcAft>
                          <a:spcPts val="1000"/>
                        </a:spcAft>
                      </a:pPr>
                      <a:r>
                        <a:rPr lang="ar-SA" sz="2400" b="1">
                          <a:solidFill>
                            <a:srgbClr val="002060"/>
                          </a:solidFill>
                          <a:effectLst/>
                        </a:rPr>
                        <a:t> </a:t>
                      </a:r>
                      <a:endParaRPr lang="en-US" sz="1400" b="1">
                        <a:solidFill>
                          <a:srgbClr val="002060"/>
                        </a:solidFill>
                        <a:effectLst/>
                        <a:latin typeface="Calibri"/>
                        <a:ea typeface="Calibri"/>
                        <a:cs typeface="Arial"/>
                      </a:endParaRPr>
                    </a:p>
                  </a:txBody>
                  <a:tcPr marL="56923" marR="56923" marT="0" marB="0"/>
                </a:tc>
                <a:tc>
                  <a:txBody>
                    <a:bodyPr/>
                    <a:lstStyle/>
                    <a:p>
                      <a:pPr algn="ctr" rtl="0">
                        <a:lnSpc>
                          <a:spcPct val="115000"/>
                        </a:lnSpc>
                        <a:spcAft>
                          <a:spcPts val="1000"/>
                        </a:spcAft>
                      </a:pPr>
                      <a:r>
                        <a:rPr lang="ar-SA" sz="2400" b="1">
                          <a:solidFill>
                            <a:srgbClr val="002060"/>
                          </a:solidFill>
                          <a:effectLst/>
                        </a:rPr>
                        <a:t>1</a:t>
                      </a:r>
                      <a:endParaRPr lang="en-US" sz="1400" b="1">
                        <a:solidFill>
                          <a:srgbClr val="002060"/>
                        </a:solidFill>
                        <a:effectLst/>
                        <a:latin typeface="Calibri"/>
                        <a:ea typeface="Calibri"/>
                        <a:cs typeface="Arial"/>
                      </a:endParaRPr>
                    </a:p>
                  </a:txBody>
                  <a:tcPr marL="56923" marR="56923" marT="0" marB="0"/>
                </a:tc>
                <a:tc>
                  <a:txBody>
                    <a:bodyPr/>
                    <a:lstStyle/>
                    <a:p>
                      <a:pPr algn="ctr" rtl="1">
                        <a:lnSpc>
                          <a:spcPct val="115000"/>
                        </a:lnSpc>
                        <a:spcAft>
                          <a:spcPts val="1000"/>
                        </a:spcAft>
                      </a:pPr>
                      <a:r>
                        <a:rPr lang="ar-SA" sz="2400" b="1">
                          <a:solidFill>
                            <a:srgbClr val="002060"/>
                          </a:solidFill>
                          <a:effectLst/>
                        </a:rPr>
                        <a:t>2</a:t>
                      </a:r>
                      <a:endParaRPr lang="en-US" sz="1400" b="1">
                        <a:solidFill>
                          <a:srgbClr val="002060"/>
                        </a:solidFill>
                        <a:effectLst/>
                        <a:latin typeface="Calibri"/>
                        <a:ea typeface="Calibri"/>
                        <a:cs typeface="Arial"/>
                      </a:endParaRPr>
                    </a:p>
                  </a:txBody>
                  <a:tcPr marL="56923" marR="56923" marT="0" marB="0"/>
                </a:tc>
                <a:tc>
                  <a:txBody>
                    <a:bodyPr/>
                    <a:lstStyle/>
                    <a:p>
                      <a:pPr algn="ctr" rtl="1">
                        <a:lnSpc>
                          <a:spcPct val="115000"/>
                        </a:lnSpc>
                        <a:spcAft>
                          <a:spcPts val="1000"/>
                        </a:spcAft>
                      </a:pPr>
                      <a:r>
                        <a:rPr lang="ar-SA" sz="2400" b="1">
                          <a:solidFill>
                            <a:srgbClr val="002060"/>
                          </a:solidFill>
                          <a:effectLst/>
                        </a:rPr>
                        <a:t>3</a:t>
                      </a:r>
                      <a:endParaRPr lang="en-US" sz="1400" b="1">
                        <a:solidFill>
                          <a:srgbClr val="002060"/>
                        </a:solidFill>
                        <a:effectLst/>
                        <a:latin typeface="Calibri"/>
                        <a:ea typeface="Calibri"/>
                        <a:cs typeface="Arial"/>
                      </a:endParaRPr>
                    </a:p>
                  </a:txBody>
                  <a:tcPr marL="56923" marR="56923" marT="0" marB="0"/>
                </a:tc>
                <a:tc>
                  <a:txBody>
                    <a:bodyPr/>
                    <a:lstStyle/>
                    <a:p>
                      <a:pPr algn="ctr" rtl="1">
                        <a:lnSpc>
                          <a:spcPct val="115000"/>
                        </a:lnSpc>
                        <a:spcAft>
                          <a:spcPts val="1000"/>
                        </a:spcAft>
                      </a:pPr>
                      <a:r>
                        <a:rPr lang="ar-SA" sz="2400" b="1">
                          <a:solidFill>
                            <a:srgbClr val="002060"/>
                          </a:solidFill>
                          <a:effectLst/>
                        </a:rPr>
                        <a:t>4</a:t>
                      </a:r>
                      <a:endParaRPr lang="en-US" sz="1400" b="1">
                        <a:solidFill>
                          <a:srgbClr val="002060"/>
                        </a:solidFill>
                        <a:effectLst/>
                        <a:latin typeface="Calibri"/>
                        <a:ea typeface="Calibri"/>
                        <a:cs typeface="Arial"/>
                      </a:endParaRPr>
                    </a:p>
                  </a:txBody>
                  <a:tcPr marL="56923" marR="56923" marT="0" marB="0"/>
                </a:tc>
                <a:tc>
                  <a:txBody>
                    <a:bodyPr/>
                    <a:lstStyle/>
                    <a:p>
                      <a:pPr algn="ctr" rtl="1">
                        <a:lnSpc>
                          <a:spcPct val="115000"/>
                        </a:lnSpc>
                        <a:spcAft>
                          <a:spcPts val="1000"/>
                        </a:spcAft>
                      </a:pPr>
                      <a:r>
                        <a:rPr lang="ar-SA" sz="2400" b="1">
                          <a:solidFill>
                            <a:srgbClr val="002060"/>
                          </a:solidFill>
                          <a:effectLst/>
                        </a:rPr>
                        <a:t>5</a:t>
                      </a:r>
                      <a:endParaRPr lang="en-US" sz="1400" b="1">
                        <a:solidFill>
                          <a:srgbClr val="002060"/>
                        </a:solidFill>
                        <a:effectLst/>
                        <a:latin typeface="Calibri"/>
                        <a:ea typeface="Calibri"/>
                        <a:cs typeface="Arial"/>
                      </a:endParaRPr>
                    </a:p>
                  </a:txBody>
                  <a:tcPr marL="56923" marR="56923" marT="0" marB="0"/>
                </a:tc>
                <a:tc>
                  <a:txBody>
                    <a:bodyPr/>
                    <a:lstStyle/>
                    <a:p>
                      <a:pPr algn="ctr" rtl="1">
                        <a:lnSpc>
                          <a:spcPct val="115000"/>
                        </a:lnSpc>
                        <a:spcAft>
                          <a:spcPts val="1000"/>
                        </a:spcAft>
                      </a:pPr>
                      <a:r>
                        <a:rPr lang="ar-SA" sz="2400" b="1">
                          <a:solidFill>
                            <a:srgbClr val="002060"/>
                          </a:solidFill>
                          <a:effectLst/>
                        </a:rPr>
                        <a:t>6</a:t>
                      </a:r>
                      <a:endParaRPr lang="en-US" sz="1400" b="1">
                        <a:solidFill>
                          <a:srgbClr val="002060"/>
                        </a:solidFill>
                        <a:effectLst/>
                        <a:latin typeface="Calibri"/>
                        <a:ea typeface="Calibri"/>
                        <a:cs typeface="Arial"/>
                      </a:endParaRPr>
                    </a:p>
                  </a:txBody>
                  <a:tcPr marL="56923" marR="56923" marT="0" marB="0"/>
                </a:tc>
              </a:tr>
              <a:tr h="952355">
                <a:tc>
                  <a:txBody>
                    <a:bodyPr/>
                    <a:lstStyle/>
                    <a:p>
                      <a:pPr algn="ctr" rtl="1">
                        <a:lnSpc>
                          <a:spcPct val="115000"/>
                        </a:lnSpc>
                        <a:spcAft>
                          <a:spcPts val="1000"/>
                        </a:spcAft>
                      </a:pPr>
                      <a:r>
                        <a:rPr lang="ar-SA" sz="2400" b="1">
                          <a:solidFill>
                            <a:srgbClr val="002060"/>
                          </a:solidFill>
                          <a:effectLst/>
                        </a:rPr>
                        <a:t>7</a:t>
                      </a:r>
                      <a:endParaRPr lang="en-US" sz="1400" b="1">
                        <a:solidFill>
                          <a:srgbClr val="002060"/>
                        </a:solidFill>
                        <a:effectLst/>
                        <a:latin typeface="Calibri"/>
                        <a:ea typeface="Calibri"/>
                        <a:cs typeface="Arial"/>
                      </a:endParaRPr>
                    </a:p>
                  </a:txBody>
                  <a:tcPr marL="56923" marR="56923" marT="0" marB="0"/>
                </a:tc>
                <a:tc>
                  <a:txBody>
                    <a:bodyPr/>
                    <a:lstStyle/>
                    <a:p>
                      <a:pPr algn="ctr" rtl="1">
                        <a:lnSpc>
                          <a:spcPct val="115000"/>
                        </a:lnSpc>
                        <a:spcAft>
                          <a:spcPts val="1000"/>
                        </a:spcAft>
                      </a:pPr>
                      <a:r>
                        <a:rPr lang="ar-SA" sz="2400" b="1">
                          <a:solidFill>
                            <a:srgbClr val="002060"/>
                          </a:solidFill>
                          <a:effectLst/>
                        </a:rPr>
                        <a:t>8</a:t>
                      </a:r>
                      <a:endParaRPr lang="en-US" sz="1400" b="1">
                        <a:solidFill>
                          <a:srgbClr val="002060"/>
                        </a:solidFill>
                        <a:effectLst/>
                        <a:latin typeface="Calibri"/>
                        <a:ea typeface="Calibri"/>
                        <a:cs typeface="Arial"/>
                      </a:endParaRPr>
                    </a:p>
                  </a:txBody>
                  <a:tcPr marL="56923" marR="56923" marT="0" marB="0"/>
                </a:tc>
                <a:tc>
                  <a:txBody>
                    <a:bodyPr/>
                    <a:lstStyle/>
                    <a:p>
                      <a:pPr algn="ctr" rtl="1">
                        <a:lnSpc>
                          <a:spcPct val="115000"/>
                        </a:lnSpc>
                        <a:spcAft>
                          <a:spcPts val="1000"/>
                        </a:spcAft>
                      </a:pPr>
                      <a:r>
                        <a:rPr lang="ar-SA" sz="2400" b="1">
                          <a:solidFill>
                            <a:srgbClr val="002060"/>
                          </a:solidFill>
                          <a:effectLst/>
                        </a:rPr>
                        <a:t>9</a:t>
                      </a:r>
                      <a:endParaRPr lang="en-US" sz="1400" b="1">
                        <a:solidFill>
                          <a:srgbClr val="002060"/>
                        </a:solidFill>
                        <a:effectLst/>
                        <a:latin typeface="Calibri"/>
                        <a:ea typeface="Calibri"/>
                        <a:cs typeface="Arial"/>
                      </a:endParaRPr>
                    </a:p>
                  </a:txBody>
                  <a:tcPr marL="56923" marR="56923" marT="0" marB="0"/>
                </a:tc>
                <a:tc>
                  <a:txBody>
                    <a:bodyPr/>
                    <a:lstStyle/>
                    <a:p>
                      <a:pPr algn="ctr" rtl="1">
                        <a:lnSpc>
                          <a:spcPct val="115000"/>
                        </a:lnSpc>
                        <a:spcAft>
                          <a:spcPts val="1000"/>
                        </a:spcAft>
                      </a:pPr>
                      <a:r>
                        <a:rPr lang="ar-SA" sz="2400" b="1">
                          <a:solidFill>
                            <a:srgbClr val="002060"/>
                          </a:solidFill>
                          <a:effectLst/>
                        </a:rPr>
                        <a:t>10</a:t>
                      </a:r>
                      <a:endParaRPr lang="en-US" sz="1400" b="1">
                        <a:solidFill>
                          <a:srgbClr val="002060"/>
                        </a:solidFill>
                        <a:effectLst/>
                        <a:latin typeface="Calibri"/>
                        <a:ea typeface="Calibri"/>
                        <a:cs typeface="Arial"/>
                      </a:endParaRPr>
                    </a:p>
                  </a:txBody>
                  <a:tcPr marL="56923" marR="56923" marT="0" marB="0"/>
                </a:tc>
                <a:tc>
                  <a:txBody>
                    <a:bodyPr/>
                    <a:lstStyle/>
                    <a:p>
                      <a:pPr algn="ctr" rtl="1">
                        <a:lnSpc>
                          <a:spcPct val="115000"/>
                        </a:lnSpc>
                        <a:spcAft>
                          <a:spcPts val="1000"/>
                        </a:spcAft>
                      </a:pPr>
                      <a:r>
                        <a:rPr lang="ar-SA" sz="2400" b="1">
                          <a:solidFill>
                            <a:srgbClr val="002060"/>
                          </a:solidFill>
                          <a:effectLst/>
                        </a:rPr>
                        <a:t>11</a:t>
                      </a:r>
                      <a:endParaRPr lang="en-US" sz="1400" b="1">
                        <a:solidFill>
                          <a:srgbClr val="002060"/>
                        </a:solidFill>
                        <a:effectLst/>
                        <a:latin typeface="Calibri"/>
                        <a:ea typeface="Calibri"/>
                        <a:cs typeface="Arial"/>
                      </a:endParaRPr>
                    </a:p>
                  </a:txBody>
                  <a:tcPr marL="56923" marR="56923" marT="0" marB="0"/>
                </a:tc>
                <a:tc>
                  <a:txBody>
                    <a:bodyPr/>
                    <a:lstStyle/>
                    <a:p>
                      <a:pPr algn="ctr" rtl="1">
                        <a:lnSpc>
                          <a:spcPct val="115000"/>
                        </a:lnSpc>
                        <a:spcAft>
                          <a:spcPts val="1000"/>
                        </a:spcAft>
                      </a:pPr>
                      <a:r>
                        <a:rPr lang="ar-SA" sz="2400" b="1">
                          <a:solidFill>
                            <a:srgbClr val="002060"/>
                          </a:solidFill>
                          <a:effectLst/>
                        </a:rPr>
                        <a:t>12</a:t>
                      </a:r>
                      <a:endParaRPr lang="en-US" sz="1400" b="1">
                        <a:solidFill>
                          <a:srgbClr val="002060"/>
                        </a:solidFill>
                        <a:effectLst/>
                        <a:latin typeface="Calibri"/>
                        <a:ea typeface="Calibri"/>
                        <a:cs typeface="Arial"/>
                      </a:endParaRPr>
                    </a:p>
                  </a:txBody>
                  <a:tcPr marL="56923" marR="56923" marT="0" marB="0"/>
                </a:tc>
                <a:tc>
                  <a:txBody>
                    <a:bodyPr/>
                    <a:lstStyle/>
                    <a:p>
                      <a:pPr algn="ctr" rtl="1">
                        <a:lnSpc>
                          <a:spcPct val="115000"/>
                        </a:lnSpc>
                        <a:spcAft>
                          <a:spcPts val="1000"/>
                        </a:spcAft>
                      </a:pPr>
                      <a:r>
                        <a:rPr lang="ar-SA" sz="2400" b="1" dirty="0">
                          <a:solidFill>
                            <a:srgbClr val="002060"/>
                          </a:solidFill>
                          <a:effectLst/>
                        </a:rPr>
                        <a:t>13</a:t>
                      </a:r>
                      <a:endParaRPr lang="en-US" sz="1400" b="1" dirty="0">
                        <a:solidFill>
                          <a:srgbClr val="002060"/>
                        </a:solidFill>
                        <a:effectLst/>
                        <a:latin typeface="Calibri"/>
                        <a:ea typeface="Calibri"/>
                        <a:cs typeface="Arial"/>
                      </a:endParaRPr>
                    </a:p>
                  </a:txBody>
                  <a:tcPr marL="56923" marR="56923" marT="0" marB="0"/>
                </a:tc>
              </a:tr>
              <a:tr h="952355">
                <a:tc>
                  <a:txBody>
                    <a:bodyPr/>
                    <a:lstStyle/>
                    <a:p>
                      <a:pPr algn="ctr" rtl="1">
                        <a:lnSpc>
                          <a:spcPct val="115000"/>
                        </a:lnSpc>
                        <a:spcAft>
                          <a:spcPts val="1000"/>
                        </a:spcAft>
                      </a:pPr>
                      <a:r>
                        <a:rPr lang="ar-SA" sz="2400" b="1">
                          <a:solidFill>
                            <a:srgbClr val="002060"/>
                          </a:solidFill>
                          <a:effectLst/>
                        </a:rPr>
                        <a:t>14</a:t>
                      </a:r>
                      <a:endParaRPr lang="en-US" sz="1400" b="1">
                        <a:solidFill>
                          <a:srgbClr val="002060"/>
                        </a:solidFill>
                        <a:effectLst/>
                        <a:latin typeface="Calibri"/>
                        <a:ea typeface="Calibri"/>
                        <a:cs typeface="Arial"/>
                      </a:endParaRPr>
                    </a:p>
                  </a:txBody>
                  <a:tcPr marL="56923" marR="56923" marT="0" marB="0"/>
                </a:tc>
                <a:tc>
                  <a:txBody>
                    <a:bodyPr/>
                    <a:lstStyle/>
                    <a:p>
                      <a:pPr algn="ctr" rtl="1">
                        <a:lnSpc>
                          <a:spcPct val="115000"/>
                        </a:lnSpc>
                        <a:spcAft>
                          <a:spcPts val="1000"/>
                        </a:spcAft>
                      </a:pPr>
                      <a:r>
                        <a:rPr lang="ar-SA" sz="2400" b="1">
                          <a:solidFill>
                            <a:srgbClr val="002060"/>
                          </a:solidFill>
                          <a:effectLst/>
                        </a:rPr>
                        <a:t>15</a:t>
                      </a:r>
                      <a:endParaRPr lang="en-US" sz="1400" b="1">
                        <a:solidFill>
                          <a:srgbClr val="002060"/>
                        </a:solidFill>
                        <a:effectLst/>
                        <a:latin typeface="Calibri"/>
                        <a:ea typeface="Calibri"/>
                        <a:cs typeface="Arial"/>
                      </a:endParaRPr>
                    </a:p>
                  </a:txBody>
                  <a:tcPr marL="56923" marR="56923" marT="0" marB="0"/>
                </a:tc>
                <a:tc>
                  <a:txBody>
                    <a:bodyPr/>
                    <a:lstStyle/>
                    <a:p>
                      <a:pPr algn="ctr" rtl="1">
                        <a:lnSpc>
                          <a:spcPct val="115000"/>
                        </a:lnSpc>
                        <a:spcAft>
                          <a:spcPts val="1000"/>
                        </a:spcAft>
                      </a:pPr>
                      <a:r>
                        <a:rPr lang="ar-SA" sz="2400" b="1">
                          <a:solidFill>
                            <a:srgbClr val="002060"/>
                          </a:solidFill>
                          <a:effectLst/>
                        </a:rPr>
                        <a:t>16</a:t>
                      </a:r>
                      <a:endParaRPr lang="en-US" sz="1400" b="1">
                        <a:solidFill>
                          <a:srgbClr val="002060"/>
                        </a:solidFill>
                        <a:effectLst/>
                        <a:latin typeface="Calibri"/>
                        <a:ea typeface="Calibri"/>
                        <a:cs typeface="Arial"/>
                      </a:endParaRPr>
                    </a:p>
                  </a:txBody>
                  <a:tcPr marL="56923" marR="56923" marT="0" marB="0"/>
                </a:tc>
                <a:tc>
                  <a:txBody>
                    <a:bodyPr/>
                    <a:lstStyle/>
                    <a:p>
                      <a:pPr algn="ctr" rtl="1">
                        <a:lnSpc>
                          <a:spcPct val="115000"/>
                        </a:lnSpc>
                        <a:spcAft>
                          <a:spcPts val="1000"/>
                        </a:spcAft>
                      </a:pPr>
                      <a:r>
                        <a:rPr lang="ar-SA" sz="2400" b="1">
                          <a:solidFill>
                            <a:srgbClr val="002060"/>
                          </a:solidFill>
                          <a:effectLst/>
                        </a:rPr>
                        <a:t>17</a:t>
                      </a:r>
                      <a:endParaRPr lang="en-US" sz="1400" b="1">
                        <a:solidFill>
                          <a:srgbClr val="002060"/>
                        </a:solidFill>
                        <a:effectLst/>
                        <a:latin typeface="Calibri"/>
                        <a:ea typeface="Calibri"/>
                        <a:cs typeface="Arial"/>
                      </a:endParaRPr>
                    </a:p>
                  </a:txBody>
                  <a:tcPr marL="56923" marR="56923" marT="0" marB="0"/>
                </a:tc>
                <a:tc>
                  <a:txBody>
                    <a:bodyPr/>
                    <a:lstStyle/>
                    <a:p>
                      <a:pPr algn="ctr" rtl="1">
                        <a:lnSpc>
                          <a:spcPct val="115000"/>
                        </a:lnSpc>
                        <a:spcAft>
                          <a:spcPts val="1000"/>
                        </a:spcAft>
                      </a:pPr>
                      <a:r>
                        <a:rPr lang="ar-SA" sz="2400" b="1">
                          <a:solidFill>
                            <a:srgbClr val="002060"/>
                          </a:solidFill>
                          <a:effectLst/>
                        </a:rPr>
                        <a:t>18</a:t>
                      </a:r>
                      <a:endParaRPr lang="en-US" sz="1400" b="1">
                        <a:solidFill>
                          <a:srgbClr val="002060"/>
                        </a:solidFill>
                        <a:effectLst/>
                        <a:latin typeface="Calibri"/>
                        <a:ea typeface="Calibri"/>
                        <a:cs typeface="Arial"/>
                      </a:endParaRPr>
                    </a:p>
                  </a:txBody>
                  <a:tcPr marL="56923" marR="56923" marT="0" marB="0"/>
                </a:tc>
                <a:tc>
                  <a:txBody>
                    <a:bodyPr/>
                    <a:lstStyle/>
                    <a:p>
                      <a:pPr algn="ctr" rtl="1">
                        <a:lnSpc>
                          <a:spcPct val="115000"/>
                        </a:lnSpc>
                        <a:spcAft>
                          <a:spcPts val="1000"/>
                        </a:spcAft>
                      </a:pPr>
                      <a:r>
                        <a:rPr lang="ar-SA" sz="2400" b="1">
                          <a:solidFill>
                            <a:srgbClr val="002060"/>
                          </a:solidFill>
                          <a:effectLst/>
                        </a:rPr>
                        <a:t>19</a:t>
                      </a:r>
                      <a:endParaRPr lang="en-US" sz="1400" b="1">
                        <a:solidFill>
                          <a:srgbClr val="002060"/>
                        </a:solidFill>
                        <a:effectLst/>
                        <a:latin typeface="Calibri"/>
                        <a:ea typeface="Calibri"/>
                        <a:cs typeface="Arial"/>
                      </a:endParaRPr>
                    </a:p>
                  </a:txBody>
                  <a:tcPr marL="56923" marR="56923" marT="0" marB="0"/>
                </a:tc>
                <a:tc>
                  <a:txBody>
                    <a:bodyPr/>
                    <a:lstStyle/>
                    <a:p>
                      <a:pPr algn="ctr" rtl="1">
                        <a:lnSpc>
                          <a:spcPct val="115000"/>
                        </a:lnSpc>
                        <a:spcAft>
                          <a:spcPts val="1000"/>
                        </a:spcAft>
                      </a:pPr>
                      <a:r>
                        <a:rPr lang="ar-SA" sz="2400" b="1">
                          <a:solidFill>
                            <a:srgbClr val="002060"/>
                          </a:solidFill>
                          <a:effectLst/>
                        </a:rPr>
                        <a:t>20</a:t>
                      </a:r>
                      <a:endParaRPr lang="en-US" sz="1400" b="1">
                        <a:solidFill>
                          <a:srgbClr val="002060"/>
                        </a:solidFill>
                        <a:effectLst/>
                        <a:latin typeface="Calibri"/>
                        <a:ea typeface="Calibri"/>
                        <a:cs typeface="Arial"/>
                      </a:endParaRPr>
                    </a:p>
                  </a:txBody>
                  <a:tcPr marL="56923" marR="56923" marT="0" marB="0"/>
                </a:tc>
              </a:tr>
              <a:tr h="952355">
                <a:tc>
                  <a:txBody>
                    <a:bodyPr/>
                    <a:lstStyle/>
                    <a:p>
                      <a:pPr algn="ctr" rtl="1">
                        <a:lnSpc>
                          <a:spcPct val="115000"/>
                        </a:lnSpc>
                        <a:spcAft>
                          <a:spcPts val="0"/>
                        </a:spcAft>
                      </a:pPr>
                      <a:r>
                        <a:rPr lang="ar-SA" sz="2400" b="1">
                          <a:solidFill>
                            <a:srgbClr val="002060"/>
                          </a:solidFill>
                          <a:effectLst/>
                        </a:rPr>
                        <a:t>21</a:t>
                      </a:r>
                      <a:endParaRPr lang="en-US" sz="1400" b="1">
                        <a:solidFill>
                          <a:srgbClr val="002060"/>
                        </a:solidFill>
                        <a:effectLst/>
                        <a:latin typeface="Calibri"/>
                        <a:ea typeface="Times New Roman"/>
                        <a:cs typeface="Traditional Arabic"/>
                      </a:endParaRPr>
                    </a:p>
                  </a:txBody>
                  <a:tcPr marL="56923" marR="56923" marT="0" marB="0"/>
                </a:tc>
                <a:tc>
                  <a:txBody>
                    <a:bodyPr/>
                    <a:lstStyle/>
                    <a:p>
                      <a:pPr algn="ctr" rtl="1">
                        <a:lnSpc>
                          <a:spcPct val="115000"/>
                        </a:lnSpc>
                        <a:spcAft>
                          <a:spcPts val="1000"/>
                        </a:spcAft>
                      </a:pPr>
                      <a:r>
                        <a:rPr lang="ar-SA" sz="2400" b="1">
                          <a:solidFill>
                            <a:srgbClr val="002060"/>
                          </a:solidFill>
                          <a:effectLst/>
                        </a:rPr>
                        <a:t>22</a:t>
                      </a:r>
                      <a:endParaRPr lang="en-US" sz="1400" b="1">
                        <a:solidFill>
                          <a:srgbClr val="002060"/>
                        </a:solidFill>
                        <a:effectLst/>
                        <a:latin typeface="Calibri"/>
                        <a:ea typeface="Calibri"/>
                        <a:cs typeface="Arial"/>
                      </a:endParaRPr>
                    </a:p>
                  </a:txBody>
                  <a:tcPr marL="56923" marR="56923" marT="0" marB="0"/>
                </a:tc>
                <a:tc>
                  <a:txBody>
                    <a:bodyPr/>
                    <a:lstStyle/>
                    <a:p>
                      <a:pPr algn="ctr" rtl="1">
                        <a:lnSpc>
                          <a:spcPct val="115000"/>
                        </a:lnSpc>
                        <a:spcAft>
                          <a:spcPts val="1000"/>
                        </a:spcAft>
                      </a:pPr>
                      <a:r>
                        <a:rPr lang="ar-SA" sz="2400" b="1">
                          <a:solidFill>
                            <a:srgbClr val="002060"/>
                          </a:solidFill>
                          <a:effectLst/>
                        </a:rPr>
                        <a:t>23</a:t>
                      </a:r>
                      <a:endParaRPr lang="en-US" sz="1400" b="1">
                        <a:solidFill>
                          <a:srgbClr val="002060"/>
                        </a:solidFill>
                        <a:effectLst/>
                        <a:latin typeface="Calibri"/>
                        <a:ea typeface="Calibri"/>
                        <a:cs typeface="Arial"/>
                      </a:endParaRPr>
                    </a:p>
                  </a:txBody>
                  <a:tcPr marL="56923" marR="56923" marT="0" marB="0"/>
                </a:tc>
                <a:tc>
                  <a:txBody>
                    <a:bodyPr/>
                    <a:lstStyle/>
                    <a:p>
                      <a:pPr algn="ctr" rtl="1">
                        <a:lnSpc>
                          <a:spcPct val="115000"/>
                        </a:lnSpc>
                        <a:spcAft>
                          <a:spcPts val="1000"/>
                        </a:spcAft>
                      </a:pPr>
                      <a:r>
                        <a:rPr lang="ar-SA" sz="2400" b="1">
                          <a:solidFill>
                            <a:srgbClr val="002060"/>
                          </a:solidFill>
                          <a:effectLst/>
                        </a:rPr>
                        <a:t>24</a:t>
                      </a:r>
                      <a:endParaRPr lang="en-US" sz="1400" b="1">
                        <a:solidFill>
                          <a:srgbClr val="002060"/>
                        </a:solidFill>
                        <a:effectLst/>
                        <a:latin typeface="Calibri"/>
                        <a:ea typeface="Calibri"/>
                        <a:cs typeface="Arial"/>
                      </a:endParaRPr>
                    </a:p>
                  </a:txBody>
                  <a:tcPr marL="56923" marR="56923" marT="0" marB="0"/>
                </a:tc>
                <a:tc>
                  <a:txBody>
                    <a:bodyPr/>
                    <a:lstStyle/>
                    <a:p>
                      <a:pPr algn="ctr" rtl="1">
                        <a:lnSpc>
                          <a:spcPct val="115000"/>
                        </a:lnSpc>
                        <a:spcAft>
                          <a:spcPts val="1000"/>
                        </a:spcAft>
                      </a:pPr>
                      <a:r>
                        <a:rPr lang="ar-SA" sz="2400" b="1" dirty="0">
                          <a:solidFill>
                            <a:srgbClr val="002060"/>
                          </a:solidFill>
                          <a:effectLst/>
                        </a:rPr>
                        <a:t>25</a:t>
                      </a:r>
                      <a:endParaRPr lang="en-US" sz="1400" b="1" dirty="0">
                        <a:solidFill>
                          <a:srgbClr val="002060"/>
                        </a:solidFill>
                        <a:effectLst/>
                        <a:latin typeface="Calibri"/>
                        <a:ea typeface="Calibri"/>
                        <a:cs typeface="Arial"/>
                      </a:endParaRPr>
                    </a:p>
                  </a:txBody>
                  <a:tcPr marL="56923" marR="56923" marT="0" marB="0"/>
                </a:tc>
                <a:tc>
                  <a:txBody>
                    <a:bodyPr/>
                    <a:lstStyle/>
                    <a:p>
                      <a:pPr algn="ctr" rtl="1">
                        <a:lnSpc>
                          <a:spcPct val="115000"/>
                        </a:lnSpc>
                        <a:spcAft>
                          <a:spcPts val="1000"/>
                        </a:spcAft>
                      </a:pPr>
                      <a:r>
                        <a:rPr lang="ar-SA" sz="2400" b="1">
                          <a:solidFill>
                            <a:srgbClr val="002060"/>
                          </a:solidFill>
                          <a:effectLst/>
                        </a:rPr>
                        <a:t>26</a:t>
                      </a:r>
                      <a:endParaRPr lang="en-US" sz="1400" b="1">
                        <a:solidFill>
                          <a:srgbClr val="002060"/>
                        </a:solidFill>
                        <a:effectLst/>
                        <a:latin typeface="Calibri"/>
                        <a:ea typeface="Calibri"/>
                        <a:cs typeface="Arial"/>
                      </a:endParaRPr>
                    </a:p>
                  </a:txBody>
                  <a:tcPr marL="56923" marR="56923" marT="0" marB="0"/>
                </a:tc>
                <a:tc>
                  <a:txBody>
                    <a:bodyPr/>
                    <a:lstStyle/>
                    <a:p>
                      <a:pPr algn="ctr" rtl="1">
                        <a:lnSpc>
                          <a:spcPct val="115000"/>
                        </a:lnSpc>
                        <a:spcAft>
                          <a:spcPts val="1000"/>
                        </a:spcAft>
                      </a:pPr>
                      <a:r>
                        <a:rPr lang="ar-SA" sz="2400" b="1">
                          <a:solidFill>
                            <a:srgbClr val="002060"/>
                          </a:solidFill>
                          <a:effectLst/>
                        </a:rPr>
                        <a:t>27</a:t>
                      </a:r>
                      <a:endParaRPr lang="en-US" sz="1400" b="1">
                        <a:solidFill>
                          <a:srgbClr val="002060"/>
                        </a:solidFill>
                        <a:effectLst/>
                        <a:latin typeface="Calibri"/>
                        <a:ea typeface="Calibri"/>
                        <a:cs typeface="Arial"/>
                      </a:endParaRPr>
                    </a:p>
                  </a:txBody>
                  <a:tcPr marL="56923" marR="56923" marT="0" marB="0"/>
                </a:tc>
              </a:tr>
              <a:tr h="952355">
                <a:tc>
                  <a:txBody>
                    <a:bodyPr/>
                    <a:lstStyle/>
                    <a:p>
                      <a:pPr algn="ctr" rtl="1">
                        <a:lnSpc>
                          <a:spcPct val="115000"/>
                        </a:lnSpc>
                        <a:spcAft>
                          <a:spcPts val="1000"/>
                        </a:spcAft>
                      </a:pPr>
                      <a:r>
                        <a:rPr lang="ar-SA" sz="2400" b="1">
                          <a:solidFill>
                            <a:srgbClr val="002060"/>
                          </a:solidFill>
                          <a:effectLst/>
                        </a:rPr>
                        <a:t>28</a:t>
                      </a:r>
                      <a:endParaRPr lang="en-US" sz="1400" b="1">
                        <a:solidFill>
                          <a:srgbClr val="002060"/>
                        </a:solidFill>
                        <a:effectLst/>
                        <a:latin typeface="Calibri"/>
                        <a:ea typeface="Calibri"/>
                        <a:cs typeface="Arial"/>
                      </a:endParaRPr>
                    </a:p>
                  </a:txBody>
                  <a:tcPr marL="56923" marR="56923" marT="0" marB="0"/>
                </a:tc>
                <a:tc>
                  <a:txBody>
                    <a:bodyPr/>
                    <a:lstStyle/>
                    <a:p>
                      <a:pPr algn="ctr" rtl="1">
                        <a:lnSpc>
                          <a:spcPct val="115000"/>
                        </a:lnSpc>
                        <a:spcAft>
                          <a:spcPts val="1000"/>
                        </a:spcAft>
                      </a:pPr>
                      <a:r>
                        <a:rPr lang="ar-SA" sz="2400" b="1">
                          <a:solidFill>
                            <a:srgbClr val="002060"/>
                          </a:solidFill>
                          <a:effectLst/>
                        </a:rPr>
                        <a:t>29</a:t>
                      </a:r>
                      <a:endParaRPr lang="en-US" sz="1400" b="1">
                        <a:solidFill>
                          <a:srgbClr val="002060"/>
                        </a:solidFill>
                        <a:effectLst/>
                        <a:latin typeface="Calibri"/>
                        <a:ea typeface="Calibri"/>
                        <a:cs typeface="Arial"/>
                      </a:endParaRPr>
                    </a:p>
                  </a:txBody>
                  <a:tcPr marL="56923" marR="56923" marT="0" marB="0"/>
                </a:tc>
                <a:tc>
                  <a:txBody>
                    <a:bodyPr/>
                    <a:lstStyle/>
                    <a:p>
                      <a:pPr algn="ctr" rtl="1">
                        <a:lnSpc>
                          <a:spcPct val="115000"/>
                        </a:lnSpc>
                        <a:spcAft>
                          <a:spcPts val="1000"/>
                        </a:spcAft>
                      </a:pPr>
                      <a:r>
                        <a:rPr lang="ar-SA" sz="2400" b="1">
                          <a:solidFill>
                            <a:srgbClr val="002060"/>
                          </a:solidFill>
                          <a:effectLst/>
                        </a:rPr>
                        <a:t>30</a:t>
                      </a:r>
                      <a:endParaRPr lang="en-US" sz="1400" b="1">
                        <a:solidFill>
                          <a:srgbClr val="002060"/>
                        </a:solidFill>
                        <a:effectLst/>
                        <a:latin typeface="Calibri"/>
                        <a:ea typeface="Calibri"/>
                        <a:cs typeface="Arial"/>
                      </a:endParaRPr>
                    </a:p>
                  </a:txBody>
                  <a:tcPr marL="56923" marR="56923" marT="0" marB="0"/>
                </a:tc>
                <a:tc>
                  <a:txBody>
                    <a:bodyPr/>
                    <a:lstStyle/>
                    <a:p>
                      <a:pPr algn="ctr" rtl="1">
                        <a:lnSpc>
                          <a:spcPct val="115000"/>
                        </a:lnSpc>
                        <a:spcAft>
                          <a:spcPts val="1000"/>
                        </a:spcAft>
                      </a:pPr>
                      <a:r>
                        <a:rPr lang="ar-SA" sz="2400" b="1">
                          <a:solidFill>
                            <a:srgbClr val="002060"/>
                          </a:solidFill>
                          <a:effectLst/>
                        </a:rPr>
                        <a:t> </a:t>
                      </a:r>
                      <a:endParaRPr lang="en-US" sz="1400" b="1">
                        <a:solidFill>
                          <a:srgbClr val="002060"/>
                        </a:solidFill>
                        <a:effectLst/>
                        <a:latin typeface="Calibri"/>
                        <a:ea typeface="Calibri"/>
                        <a:cs typeface="Arial"/>
                      </a:endParaRPr>
                    </a:p>
                  </a:txBody>
                  <a:tcPr marL="56923" marR="56923" marT="0" marB="0"/>
                </a:tc>
                <a:tc>
                  <a:txBody>
                    <a:bodyPr/>
                    <a:lstStyle/>
                    <a:p>
                      <a:pPr algn="ctr" rtl="1">
                        <a:lnSpc>
                          <a:spcPct val="115000"/>
                        </a:lnSpc>
                        <a:spcAft>
                          <a:spcPts val="1000"/>
                        </a:spcAft>
                      </a:pPr>
                      <a:r>
                        <a:rPr lang="ar-SA" sz="2400" b="1">
                          <a:solidFill>
                            <a:srgbClr val="002060"/>
                          </a:solidFill>
                          <a:effectLst/>
                        </a:rPr>
                        <a:t> </a:t>
                      </a:r>
                      <a:endParaRPr lang="en-US" sz="1400" b="1">
                        <a:solidFill>
                          <a:srgbClr val="002060"/>
                        </a:solidFill>
                        <a:effectLst/>
                        <a:latin typeface="Calibri"/>
                        <a:ea typeface="Calibri"/>
                        <a:cs typeface="Arial"/>
                      </a:endParaRPr>
                    </a:p>
                  </a:txBody>
                  <a:tcPr marL="56923" marR="56923" marT="0" marB="0"/>
                </a:tc>
                <a:tc>
                  <a:txBody>
                    <a:bodyPr/>
                    <a:lstStyle/>
                    <a:p>
                      <a:pPr algn="ctr" rtl="1">
                        <a:lnSpc>
                          <a:spcPct val="115000"/>
                        </a:lnSpc>
                        <a:spcAft>
                          <a:spcPts val="1000"/>
                        </a:spcAft>
                      </a:pPr>
                      <a:r>
                        <a:rPr lang="ar-SA" sz="2400" b="1">
                          <a:solidFill>
                            <a:srgbClr val="002060"/>
                          </a:solidFill>
                          <a:effectLst/>
                        </a:rPr>
                        <a:t> </a:t>
                      </a:r>
                      <a:endParaRPr lang="en-US" sz="1400" b="1">
                        <a:solidFill>
                          <a:srgbClr val="002060"/>
                        </a:solidFill>
                        <a:effectLst/>
                        <a:latin typeface="Calibri"/>
                        <a:ea typeface="Calibri"/>
                        <a:cs typeface="Arial"/>
                      </a:endParaRPr>
                    </a:p>
                  </a:txBody>
                  <a:tcPr marL="56923" marR="56923" marT="0" marB="0"/>
                </a:tc>
                <a:tc>
                  <a:txBody>
                    <a:bodyPr/>
                    <a:lstStyle/>
                    <a:p>
                      <a:pPr algn="ctr" rtl="1">
                        <a:lnSpc>
                          <a:spcPct val="115000"/>
                        </a:lnSpc>
                        <a:spcAft>
                          <a:spcPts val="1000"/>
                        </a:spcAft>
                      </a:pPr>
                      <a:r>
                        <a:rPr lang="ar-SA" sz="2400" b="1" dirty="0">
                          <a:solidFill>
                            <a:srgbClr val="002060"/>
                          </a:solidFill>
                          <a:effectLst/>
                        </a:rPr>
                        <a:t> </a:t>
                      </a:r>
                      <a:endParaRPr lang="en-US" sz="1400" b="1" dirty="0">
                        <a:solidFill>
                          <a:srgbClr val="002060"/>
                        </a:solidFill>
                        <a:effectLst/>
                        <a:latin typeface="Calibri"/>
                        <a:ea typeface="Calibri"/>
                        <a:cs typeface="Arial"/>
                      </a:endParaRPr>
                    </a:p>
                  </a:txBody>
                  <a:tcPr marL="56923" marR="56923" marT="0" marB="0"/>
                </a:tc>
              </a:tr>
            </a:tbl>
          </a:graphicData>
        </a:graphic>
      </p:graphicFrame>
    </p:spTree>
    <p:extLst>
      <p:ext uri="{BB962C8B-B14F-4D97-AF65-F5344CB8AC3E}">
        <p14:creationId xmlns:p14="http://schemas.microsoft.com/office/powerpoint/2010/main" xmlns="" val="3117437705"/>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547664" y="2459360"/>
            <a:ext cx="5688632" cy="2376264"/>
          </a:xfrm>
          <a:prstGeom prst="horizontalScroll">
            <a:avLst/>
          </a:prstGeom>
          <a:ln w="9525" cap="flat" cmpd="sng" algn="ctr">
            <a:solidFill>
              <a:schemeClr val="tx1"/>
            </a:solidFill>
            <a:prstDash val="solid"/>
            <a:round/>
            <a:headEnd type="none" w="med" len="med"/>
            <a:tailEnd type="none" w="med" len="med"/>
          </a:ln>
          <a:effectLst/>
          <a:extLst/>
        </p:spPr>
        <p:style>
          <a:lnRef idx="0">
            <a:scrgbClr r="0" g="0" b="0"/>
          </a:lnRef>
          <a:fillRef idx="1003">
            <a:schemeClr val="lt2"/>
          </a:fillRef>
          <a:effectRef idx="0">
            <a:scrgbClr r="0" g="0" b="0"/>
          </a:effectRef>
          <a:fontRef idx="major"/>
        </p:style>
        <p:txBody>
          <a:bodyPr vert="horz" wrap="square" lIns="91440" tIns="45720" rIns="91440" bIns="45720" numCol="1" rtlCol="1" anchor="t" anchorCtr="0" compatLnSpc="1">
            <a:prstTxWarp prst="textNoShape">
              <a:avLst/>
            </a:prstTxWarp>
          </a:bodyPr>
          <a:lstStyle/>
          <a:p>
            <a:pPr rtl="1">
              <a:lnSpc>
                <a:spcPct val="250000"/>
              </a:lnSpc>
            </a:pPr>
            <a:r>
              <a:rPr lang="ar-EG" sz="3600" b="1">
                <a:solidFill>
                  <a:srgbClr val="FFFFFF"/>
                </a:solidFill>
                <a:latin typeface="Simplified Arabic" pitchFamily="18" charset="-78"/>
                <a:cs typeface="Simplified Arabic" pitchFamily="18" charset="-78"/>
              </a:rPr>
              <a:t>تطبيقات</a:t>
            </a:r>
            <a:endParaRPr lang="ar-EG" sz="3600" b="1" dirty="0" smtClean="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169514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07CD1E3675BD4affA6CA63955D31575C# #AutoShape 3"/>
          <p:cNvSpPr>
            <a:spLocks noChangeArrowheads="1"/>
          </p:cNvSpPr>
          <p:nvPr/>
        </p:nvSpPr>
        <p:spPr bwMode="auto">
          <a:xfrm>
            <a:off x="809625" y="2305223"/>
            <a:ext cx="7524750" cy="2347913"/>
          </a:xfrm>
          <a:prstGeom prst="rect">
            <a:avLst/>
          </a:prstGeom>
          <a:solidFill>
            <a:schemeClr val="accent1">
              <a:lumMod val="60000"/>
              <a:lumOff val="40000"/>
              <a:alpha val="78000"/>
            </a:schemeClr>
          </a:solidFill>
          <a:ln w="12700">
            <a:solidFill>
              <a:schemeClr val="bg1"/>
            </a:solidFill>
            <a:miter lim="800000"/>
            <a:headEnd/>
            <a:tailEnd/>
          </a:ln>
        </p:spPr>
        <p:txBody>
          <a:bodyPr anchor="ctr"/>
          <a:lstStyle/>
          <a:p>
            <a:pPr algn="l"/>
            <a:endParaRPr lang="zh-CN" altLang="en-US">
              <a:solidFill>
                <a:srgbClr val="4D4D4D"/>
              </a:solidFill>
              <a:latin typeface="Calibri" pitchFamily="34" charset="0"/>
            </a:endParaRPr>
          </a:p>
        </p:txBody>
      </p:sp>
      <p:sp>
        <p:nvSpPr>
          <p:cNvPr id="5" name="AutoShape 3" descr="D8FCD644EF414d608FD23FABDBB2453F# #AutoShape 3"/>
          <p:cNvSpPr>
            <a:spLocks noChangeArrowheads="1"/>
          </p:cNvSpPr>
          <p:nvPr/>
        </p:nvSpPr>
        <p:spPr bwMode="auto">
          <a:xfrm>
            <a:off x="914400" y="2162348"/>
            <a:ext cx="7315200" cy="2378075"/>
          </a:xfrm>
          <a:prstGeom prst="rect">
            <a:avLst/>
          </a:prstGeom>
          <a:solidFill>
            <a:schemeClr val="accent1">
              <a:lumMod val="75000"/>
              <a:alpha val="80000"/>
            </a:schemeClr>
          </a:solidFill>
          <a:ln w="12700">
            <a:solidFill>
              <a:schemeClr val="bg1"/>
            </a:solidFill>
            <a:miter lim="800000"/>
            <a:headEnd/>
            <a:tailEnd/>
          </a:ln>
        </p:spPr>
        <p:txBody>
          <a:bodyPr wrap="none" anchor="ctr"/>
          <a:lstStyle/>
          <a:p>
            <a:pPr rtl="1" eaLnBrk="0" hangingPunct="0"/>
            <a:r>
              <a:rPr lang="ar-EG" altLang="zh-CN" sz="4800" b="1" dirty="0">
                <a:solidFill>
                  <a:srgbClr val="FFFFFF"/>
                </a:solidFill>
                <a:ea typeface="Microsoft YaHei" pitchFamily="34" charset="-122"/>
              </a:rPr>
              <a:t>الفصل </a:t>
            </a:r>
            <a:r>
              <a:rPr lang="ar-EG" altLang="zh-CN" sz="4800" b="1" dirty="0" smtClean="0">
                <a:solidFill>
                  <a:srgbClr val="FFFFFF"/>
                </a:solidFill>
                <a:ea typeface="Microsoft YaHei" pitchFamily="34" charset="-122"/>
              </a:rPr>
              <a:t>السادس</a:t>
            </a:r>
          </a:p>
          <a:p>
            <a:pPr rtl="1" eaLnBrk="0" hangingPunct="0"/>
            <a:r>
              <a:rPr lang="ar-EG" altLang="zh-CN" sz="4800" b="1" dirty="0" smtClean="0">
                <a:solidFill>
                  <a:srgbClr val="FFFFFF"/>
                </a:solidFill>
                <a:ea typeface="Microsoft YaHei" pitchFamily="34" charset="-122"/>
              </a:rPr>
              <a:t>كتابة </a:t>
            </a:r>
            <a:r>
              <a:rPr lang="ar-EG" altLang="zh-CN" sz="4800" b="1" dirty="0">
                <a:solidFill>
                  <a:srgbClr val="FFFFFF"/>
                </a:solidFill>
                <a:ea typeface="Microsoft YaHei" pitchFamily="34" charset="-122"/>
              </a:rPr>
              <a:t>المراسلات وتداولها بكفاءة</a:t>
            </a:r>
            <a:endParaRPr lang="zh-CN" altLang="en-US" sz="4800" b="1" dirty="0">
              <a:solidFill>
                <a:srgbClr val="FFFFFF"/>
              </a:solidFill>
              <a:ea typeface="Microsoft YaHei" pitchFamily="34" charset="-122"/>
            </a:endParaRPr>
          </a:p>
        </p:txBody>
      </p:sp>
      <p:sp>
        <p:nvSpPr>
          <p:cNvPr id="6" name="Rectangle 13" descr="FD1DDF730CE4456e89755B07FE1653D0# #Rectangle 13"/>
          <p:cNvSpPr>
            <a:spLocks noChangeArrowheads="1"/>
          </p:cNvSpPr>
          <p:nvPr/>
        </p:nvSpPr>
        <p:spPr bwMode="auto">
          <a:xfrm>
            <a:off x="1081088" y="2521123"/>
            <a:ext cx="6981825" cy="334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endParaRPr lang="zh-CN" altLang="en-US" sz="1600">
              <a:solidFill>
                <a:srgbClr val="FFFFFF"/>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8466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500"/>
                                        <p:tgtEl>
                                          <p:spTgt spid="5"/>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Bottom)">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slide(fromBottom)">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utoUpdateAnimBg="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ocument 1"/>
          <p:cNvSpPr/>
          <p:nvPr/>
        </p:nvSpPr>
        <p:spPr bwMode="auto">
          <a:xfrm rot="16200000" flipH="1">
            <a:off x="-2267879" y="2250367"/>
            <a:ext cx="6858000" cy="2357266"/>
          </a:xfrm>
          <a:prstGeom prst="flowChartDocument">
            <a:avLst/>
          </a:prstGeom>
          <a:solidFill>
            <a:srgbClr val="FF66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rtl="1">
              <a:lnSpc>
                <a:spcPct val="300000"/>
              </a:lnSpc>
            </a:pPr>
            <a:r>
              <a:rPr lang="ar-EG" sz="4000" b="1" dirty="0">
                <a:solidFill>
                  <a:srgbClr val="000000"/>
                </a:solidFill>
              </a:rPr>
              <a:t>كتابة المراسلات وتداولها بكفاءة</a:t>
            </a:r>
          </a:p>
        </p:txBody>
      </p:sp>
      <p:sp>
        <p:nvSpPr>
          <p:cNvPr id="3" name="Rectangle 2"/>
          <p:cNvSpPr/>
          <p:nvPr/>
        </p:nvSpPr>
        <p:spPr>
          <a:xfrm>
            <a:off x="2123728" y="2564904"/>
            <a:ext cx="7020272" cy="1569660"/>
          </a:xfrm>
          <a:prstGeom prst="rect">
            <a:avLst/>
          </a:prstGeom>
        </p:spPr>
        <p:txBody>
          <a:bodyPr wrap="square">
            <a:spAutoFit/>
          </a:bodyPr>
          <a:lstStyle/>
          <a:p>
            <a:pPr marL="457200" indent="-457200" algn="r" rtl="1">
              <a:buFont typeface="Wingdings" pitchFamily="2" charset="2"/>
              <a:buChar char="ü"/>
            </a:pPr>
            <a:r>
              <a:rPr lang="ar-EG" sz="3200" b="1" dirty="0" smtClean="0">
                <a:solidFill>
                  <a:srgbClr val="2D2D8A">
                    <a:lumMod val="50000"/>
                  </a:srgbClr>
                </a:solidFill>
              </a:rPr>
              <a:t>تحرير </a:t>
            </a:r>
            <a:r>
              <a:rPr lang="ar-EG" sz="3200" b="1" dirty="0">
                <a:solidFill>
                  <a:srgbClr val="2D2D8A">
                    <a:lumMod val="50000"/>
                  </a:srgbClr>
                </a:solidFill>
              </a:rPr>
              <a:t>الرسائل الخارجية </a:t>
            </a:r>
          </a:p>
          <a:p>
            <a:pPr marL="457200" indent="-457200" algn="r" rtl="1">
              <a:buFont typeface="Wingdings" pitchFamily="2" charset="2"/>
              <a:buChar char="ü"/>
            </a:pPr>
            <a:r>
              <a:rPr lang="ar-EG" sz="3200" b="1" dirty="0" smtClean="0">
                <a:solidFill>
                  <a:srgbClr val="2D2D8A">
                    <a:lumMod val="50000"/>
                  </a:srgbClr>
                </a:solidFill>
              </a:rPr>
              <a:t>تحرير </a:t>
            </a:r>
            <a:r>
              <a:rPr lang="ar-EG" sz="3200" b="1" dirty="0">
                <a:solidFill>
                  <a:srgbClr val="2D2D8A">
                    <a:lumMod val="50000"/>
                  </a:srgbClr>
                </a:solidFill>
              </a:rPr>
              <a:t>المذكرات الداخلية </a:t>
            </a:r>
          </a:p>
          <a:p>
            <a:pPr marL="457200" indent="-457200" algn="r" rtl="1">
              <a:buFont typeface="Wingdings" pitchFamily="2" charset="2"/>
              <a:buChar char="ü"/>
            </a:pPr>
            <a:r>
              <a:rPr lang="ar-EG" sz="3200" b="1" dirty="0" smtClean="0">
                <a:solidFill>
                  <a:srgbClr val="2D2D8A">
                    <a:lumMod val="50000"/>
                  </a:srgbClr>
                </a:solidFill>
              </a:rPr>
              <a:t>معالجة </a:t>
            </a:r>
            <a:r>
              <a:rPr lang="ar-EG" sz="3200" b="1" dirty="0">
                <a:solidFill>
                  <a:srgbClr val="2D2D8A">
                    <a:lumMod val="50000"/>
                  </a:srgbClr>
                </a:solidFill>
              </a:rPr>
              <a:t>الاتصالات الكتابية الواردة والصادرة</a:t>
            </a:r>
          </a:p>
        </p:txBody>
      </p:sp>
    </p:spTree>
    <p:extLst>
      <p:ext uri="{BB962C8B-B14F-4D97-AF65-F5344CB8AC3E}">
        <p14:creationId xmlns:p14="http://schemas.microsoft.com/office/powerpoint/2010/main" xmlns="" val="326028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547664" y="2459360"/>
            <a:ext cx="5688632" cy="2376264"/>
          </a:xfrm>
          <a:prstGeom prst="horizontalScroll">
            <a:avLst/>
          </a:prstGeom>
          <a:ln w="9525" cap="flat" cmpd="sng" algn="ctr">
            <a:solidFill>
              <a:schemeClr val="tx1"/>
            </a:solidFill>
            <a:prstDash val="solid"/>
            <a:round/>
            <a:headEnd type="none" w="med" len="med"/>
            <a:tailEnd type="none" w="med" len="med"/>
          </a:ln>
          <a:effectLst/>
          <a:extLst/>
        </p:spPr>
        <p:style>
          <a:lnRef idx="0">
            <a:scrgbClr r="0" g="0" b="0"/>
          </a:lnRef>
          <a:fillRef idx="1003">
            <a:schemeClr val="lt2"/>
          </a:fillRef>
          <a:effectRef idx="0">
            <a:scrgbClr r="0" g="0" b="0"/>
          </a:effectRef>
          <a:fontRef idx="major"/>
        </p:style>
        <p:txBody>
          <a:bodyPr vert="horz" wrap="square" lIns="91440" tIns="45720" rIns="91440" bIns="45720" numCol="1" rtlCol="1" anchor="t" anchorCtr="0" compatLnSpc="1">
            <a:prstTxWarp prst="textNoShape">
              <a:avLst/>
            </a:prstTxWarp>
          </a:bodyPr>
          <a:lstStyle/>
          <a:p>
            <a:pPr rtl="1">
              <a:lnSpc>
                <a:spcPct val="250000"/>
              </a:lnSpc>
            </a:pPr>
            <a:r>
              <a:rPr lang="ar-EG" sz="3600" b="1" dirty="0">
                <a:solidFill>
                  <a:srgbClr val="FFFFFF"/>
                </a:solidFill>
                <a:latin typeface="Simplified Arabic" pitchFamily="18" charset="-78"/>
                <a:cs typeface="Simplified Arabic" pitchFamily="18" charset="-78"/>
              </a:rPr>
              <a:t>الاتصال الكتابي</a:t>
            </a:r>
            <a:endParaRPr lang="ar-EG" sz="3600" b="1" dirty="0" smtClean="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170964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4149080"/>
            <a:ext cx="8346728" cy="1496052"/>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ونقصد بالاتصال الكتابي هنا الاتصال الذي يعتمد على الكلمة </a:t>
              </a:r>
              <a:r>
                <a:rPr lang="ar-EG" sz="2800" b="1" dirty="0" smtClean="0">
                  <a:solidFill>
                    <a:srgbClr val="FFFFFF"/>
                  </a:solidFill>
                  <a:ea typeface="Gulim" pitchFamily="34" charset="-127"/>
                </a:rPr>
                <a:t>المكتوبة</a:t>
              </a:r>
            </a:p>
            <a:p>
              <a:pPr rtl="1"/>
              <a:r>
                <a:rPr lang="ar-EG" sz="2800" b="1" dirty="0" smtClean="0">
                  <a:solidFill>
                    <a:srgbClr val="FFFFFF"/>
                  </a:solidFill>
                  <a:ea typeface="Gulim" pitchFamily="34" charset="-127"/>
                </a:rPr>
                <a:t> </a:t>
              </a:r>
              <a:r>
                <a:rPr lang="ar-EG" sz="2800" b="1" dirty="0">
                  <a:solidFill>
                    <a:srgbClr val="FFFFFF"/>
                  </a:solidFill>
                  <a:ea typeface="Gulim" pitchFamily="34" charset="-127"/>
                </a:rPr>
                <a:t>لبعث رسالة ما من طرف الى آخر</a:t>
              </a: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solidFill>
                  <a:srgbClr val="FFFFFF"/>
                </a:solidFill>
                <a:latin typeface="Simplified Arabic" pitchFamily="18" charset="-78"/>
                <a:cs typeface="Simplified Arabic" pitchFamily="18" charset="-78"/>
              </a:rPr>
              <a:t>الاتصال الكتابي</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98392" y="1484784"/>
            <a:ext cx="3373808" cy="24482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088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latin typeface="Simplified Arabic" pitchFamily="18" charset="-78"/>
                <a:cs typeface="Simplified Arabic" pitchFamily="18" charset="-78"/>
              </a:rPr>
              <a:t>مزايا الاتصال </a:t>
            </a:r>
            <a:r>
              <a:rPr lang="ar-EG" altLang="en-US" sz="3200" dirty="0">
                <a:latin typeface="Simplified Arabic" pitchFamily="18" charset="-78"/>
                <a:cs typeface="Simplified Arabic" pitchFamily="18" charset="-78"/>
              </a:rPr>
              <a:t>الكتابي</a:t>
            </a:r>
          </a:p>
        </p:txBody>
      </p:sp>
      <p:sp>
        <p:nvSpPr>
          <p:cNvPr id="8" name="AutoShape 3"/>
          <p:cNvSpPr>
            <a:spLocks noChangeArrowheads="1"/>
          </p:cNvSpPr>
          <p:nvPr/>
        </p:nvSpPr>
        <p:spPr bwMode="auto">
          <a:xfrm flipH="1">
            <a:off x="581172" y="2681605"/>
            <a:ext cx="6928656" cy="409516"/>
          </a:xfrm>
          <a:prstGeom prst="roundRect">
            <a:avLst>
              <a:gd name="adj" fmla="val 50000"/>
            </a:avLst>
          </a:prstGeom>
          <a:gradFill rotWithShape="1">
            <a:gsLst>
              <a:gs pos="0">
                <a:schemeClr val="bg2"/>
              </a:gs>
              <a:gs pos="50000">
                <a:srgbClr val="934300"/>
              </a:gs>
              <a:gs pos="100000">
                <a:schemeClr val="bg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9" name="AutoShape 4"/>
          <p:cNvSpPr>
            <a:spLocks noChangeArrowheads="1"/>
          </p:cNvSpPr>
          <p:nvPr/>
        </p:nvSpPr>
        <p:spPr bwMode="auto">
          <a:xfrm flipH="1">
            <a:off x="7260152" y="2621279"/>
            <a:ext cx="521061" cy="519907"/>
          </a:xfrm>
          <a:prstGeom prst="homePlate">
            <a:avLst>
              <a:gd name="adj" fmla="val 25000"/>
            </a:avLst>
          </a:prstGeom>
          <a:gradFill rotWithShape="1">
            <a:gsLst>
              <a:gs pos="0">
                <a:srgbClr val="5A2900"/>
              </a:gs>
              <a:gs pos="100000">
                <a:schemeClr val="bg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1" name="AutoShape 6"/>
          <p:cNvSpPr>
            <a:spLocks noChangeArrowheads="1"/>
          </p:cNvSpPr>
          <p:nvPr/>
        </p:nvSpPr>
        <p:spPr bwMode="auto">
          <a:xfrm flipH="1">
            <a:off x="515287" y="3633686"/>
            <a:ext cx="7053935" cy="409516"/>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2" name="AutoShape 7"/>
          <p:cNvSpPr>
            <a:spLocks noChangeArrowheads="1"/>
          </p:cNvSpPr>
          <p:nvPr/>
        </p:nvSpPr>
        <p:spPr bwMode="auto">
          <a:xfrm flipH="1">
            <a:off x="7281878" y="3573149"/>
            <a:ext cx="530482" cy="519907"/>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4" name="AutoShape 9"/>
          <p:cNvSpPr>
            <a:spLocks noChangeArrowheads="1"/>
          </p:cNvSpPr>
          <p:nvPr/>
        </p:nvSpPr>
        <p:spPr bwMode="auto">
          <a:xfrm flipH="1">
            <a:off x="533136" y="4641123"/>
            <a:ext cx="6949346" cy="409516"/>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5" name="AutoShape 10"/>
          <p:cNvSpPr>
            <a:spLocks noChangeArrowheads="1"/>
          </p:cNvSpPr>
          <p:nvPr/>
        </p:nvSpPr>
        <p:spPr bwMode="auto">
          <a:xfrm flipH="1">
            <a:off x="7232061" y="4575244"/>
            <a:ext cx="522617" cy="519907"/>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7" name="AutoShape 12"/>
          <p:cNvSpPr>
            <a:spLocks noChangeArrowheads="1"/>
          </p:cNvSpPr>
          <p:nvPr/>
        </p:nvSpPr>
        <p:spPr bwMode="auto">
          <a:xfrm flipH="1">
            <a:off x="513099" y="5565455"/>
            <a:ext cx="7066753" cy="409516"/>
          </a:xfrm>
          <a:prstGeom prst="roundRect">
            <a:avLst>
              <a:gd name="adj" fmla="val 50000"/>
            </a:avLst>
          </a:prstGeom>
          <a:gradFill rotWithShape="1">
            <a:gsLst>
              <a:gs pos="0">
                <a:schemeClr val="hlink"/>
              </a:gs>
              <a:gs pos="50000">
                <a:srgbClr val="5A5A5A"/>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8" name="AutoShape 13"/>
          <p:cNvSpPr>
            <a:spLocks noChangeArrowheads="1"/>
          </p:cNvSpPr>
          <p:nvPr/>
        </p:nvSpPr>
        <p:spPr bwMode="auto">
          <a:xfrm flipH="1">
            <a:off x="7280914" y="5503137"/>
            <a:ext cx="531446" cy="519907"/>
          </a:xfrm>
          <a:prstGeom prst="homePlate">
            <a:avLst>
              <a:gd name="adj" fmla="val 25000"/>
            </a:avLst>
          </a:prstGeom>
          <a:gradFill rotWithShape="1">
            <a:gsLst>
              <a:gs pos="0">
                <a:srgbClr val="373737"/>
              </a:gs>
              <a:gs pos="100000">
                <a:schemeClr val="hlink"/>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20" name="AutoShape 14"/>
          <p:cNvSpPr>
            <a:spLocks noChangeArrowheads="1"/>
          </p:cNvSpPr>
          <p:nvPr/>
        </p:nvSpPr>
        <p:spPr bwMode="auto">
          <a:xfrm>
            <a:off x="567056" y="2611795"/>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توثيق </a:t>
            </a:r>
            <a:r>
              <a:rPr lang="ar-EG" sz="2400" b="1" dirty="0">
                <a:solidFill>
                  <a:srgbClr val="FFFFFF"/>
                </a:solidFill>
                <a:ea typeface="Gulim" pitchFamily="34" charset="-127"/>
              </a:rPr>
              <a:t>الاتصال وإمكانية الرجوع إليه عند الحاجة مستقبلاً</a:t>
            </a:r>
            <a:endParaRPr lang="en-US" sz="2400" b="1" dirty="0">
              <a:solidFill>
                <a:srgbClr val="FFFFFF"/>
              </a:solidFill>
              <a:ea typeface="Gulim" pitchFamily="34" charset="-127"/>
            </a:endParaRPr>
          </a:p>
        </p:txBody>
      </p:sp>
      <p:sp>
        <p:nvSpPr>
          <p:cNvPr id="24" name="AutoShape 18"/>
          <p:cNvSpPr>
            <a:spLocks noChangeArrowheads="1"/>
          </p:cNvSpPr>
          <p:nvPr/>
        </p:nvSpPr>
        <p:spPr bwMode="auto">
          <a:xfrm>
            <a:off x="7740352" y="2563881"/>
            <a:ext cx="574675" cy="648103"/>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400">
              <a:solidFill>
                <a:srgbClr val="4D4D4D"/>
              </a:solidFill>
            </a:endParaRPr>
          </a:p>
        </p:txBody>
      </p:sp>
      <p:grpSp>
        <p:nvGrpSpPr>
          <p:cNvPr id="25" name="Group 19"/>
          <p:cNvGrpSpPr>
            <a:grpSpLocks/>
          </p:cNvGrpSpPr>
          <p:nvPr/>
        </p:nvGrpSpPr>
        <p:grpSpPr bwMode="auto">
          <a:xfrm>
            <a:off x="7740352" y="2563881"/>
            <a:ext cx="574675" cy="648103"/>
            <a:chOff x="0" y="0"/>
            <a:chExt cx="4251" cy="2141"/>
          </a:xfrm>
        </p:grpSpPr>
        <p:sp>
          <p:nvSpPr>
            <p:cNvPr id="26" name="Oval 20"/>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27" name="Oval 21"/>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28" name="Oval 22"/>
          <p:cNvSpPr>
            <a:spLocks noChangeArrowheads="1"/>
          </p:cNvSpPr>
          <p:nvPr/>
        </p:nvSpPr>
        <p:spPr bwMode="auto">
          <a:xfrm flipH="1">
            <a:off x="7786389" y="2616269"/>
            <a:ext cx="482600" cy="516346"/>
          </a:xfrm>
          <a:prstGeom prst="ellipse">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29" name="Oval 23"/>
          <p:cNvSpPr>
            <a:spLocks noChangeArrowheads="1"/>
          </p:cNvSpPr>
          <p:nvPr/>
        </p:nvSpPr>
        <p:spPr bwMode="auto">
          <a:xfrm flipH="1">
            <a:off x="7834013" y="2625793"/>
            <a:ext cx="377825" cy="341857"/>
          </a:xfrm>
          <a:prstGeom prst="ellipse">
            <a:avLst/>
          </a:prstGeom>
          <a:gradFill rotWithShape="1">
            <a:gsLst>
              <a:gs pos="0">
                <a:srgbClr val="F6E7DA"/>
              </a:gs>
              <a:gs pos="100000">
                <a:schemeClr val="bg2">
                  <a:alpha val="37999"/>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0" name="AutoShape 24"/>
          <p:cNvSpPr>
            <a:spLocks noChangeArrowheads="1"/>
          </p:cNvSpPr>
          <p:nvPr/>
        </p:nvSpPr>
        <p:spPr bwMode="auto">
          <a:xfrm>
            <a:off x="7740352" y="2565468"/>
            <a:ext cx="576262" cy="605371"/>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1</a:t>
            </a:r>
            <a:endParaRPr lang="en-US" b="1">
              <a:solidFill>
                <a:srgbClr val="FFFFFF"/>
              </a:solidFill>
              <a:ea typeface="Gulim" pitchFamily="34" charset="-127"/>
            </a:endParaRPr>
          </a:p>
        </p:txBody>
      </p:sp>
      <p:grpSp>
        <p:nvGrpSpPr>
          <p:cNvPr id="31" name="Group 25"/>
          <p:cNvGrpSpPr>
            <a:grpSpLocks/>
          </p:cNvGrpSpPr>
          <p:nvPr/>
        </p:nvGrpSpPr>
        <p:grpSpPr bwMode="auto">
          <a:xfrm>
            <a:off x="7740154" y="3500506"/>
            <a:ext cx="576262" cy="648103"/>
            <a:chOff x="0" y="0"/>
            <a:chExt cx="363" cy="364"/>
          </a:xfrm>
        </p:grpSpPr>
        <p:sp>
          <p:nvSpPr>
            <p:cNvPr id="32" name="AutoShape 26"/>
            <p:cNvSpPr>
              <a:spLocks noChangeArrowheads="1"/>
            </p:cNvSpPr>
            <p:nvPr/>
          </p:nvSpPr>
          <p:spPr bwMode="auto">
            <a:xfrm>
              <a:off x="2" y="1"/>
              <a:ext cx="360" cy="363"/>
            </a:xfrm>
            <a:prstGeom prst="roundRect">
              <a:avLst>
                <a:gd name="adj" fmla="val 14222"/>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33" name="Group 27"/>
            <p:cNvGrpSpPr>
              <a:grpSpLocks/>
            </p:cNvGrpSpPr>
            <p:nvPr/>
          </p:nvGrpSpPr>
          <p:grpSpPr bwMode="auto">
            <a:xfrm>
              <a:off x="2" y="0"/>
              <a:ext cx="359" cy="364"/>
              <a:chOff x="0" y="0"/>
              <a:chExt cx="4251" cy="2141"/>
            </a:xfrm>
          </p:grpSpPr>
          <p:sp>
            <p:nvSpPr>
              <p:cNvPr id="37" name="Oval 28"/>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38" name="Oval 29"/>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34" name="Oval 30"/>
            <p:cNvSpPr>
              <a:spLocks noChangeArrowheads="1"/>
            </p:cNvSpPr>
            <p:nvPr/>
          </p:nvSpPr>
          <p:spPr bwMode="auto">
            <a:xfrm flipH="1">
              <a:off x="31" y="33"/>
              <a:ext cx="302" cy="292"/>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5" name="Oval 31"/>
            <p:cNvSpPr>
              <a:spLocks noChangeArrowheads="1"/>
            </p:cNvSpPr>
            <p:nvPr/>
          </p:nvSpPr>
          <p:spPr bwMode="auto">
            <a:xfrm flipH="1">
              <a:off x="59" y="41"/>
              <a:ext cx="244" cy="191"/>
            </a:xfrm>
            <a:prstGeom prst="ellipse">
              <a:avLst/>
            </a:prstGeom>
            <a:gradFill rotWithShape="1">
              <a:gsLst>
                <a:gs pos="0">
                  <a:srgbClr val="FCF2CD"/>
                </a:gs>
                <a:gs pos="100000">
                  <a:schemeClr val="accent1">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6" name="AutoShape 32"/>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2</a:t>
              </a:r>
              <a:endParaRPr lang="en-US" b="1">
                <a:solidFill>
                  <a:srgbClr val="FFFFFF"/>
                </a:solidFill>
                <a:ea typeface="Gulim" pitchFamily="34" charset="-127"/>
              </a:endParaRPr>
            </a:p>
          </p:txBody>
        </p:sp>
      </p:grpSp>
      <p:grpSp>
        <p:nvGrpSpPr>
          <p:cNvPr id="39" name="Group 33"/>
          <p:cNvGrpSpPr>
            <a:grpSpLocks/>
          </p:cNvGrpSpPr>
          <p:nvPr/>
        </p:nvGrpSpPr>
        <p:grpSpPr bwMode="auto">
          <a:xfrm>
            <a:off x="7740154" y="4510156"/>
            <a:ext cx="576262" cy="648103"/>
            <a:chOff x="0" y="0"/>
            <a:chExt cx="363" cy="364"/>
          </a:xfrm>
        </p:grpSpPr>
        <p:sp>
          <p:nvSpPr>
            <p:cNvPr id="40" name="AutoShape 34"/>
            <p:cNvSpPr>
              <a:spLocks noChangeArrowheads="1"/>
            </p:cNvSpPr>
            <p:nvPr/>
          </p:nvSpPr>
          <p:spPr bwMode="auto">
            <a:xfrm>
              <a:off x="1" y="0"/>
              <a:ext cx="361" cy="363"/>
            </a:xfrm>
            <a:prstGeom prst="roundRect">
              <a:avLst>
                <a:gd name="adj" fmla="val 14222"/>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1" name="Group 35"/>
            <p:cNvGrpSpPr>
              <a:grpSpLocks/>
            </p:cNvGrpSpPr>
            <p:nvPr/>
          </p:nvGrpSpPr>
          <p:grpSpPr bwMode="auto">
            <a:xfrm>
              <a:off x="0" y="0"/>
              <a:ext cx="361" cy="364"/>
              <a:chOff x="0" y="0"/>
              <a:chExt cx="4251" cy="2141"/>
            </a:xfrm>
          </p:grpSpPr>
          <p:sp>
            <p:nvSpPr>
              <p:cNvPr id="45" name="Oval 36"/>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46" name="Oval 37"/>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42" name="Oval 38"/>
            <p:cNvSpPr>
              <a:spLocks noChangeArrowheads="1"/>
            </p:cNvSpPr>
            <p:nvPr/>
          </p:nvSpPr>
          <p:spPr bwMode="auto">
            <a:xfrm flipH="1">
              <a:off x="29" y="33"/>
              <a:ext cx="303" cy="293"/>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3" name="Oval 39"/>
            <p:cNvSpPr>
              <a:spLocks noChangeArrowheads="1"/>
            </p:cNvSpPr>
            <p:nvPr/>
          </p:nvSpPr>
          <p:spPr bwMode="auto">
            <a:xfrm flipH="1">
              <a:off x="57" y="41"/>
              <a:ext cx="246" cy="191"/>
            </a:xfrm>
            <a:prstGeom prst="ellipse">
              <a:avLst/>
            </a:prstGeom>
            <a:gradFill rotWithShape="1">
              <a:gsLst>
                <a:gs pos="0">
                  <a:srgbClr val="FFAAAA"/>
                </a:gs>
                <a:gs pos="100000">
                  <a:schemeClr val="accent2">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4" name="AutoShape 40"/>
            <p:cNvSpPr>
              <a:spLocks noChangeArrowheads="1"/>
            </p:cNvSpPr>
            <p:nvPr/>
          </p:nvSpPr>
          <p:spPr bwMode="auto">
            <a:xfrm>
              <a:off x="0" y="0"/>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3</a:t>
              </a:r>
              <a:endParaRPr lang="en-US" b="1">
                <a:solidFill>
                  <a:srgbClr val="FFFFFF"/>
                </a:solidFill>
                <a:ea typeface="Gulim" pitchFamily="34" charset="-127"/>
              </a:endParaRPr>
            </a:p>
          </p:txBody>
        </p:sp>
      </p:grpSp>
      <p:grpSp>
        <p:nvGrpSpPr>
          <p:cNvPr id="47" name="Group 41"/>
          <p:cNvGrpSpPr>
            <a:grpSpLocks/>
          </p:cNvGrpSpPr>
          <p:nvPr/>
        </p:nvGrpSpPr>
        <p:grpSpPr bwMode="auto">
          <a:xfrm>
            <a:off x="7740154" y="5445193"/>
            <a:ext cx="576262" cy="648103"/>
            <a:chOff x="0" y="0"/>
            <a:chExt cx="363" cy="364"/>
          </a:xfrm>
        </p:grpSpPr>
        <p:sp>
          <p:nvSpPr>
            <p:cNvPr id="48" name="AutoShape 42"/>
            <p:cNvSpPr>
              <a:spLocks noChangeArrowheads="1"/>
            </p:cNvSpPr>
            <p:nvPr/>
          </p:nvSpPr>
          <p:spPr bwMode="auto">
            <a:xfrm>
              <a:off x="1" y="1"/>
              <a:ext cx="361" cy="363"/>
            </a:xfrm>
            <a:prstGeom prst="roundRect">
              <a:avLst>
                <a:gd name="adj" fmla="val 14222"/>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9" name="Group 43"/>
            <p:cNvGrpSpPr>
              <a:grpSpLocks/>
            </p:cNvGrpSpPr>
            <p:nvPr/>
          </p:nvGrpSpPr>
          <p:grpSpPr bwMode="auto">
            <a:xfrm>
              <a:off x="0" y="0"/>
              <a:ext cx="360" cy="364"/>
              <a:chOff x="0" y="0"/>
              <a:chExt cx="1134" cy="993"/>
            </a:xfrm>
          </p:grpSpPr>
          <p:grpSp>
            <p:nvGrpSpPr>
              <p:cNvPr id="52" name="Group 44"/>
              <p:cNvGrpSpPr>
                <a:grpSpLocks/>
              </p:cNvGrpSpPr>
              <p:nvPr/>
            </p:nvGrpSpPr>
            <p:grpSpPr bwMode="auto">
              <a:xfrm>
                <a:off x="0" y="0"/>
                <a:ext cx="1134" cy="993"/>
                <a:chOff x="0" y="0"/>
                <a:chExt cx="4251" cy="2141"/>
              </a:xfrm>
            </p:grpSpPr>
            <p:sp>
              <p:nvSpPr>
                <p:cNvPr id="54" name="Oval 45"/>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55" name="Oval 46"/>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53" name="Oval 47"/>
              <p:cNvSpPr>
                <a:spLocks noChangeArrowheads="1"/>
              </p:cNvSpPr>
              <p:nvPr/>
            </p:nvSpPr>
            <p:spPr bwMode="auto">
              <a:xfrm flipH="1">
                <a:off x="91" y="91"/>
                <a:ext cx="953" cy="795"/>
              </a:xfrm>
              <a:prstGeom prst="ellipse">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grpSp>
        <p:sp>
          <p:nvSpPr>
            <p:cNvPr id="50" name="Oval 48"/>
            <p:cNvSpPr>
              <a:spLocks noChangeArrowheads="1"/>
            </p:cNvSpPr>
            <p:nvPr/>
          </p:nvSpPr>
          <p:spPr bwMode="auto">
            <a:xfrm flipH="1">
              <a:off x="57" y="42"/>
              <a:ext cx="244" cy="191"/>
            </a:xfrm>
            <a:prstGeom prst="ellipse">
              <a:avLst/>
            </a:prstGeom>
            <a:gradFill rotWithShape="1">
              <a:gsLst>
                <a:gs pos="0">
                  <a:srgbClr val="DBDBDB"/>
                </a:gs>
                <a:gs pos="100000">
                  <a:schemeClr val="hlink">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51" name="AutoShape 49"/>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4</a:t>
              </a:r>
              <a:endParaRPr lang="en-US" b="1">
                <a:solidFill>
                  <a:srgbClr val="FFFFFF"/>
                </a:solidFill>
                <a:ea typeface="Gulim" pitchFamily="34" charset="-127"/>
              </a:endParaRPr>
            </a:p>
          </p:txBody>
        </p:sp>
      </p:grpSp>
      <p:sp>
        <p:nvSpPr>
          <p:cNvPr id="69" name="AutoShape 14"/>
          <p:cNvSpPr>
            <a:spLocks noChangeArrowheads="1"/>
          </p:cNvSpPr>
          <p:nvPr/>
        </p:nvSpPr>
        <p:spPr bwMode="auto">
          <a:xfrm>
            <a:off x="611560" y="3573016"/>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يمكن </a:t>
            </a:r>
            <a:r>
              <a:rPr lang="ar-EG" sz="2400" b="1" dirty="0">
                <a:solidFill>
                  <a:srgbClr val="FFFFFF"/>
                </a:solidFill>
                <a:ea typeface="Gulim" pitchFamily="34" charset="-127"/>
              </a:rPr>
              <a:t>استخادمه كمستند قضائي مستقبلاً</a:t>
            </a:r>
            <a:endParaRPr lang="en-US" sz="2400" b="1" dirty="0">
              <a:solidFill>
                <a:srgbClr val="FFFFFF"/>
              </a:solidFill>
              <a:ea typeface="Gulim" pitchFamily="34" charset="-127"/>
            </a:endParaRPr>
          </a:p>
        </p:txBody>
      </p:sp>
      <p:sp>
        <p:nvSpPr>
          <p:cNvPr id="70" name="AutoShape 14"/>
          <p:cNvSpPr>
            <a:spLocks noChangeArrowheads="1"/>
          </p:cNvSpPr>
          <p:nvPr/>
        </p:nvSpPr>
        <p:spPr bwMode="auto">
          <a:xfrm>
            <a:off x="656064" y="4565496"/>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300" b="1" dirty="0" smtClean="0">
                <a:solidFill>
                  <a:srgbClr val="FFFFFF"/>
                </a:solidFill>
                <a:ea typeface="Gulim" pitchFamily="34" charset="-127"/>
              </a:rPr>
              <a:t>يعطي </a:t>
            </a:r>
            <a:r>
              <a:rPr lang="ar-EG" sz="2300" b="1" dirty="0">
                <a:solidFill>
                  <a:srgbClr val="FFFFFF"/>
                </a:solidFill>
                <a:ea typeface="Gulim" pitchFamily="34" charset="-127"/>
              </a:rPr>
              <a:t>للمرسل فرصة كافية للتأني والتفكير والعرض المتكامل لأفكاره</a:t>
            </a:r>
            <a:endParaRPr lang="en-US" sz="2300" b="1" dirty="0">
              <a:solidFill>
                <a:srgbClr val="FFFFFF"/>
              </a:solidFill>
              <a:ea typeface="Gulim" pitchFamily="34" charset="-127"/>
            </a:endParaRPr>
          </a:p>
        </p:txBody>
      </p:sp>
      <p:sp>
        <p:nvSpPr>
          <p:cNvPr id="71" name="AutoShape 14"/>
          <p:cNvSpPr>
            <a:spLocks noChangeArrowheads="1"/>
          </p:cNvSpPr>
          <p:nvPr/>
        </p:nvSpPr>
        <p:spPr bwMode="auto">
          <a:xfrm>
            <a:off x="700568" y="5501600"/>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a:solidFill>
                  <a:srgbClr val="FFFFFF"/>
                </a:solidFill>
                <a:ea typeface="Gulim" pitchFamily="34" charset="-127"/>
              </a:rPr>
              <a:t>	قلة تكلفتها مقارنة مع بعض وسائل الاتصال الأخرى كالهاتف مثلاً</a:t>
            </a:r>
            <a:endParaRPr lang="en-US" sz="2400" b="1" dirty="0">
              <a:solidFill>
                <a:srgbClr val="FFFFFF"/>
              </a:solidFill>
              <a:ea typeface="Gulim" pitchFamily="34" charset="-127"/>
            </a:endParaRPr>
          </a:p>
        </p:txBody>
      </p:sp>
    </p:spTree>
    <p:extLst>
      <p:ext uri="{BB962C8B-B14F-4D97-AF65-F5344CB8AC3E}">
        <p14:creationId xmlns:p14="http://schemas.microsoft.com/office/powerpoint/2010/main" xmlns="" val="342108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fade">
                                      <p:cBhvr>
                                        <p:cTn id="64" dur="1000"/>
                                        <p:tgtEl>
                                          <p:spTgt spid="69"/>
                                        </p:tgtEl>
                                      </p:cBhvr>
                                    </p:animEffect>
                                    <p:anim calcmode="lin" valueType="num">
                                      <p:cBhvr>
                                        <p:cTn id="65" dur="1000" fill="hold"/>
                                        <p:tgtEl>
                                          <p:spTgt spid="69"/>
                                        </p:tgtEl>
                                        <p:attrNameLst>
                                          <p:attrName>ppt_x</p:attrName>
                                        </p:attrNameLst>
                                      </p:cBhvr>
                                      <p:tavLst>
                                        <p:tav tm="0">
                                          <p:val>
                                            <p:strVal val="#ppt_x"/>
                                          </p:val>
                                        </p:tav>
                                        <p:tav tm="100000">
                                          <p:val>
                                            <p:strVal val="#ppt_x"/>
                                          </p:val>
                                        </p:tav>
                                      </p:tavLst>
                                    </p:anim>
                                    <p:anim calcmode="lin" valueType="num">
                                      <p:cBhvr>
                                        <p:cTn id="6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1000"/>
                                        <p:tgtEl>
                                          <p:spTgt spid="39"/>
                                        </p:tgtEl>
                                      </p:cBhvr>
                                    </p:animEffect>
                                    <p:anim calcmode="lin" valueType="num">
                                      <p:cBhvr>
                                        <p:cTn id="82" dur="1000" fill="hold"/>
                                        <p:tgtEl>
                                          <p:spTgt spid="39"/>
                                        </p:tgtEl>
                                        <p:attrNameLst>
                                          <p:attrName>ppt_x</p:attrName>
                                        </p:attrNameLst>
                                      </p:cBhvr>
                                      <p:tavLst>
                                        <p:tav tm="0">
                                          <p:val>
                                            <p:strVal val="#ppt_x"/>
                                          </p:val>
                                        </p:tav>
                                        <p:tav tm="100000">
                                          <p:val>
                                            <p:strVal val="#ppt_x"/>
                                          </p:val>
                                        </p:tav>
                                      </p:tavLst>
                                    </p:anim>
                                    <p:anim calcmode="lin" valueType="num">
                                      <p:cBhvr>
                                        <p:cTn id="83" dur="1000" fill="hold"/>
                                        <p:tgtEl>
                                          <p:spTgt spid="3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fade">
                                      <p:cBhvr>
                                        <p:cTn id="86" dur="1000"/>
                                        <p:tgtEl>
                                          <p:spTgt spid="70"/>
                                        </p:tgtEl>
                                      </p:cBhvr>
                                    </p:animEffect>
                                    <p:anim calcmode="lin" valueType="num">
                                      <p:cBhvr>
                                        <p:cTn id="87" dur="1000" fill="hold"/>
                                        <p:tgtEl>
                                          <p:spTgt spid="70"/>
                                        </p:tgtEl>
                                        <p:attrNameLst>
                                          <p:attrName>ppt_x</p:attrName>
                                        </p:attrNameLst>
                                      </p:cBhvr>
                                      <p:tavLst>
                                        <p:tav tm="0">
                                          <p:val>
                                            <p:strVal val="#ppt_x"/>
                                          </p:val>
                                        </p:tav>
                                        <p:tav tm="100000">
                                          <p:val>
                                            <p:strVal val="#ppt_x"/>
                                          </p:val>
                                        </p:tav>
                                      </p:tavLst>
                                    </p:anim>
                                    <p:anim calcmode="lin" valueType="num">
                                      <p:cBhvr>
                                        <p:cTn id="88"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fade">
                                      <p:cBhvr>
                                        <p:cTn id="93" dur="1000"/>
                                        <p:tgtEl>
                                          <p:spTgt spid="17"/>
                                        </p:tgtEl>
                                      </p:cBhvr>
                                    </p:animEffect>
                                    <p:anim calcmode="lin" valueType="num">
                                      <p:cBhvr>
                                        <p:cTn id="94" dur="1000" fill="hold"/>
                                        <p:tgtEl>
                                          <p:spTgt spid="17"/>
                                        </p:tgtEl>
                                        <p:attrNameLst>
                                          <p:attrName>ppt_x</p:attrName>
                                        </p:attrNameLst>
                                      </p:cBhvr>
                                      <p:tavLst>
                                        <p:tav tm="0">
                                          <p:val>
                                            <p:strVal val="#ppt_x"/>
                                          </p:val>
                                        </p:tav>
                                        <p:tav tm="100000">
                                          <p:val>
                                            <p:strVal val="#ppt_x"/>
                                          </p:val>
                                        </p:tav>
                                      </p:tavLst>
                                    </p:anim>
                                    <p:anim calcmode="lin" valueType="num">
                                      <p:cBhvr>
                                        <p:cTn id="95" dur="1000" fill="hold"/>
                                        <p:tgtEl>
                                          <p:spTgt spid="1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1000"/>
                                        <p:tgtEl>
                                          <p:spTgt spid="47"/>
                                        </p:tgtEl>
                                      </p:cBhvr>
                                    </p:animEffect>
                                    <p:anim calcmode="lin" valueType="num">
                                      <p:cBhvr>
                                        <p:cTn id="104" dur="1000" fill="hold"/>
                                        <p:tgtEl>
                                          <p:spTgt spid="47"/>
                                        </p:tgtEl>
                                        <p:attrNameLst>
                                          <p:attrName>ppt_x</p:attrName>
                                        </p:attrNameLst>
                                      </p:cBhvr>
                                      <p:tavLst>
                                        <p:tav tm="0">
                                          <p:val>
                                            <p:strVal val="#ppt_x"/>
                                          </p:val>
                                        </p:tav>
                                        <p:tav tm="100000">
                                          <p:val>
                                            <p:strVal val="#ppt_x"/>
                                          </p:val>
                                        </p:tav>
                                      </p:tavLst>
                                    </p:anim>
                                    <p:anim calcmode="lin" valueType="num">
                                      <p:cBhvr>
                                        <p:cTn id="105" dur="1000" fill="hold"/>
                                        <p:tgtEl>
                                          <p:spTgt spid="47"/>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71"/>
                                        </p:tgtEl>
                                        <p:attrNameLst>
                                          <p:attrName>style.visibility</p:attrName>
                                        </p:attrNameLst>
                                      </p:cBhvr>
                                      <p:to>
                                        <p:strVal val="visible"/>
                                      </p:to>
                                    </p:set>
                                    <p:animEffect transition="in" filter="fade">
                                      <p:cBhvr>
                                        <p:cTn id="108" dur="1000"/>
                                        <p:tgtEl>
                                          <p:spTgt spid="71"/>
                                        </p:tgtEl>
                                      </p:cBhvr>
                                    </p:animEffect>
                                    <p:anim calcmode="lin" valueType="num">
                                      <p:cBhvr>
                                        <p:cTn id="109" dur="1000" fill="hold"/>
                                        <p:tgtEl>
                                          <p:spTgt spid="71"/>
                                        </p:tgtEl>
                                        <p:attrNameLst>
                                          <p:attrName>ppt_x</p:attrName>
                                        </p:attrNameLst>
                                      </p:cBhvr>
                                      <p:tavLst>
                                        <p:tav tm="0">
                                          <p:val>
                                            <p:strVal val="#ppt_x"/>
                                          </p:val>
                                        </p:tav>
                                        <p:tav tm="100000">
                                          <p:val>
                                            <p:strVal val="#ppt_x"/>
                                          </p:val>
                                        </p:tav>
                                      </p:tavLst>
                                    </p:anim>
                                    <p:anim calcmode="lin" valueType="num">
                                      <p:cBhvr>
                                        <p:cTn id="110"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4" grpId="0" animBg="1"/>
      <p:bldP spid="15" grpId="0" animBg="1"/>
      <p:bldP spid="17" grpId="0" animBg="1"/>
      <p:bldP spid="18" grpId="0" animBg="1"/>
      <p:bldP spid="20" grpId="0"/>
      <p:bldP spid="24" grpId="0" animBg="1"/>
      <p:bldP spid="28" grpId="0" animBg="1"/>
      <p:bldP spid="29" grpId="0" animBg="1"/>
      <p:bldP spid="30" grpId="0"/>
      <p:bldP spid="69" grpId="0"/>
      <p:bldP spid="70"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2708920"/>
            <a:ext cx="8346728" cy="3168352"/>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chemeClr val="bg1"/>
                  </a:solidFill>
                  <a:ea typeface="Gulim" pitchFamily="34" charset="-127"/>
                </a:rPr>
                <a:t>هي الإدارة أو التقسيمات الإدارية في المنشآت التي تختص بتقديم </a:t>
              </a:r>
              <a:endParaRPr lang="ar-EG" sz="2800" b="1" dirty="0" smtClean="0">
                <a:solidFill>
                  <a:schemeClr val="bg1"/>
                </a:solidFill>
                <a:ea typeface="Gulim" pitchFamily="34" charset="-127"/>
              </a:endParaRPr>
            </a:p>
            <a:p>
              <a:pPr rtl="1"/>
              <a:r>
                <a:rPr lang="ar-EG" sz="2800" b="1" dirty="0" smtClean="0">
                  <a:solidFill>
                    <a:schemeClr val="bg1"/>
                  </a:solidFill>
                  <a:ea typeface="Gulim" pitchFamily="34" charset="-127"/>
                </a:rPr>
                <a:t>الخدمات </a:t>
              </a:r>
              <a:r>
                <a:rPr lang="ar-EG" sz="2800" b="1" dirty="0">
                  <a:solidFill>
                    <a:schemeClr val="bg1"/>
                  </a:solidFill>
                  <a:ea typeface="Gulim" pitchFamily="34" charset="-127"/>
                </a:rPr>
                <a:t>المكتبية التي تتطلبها إدارات المنشأة بصفة عامة ومستمرة </a:t>
              </a:r>
              <a:endParaRPr lang="ar-EG" sz="2800" b="1" dirty="0" smtClean="0">
                <a:solidFill>
                  <a:schemeClr val="bg1"/>
                </a:solidFill>
                <a:ea typeface="Gulim" pitchFamily="34" charset="-127"/>
              </a:endParaRPr>
            </a:p>
            <a:p>
              <a:pPr rtl="1"/>
              <a:r>
                <a:rPr lang="ar-EG" sz="2800" b="1" dirty="0" smtClean="0">
                  <a:solidFill>
                    <a:schemeClr val="bg1"/>
                  </a:solidFill>
                  <a:ea typeface="Gulim" pitchFamily="34" charset="-127"/>
                </a:rPr>
                <a:t>مثل </a:t>
              </a:r>
              <a:r>
                <a:rPr lang="ar-EG" sz="2800" b="1" dirty="0">
                  <a:solidFill>
                    <a:schemeClr val="bg1"/>
                  </a:solidFill>
                  <a:ea typeface="Gulim" pitchFamily="34" charset="-127"/>
                </a:rPr>
                <a:t>تنظيم تداول المراسلات، المحفوظات، استرجاع المعلومات</a:t>
              </a:r>
              <a:r>
                <a:rPr lang="ar-EG" sz="2800" b="1" dirty="0" smtClean="0">
                  <a:solidFill>
                    <a:schemeClr val="bg1"/>
                  </a:solidFill>
                  <a:ea typeface="Gulim" pitchFamily="34" charset="-127"/>
                </a:rPr>
                <a:t>،</a:t>
              </a:r>
            </a:p>
            <a:p>
              <a:pPr rtl="1"/>
              <a:r>
                <a:rPr lang="ar-EG" sz="2800" b="1" dirty="0" smtClean="0">
                  <a:solidFill>
                    <a:schemeClr val="bg1"/>
                  </a:solidFill>
                  <a:ea typeface="Gulim" pitchFamily="34" charset="-127"/>
                </a:rPr>
                <a:t>النسخ</a:t>
              </a:r>
              <a:r>
                <a:rPr lang="ar-EG" sz="2800" b="1" dirty="0">
                  <a:solidFill>
                    <a:schemeClr val="bg1"/>
                  </a:solidFill>
                  <a:ea typeface="Gulim" pitchFamily="34" charset="-127"/>
                </a:rPr>
                <a:t>، التصوير، الرد على استفسارات العملاء، معالجة </a:t>
              </a:r>
              <a:r>
                <a:rPr lang="ar-EG" sz="2800" b="1" dirty="0" smtClean="0">
                  <a:solidFill>
                    <a:schemeClr val="bg1"/>
                  </a:solidFill>
                  <a:ea typeface="Gulim" pitchFamily="34" charset="-127"/>
                </a:rPr>
                <a:t>المكالمات</a:t>
              </a:r>
            </a:p>
            <a:p>
              <a:pPr rtl="1"/>
              <a:r>
                <a:rPr lang="ar-EG" sz="2800" b="1" dirty="0" smtClean="0">
                  <a:solidFill>
                    <a:schemeClr val="bg1"/>
                  </a:solidFill>
                  <a:ea typeface="Gulim" pitchFamily="34" charset="-127"/>
                </a:rPr>
                <a:t>الهاتفية</a:t>
              </a:r>
              <a:r>
                <a:rPr lang="ar-EG" sz="2800" b="1" dirty="0">
                  <a:solidFill>
                    <a:schemeClr val="bg1"/>
                  </a:solidFill>
                  <a:ea typeface="Gulim" pitchFamily="34" charset="-127"/>
                </a:rPr>
                <a:t>، استقبال الزوار، تنظيم الاجتماعات والندوات</a:t>
              </a:r>
              <a:endParaRPr lang="en-US" sz="2800" dirty="0"/>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السكرتارية العامة</a:t>
            </a:r>
            <a:endParaRPr lang="en-GB" altLang="en-US" sz="3200" dirty="0">
              <a:latin typeface="Simplified Arabic" pitchFamily="18" charset="-78"/>
              <a:cs typeface="Simplified Arabic" pitchFamily="18" charset="-78"/>
            </a:endParaRPr>
          </a:p>
        </p:txBody>
      </p:sp>
    </p:spTree>
    <p:extLst>
      <p:ext uri="{BB962C8B-B14F-4D97-AF65-F5344CB8AC3E}">
        <p14:creationId xmlns:p14="http://schemas.microsoft.com/office/powerpoint/2010/main" xmlns="" val="25136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3645024"/>
            <a:ext cx="8346728" cy="2000108"/>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تعطي المادة المكتوبة التي تحتوي على أخطاء لغوية في قواعد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اللغة </a:t>
              </a:r>
              <a:r>
                <a:rPr lang="ar-EG" sz="2800" b="1" dirty="0">
                  <a:solidFill>
                    <a:srgbClr val="FFFFFF"/>
                  </a:solidFill>
                  <a:ea typeface="Gulim" pitchFamily="34" charset="-127"/>
                </a:rPr>
                <a:t>العربية أو في استخدام الكلمات أو في تركيب الجمل انطباعاً سلبياً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لدى </a:t>
              </a:r>
              <a:r>
                <a:rPr lang="ar-EG" sz="2800" b="1" dirty="0">
                  <a:solidFill>
                    <a:srgbClr val="FFFFFF"/>
                  </a:solidFill>
                  <a:ea typeface="Gulim" pitchFamily="34" charset="-127"/>
                </a:rPr>
                <a:t>مستقبل الرسالة، كما قد يسبب ذلك صعوبة في فهم المعلومات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الواردة </a:t>
              </a:r>
              <a:r>
                <a:rPr lang="ar-EG" sz="2800" b="1" dirty="0">
                  <a:solidFill>
                    <a:srgbClr val="FFFFFF"/>
                  </a:solidFill>
                  <a:ea typeface="Gulim" pitchFamily="34" charset="-127"/>
                </a:rPr>
                <a:t>في الرسالة</a:t>
              </a: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solidFill>
                  <a:srgbClr val="FFFFFF"/>
                </a:solidFill>
                <a:latin typeface="Simplified Arabic" pitchFamily="18" charset="-78"/>
                <a:cs typeface="Simplified Arabic" pitchFamily="18" charset="-78"/>
              </a:rPr>
              <a:t>الشروط اللغوية في إعداد وسائل الاتصال الكتابي</a:t>
            </a:r>
          </a:p>
        </p:txBody>
      </p:sp>
    </p:spTree>
    <p:extLst>
      <p:ext uri="{BB962C8B-B14F-4D97-AF65-F5344CB8AC3E}">
        <p14:creationId xmlns:p14="http://schemas.microsoft.com/office/powerpoint/2010/main" xmlns="" val="330313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الشروط اللغوية التي يجب أن يراعيها السكرتير عند إعداد الرسائل </a:t>
            </a:r>
          </a:p>
        </p:txBody>
      </p:sp>
      <p:sp>
        <p:nvSpPr>
          <p:cNvPr id="8" name="AutoShape 3"/>
          <p:cNvSpPr>
            <a:spLocks noChangeArrowheads="1"/>
          </p:cNvSpPr>
          <p:nvPr/>
        </p:nvSpPr>
        <p:spPr bwMode="auto">
          <a:xfrm flipH="1">
            <a:off x="581172" y="2681605"/>
            <a:ext cx="6928656" cy="409516"/>
          </a:xfrm>
          <a:prstGeom prst="roundRect">
            <a:avLst>
              <a:gd name="adj" fmla="val 50000"/>
            </a:avLst>
          </a:prstGeom>
          <a:gradFill rotWithShape="1">
            <a:gsLst>
              <a:gs pos="0">
                <a:schemeClr val="bg2"/>
              </a:gs>
              <a:gs pos="50000">
                <a:srgbClr val="934300"/>
              </a:gs>
              <a:gs pos="100000">
                <a:schemeClr val="bg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9" name="AutoShape 4"/>
          <p:cNvSpPr>
            <a:spLocks noChangeArrowheads="1"/>
          </p:cNvSpPr>
          <p:nvPr/>
        </p:nvSpPr>
        <p:spPr bwMode="auto">
          <a:xfrm flipH="1">
            <a:off x="7260152" y="2621279"/>
            <a:ext cx="521061" cy="519907"/>
          </a:xfrm>
          <a:prstGeom prst="homePlate">
            <a:avLst>
              <a:gd name="adj" fmla="val 25000"/>
            </a:avLst>
          </a:prstGeom>
          <a:gradFill rotWithShape="1">
            <a:gsLst>
              <a:gs pos="0">
                <a:srgbClr val="5A2900"/>
              </a:gs>
              <a:gs pos="100000">
                <a:schemeClr val="bg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1" name="AutoShape 6"/>
          <p:cNvSpPr>
            <a:spLocks noChangeArrowheads="1"/>
          </p:cNvSpPr>
          <p:nvPr/>
        </p:nvSpPr>
        <p:spPr bwMode="auto">
          <a:xfrm flipH="1">
            <a:off x="515287" y="3633686"/>
            <a:ext cx="7053935" cy="409516"/>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2" name="AutoShape 7"/>
          <p:cNvSpPr>
            <a:spLocks noChangeArrowheads="1"/>
          </p:cNvSpPr>
          <p:nvPr/>
        </p:nvSpPr>
        <p:spPr bwMode="auto">
          <a:xfrm flipH="1">
            <a:off x="7281878" y="3573149"/>
            <a:ext cx="530482" cy="519907"/>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4" name="AutoShape 9"/>
          <p:cNvSpPr>
            <a:spLocks noChangeArrowheads="1"/>
          </p:cNvSpPr>
          <p:nvPr/>
        </p:nvSpPr>
        <p:spPr bwMode="auto">
          <a:xfrm flipH="1">
            <a:off x="533136" y="4641123"/>
            <a:ext cx="6949346" cy="409516"/>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5" name="AutoShape 10"/>
          <p:cNvSpPr>
            <a:spLocks noChangeArrowheads="1"/>
          </p:cNvSpPr>
          <p:nvPr/>
        </p:nvSpPr>
        <p:spPr bwMode="auto">
          <a:xfrm flipH="1">
            <a:off x="7232061" y="4575244"/>
            <a:ext cx="522617" cy="519907"/>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7" name="AutoShape 12"/>
          <p:cNvSpPr>
            <a:spLocks noChangeArrowheads="1"/>
          </p:cNvSpPr>
          <p:nvPr/>
        </p:nvSpPr>
        <p:spPr bwMode="auto">
          <a:xfrm flipH="1">
            <a:off x="513099" y="5565455"/>
            <a:ext cx="7066753" cy="409516"/>
          </a:xfrm>
          <a:prstGeom prst="roundRect">
            <a:avLst>
              <a:gd name="adj" fmla="val 50000"/>
            </a:avLst>
          </a:prstGeom>
          <a:gradFill rotWithShape="1">
            <a:gsLst>
              <a:gs pos="0">
                <a:schemeClr val="hlink"/>
              </a:gs>
              <a:gs pos="50000">
                <a:srgbClr val="5A5A5A"/>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8" name="AutoShape 13"/>
          <p:cNvSpPr>
            <a:spLocks noChangeArrowheads="1"/>
          </p:cNvSpPr>
          <p:nvPr/>
        </p:nvSpPr>
        <p:spPr bwMode="auto">
          <a:xfrm flipH="1">
            <a:off x="7280914" y="5503137"/>
            <a:ext cx="531446" cy="519907"/>
          </a:xfrm>
          <a:prstGeom prst="homePlate">
            <a:avLst>
              <a:gd name="adj" fmla="val 25000"/>
            </a:avLst>
          </a:prstGeom>
          <a:gradFill rotWithShape="1">
            <a:gsLst>
              <a:gs pos="0">
                <a:srgbClr val="373737"/>
              </a:gs>
              <a:gs pos="100000">
                <a:schemeClr val="hlink"/>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20" name="AutoShape 14"/>
          <p:cNvSpPr>
            <a:spLocks noChangeArrowheads="1"/>
          </p:cNvSpPr>
          <p:nvPr/>
        </p:nvSpPr>
        <p:spPr bwMode="auto">
          <a:xfrm>
            <a:off x="567056" y="2611795"/>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200" b="1" dirty="0" smtClean="0">
                <a:solidFill>
                  <a:srgbClr val="FFFFFF"/>
                </a:solidFill>
                <a:ea typeface="Gulim" pitchFamily="34" charset="-127"/>
              </a:rPr>
              <a:t>اتباع </a:t>
            </a:r>
            <a:r>
              <a:rPr lang="ar-EG" sz="2200" b="1" dirty="0">
                <a:solidFill>
                  <a:srgbClr val="FFFFFF"/>
                </a:solidFill>
                <a:ea typeface="Gulim" pitchFamily="34" charset="-127"/>
              </a:rPr>
              <a:t>قواعد اللغة العربية في الكتابة مثل مراعاة استخدام الأفعال والضمائر </a:t>
            </a:r>
            <a:endParaRPr lang="en-US" sz="2200" b="1" dirty="0">
              <a:solidFill>
                <a:srgbClr val="FFFFFF"/>
              </a:solidFill>
              <a:ea typeface="Gulim" pitchFamily="34" charset="-127"/>
            </a:endParaRPr>
          </a:p>
        </p:txBody>
      </p:sp>
      <p:sp>
        <p:nvSpPr>
          <p:cNvPr id="24" name="AutoShape 18"/>
          <p:cNvSpPr>
            <a:spLocks noChangeArrowheads="1"/>
          </p:cNvSpPr>
          <p:nvPr/>
        </p:nvSpPr>
        <p:spPr bwMode="auto">
          <a:xfrm>
            <a:off x="7740352" y="2563881"/>
            <a:ext cx="574675" cy="648103"/>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400">
              <a:solidFill>
                <a:srgbClr val="4D4D4D"/>
              </a:solidFill>
            </a:endParaRPr>
          </a:p>
        </p:txBody>
      </p:sp>
      <p:grpSp>
        <p:nvGrpSpPr>
          <p:cNvPr id="25" name="Group 19"/>
          <p:cNvGrpSpPr>
            <a:grpSpLocks/>
          </p:cNvGrpSpPr>
          <p:nvPr/>
        </p:nvGrpSpPr>
        <p:grpSpPr bwMode="auto">
          <a:xfrm>
            <a:off x="7740352" y="2563881"/>
            <a:ext cx="574675" cy="648103"/>
            <a:chOff x="0" y="0"/>
            <a:chExt cx="4251" cy="2141"/>
          </a:xfrm>
        </p:grpSpPr>
        <p:sp>
          <p:nvSpPr>
            <p:cNvPr id="26" name="Oval 20"/>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27" name="Oval 21"/>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28" name="Oval 22"/>
          <p:cNvSpPr>
            <a:spLocks noChangeArrowheads="1"/>
          </p:cNvSpPr>
          <p:nvPr/>
        </p:nvSpPr>
        <p:spPr bwMode="auto">
          <a:xfrm flipH="1">
            <a:off x="7786389" y="2616269"/>
            <a:ext cx="482600" cy="516346"/>
          </a:xfrm>
          <a:prstGeom prst="ellipse">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29" name="Oval 23"/>
          <p:cNvSpPr>
            <a:spLocks noChangeArrowheads="1"/>
          </p:cNvSpPr>
          <p:nvPr/>
        </p:nvSpPr>
        <p:spPr bwMode="auto">
          <a:xfrm flipH="1">
            <a:off x="7834013" y="2625793"/>
            <a:ext cx="377825" cy="341857"/>
          </a:xfrm>
          <a:prstGeom prst="ellipse">
            <a:avLst/>
          </a:prstGeom>
          <a:gradFill rotWithShape="1">
            <a:gsLst>
              <a:gs pos="0">
                <a:srgbClr val="F6E7DA"/>
              </a:gs>
              <a:gs pos="100000">
                <a:schemeClr val="bg2">
                  <a:alpha val="37999"/>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0" name="AutoShape 24"/>
          <p:cNvSpPr>
            <a:spLocks noChangeArrowheads="1"/>
          </p:cNvSpPr>
          <p:nvPr/>
        </p:nvSpPr>
        <p:spPr bwMode="auto">
          <a:xfrm>
            <a:off x="7740352" y="2565468"/>
            <a:ext cx="576262" cy="605371"/>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1</a:t>
            </a:r>
            <a:endParaRPr lang="en-US" b="1">
              <a:solidFill>
                <a:srgbClr val="FFFFFF"/>
              </a:solidFill>
              <a:ea typeface="Gulim" pitchFamily="34" charset="-127"/>
            </a:endParaRPr>
          </a:p>
        </p:txBody>
      </p:sp>
      <p:grpSp>
        <p:nvGrpSpPr>
          <p:cNvPr id="31" name="Group 25"/>
          <p:cNvGrpSpPr>
            <a:grpSpLocks/>
          </p:cNvGrpSpPr>
          <p:nvPr/>
        </p:nvGrpSpPr>
        <p:grpSpPr bwMode="auto">
          <a:xfrm>
            <a:off x="7740154" y="3500506"/>
            <a:ext cx="576262" cy="648103"/>
            <a:chOff x="0" y="0"/>
            <a:chExt cx="363" cy="364"/>
          </a:xfrm>
        </p:grpSpPr>
        <p:sp>
          <p:nvSpPr>
            <p:cNvPr id="32" name="AutoShape 26"/>
            <p:cNvSpPr>
              <a:spLocks noChangeArrowheads="1"/>
            </p:cNvSpPr>
            <p:nvPr/>
          </p:nvSpPr>
          <p:spPr bwMode="auto">
            <a:xfrm>
              <a:off x="2" y="1"/>
              <a:ext cx="360" cy="363"/>
            </a:xfrm>
            <a:prstGeom prst="roundRect">
              <a:avLst>
                <a:gd name="adj" fmla="val 14222"/>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33" name="Group 27"/>
            <p:cNvGrpSpPr>
              <a:grpSpLocks/>
            </p:cNvGrpSpPr>
            <p:nvPr/>
          </p:nvGrpSpPr>
          <p:grpSpPr bwMode="auto">
            <a:xfrm>
              <a:off x="2" y="0"/>
              <a:ext cx="359" cy="364"/>
              <a:chOff x="0" y="0"/>
              <a:chExt cx="4251" cy="2141"/>
            </a:xfrm>
          </p:grpSpPr>
          <p:sp>
            <p:nvSpPr>
              <p:cNvPr id="37" name="Oval 28"/>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38" name="Oval 29"/>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34" name="Oval 30"/>
            <p:cNvSpPr>
              <a:spLocks noChangeArrowheads="1"/>
            </p:cNvSpPr>
            <p:nvPr/>
          </p:nvSpPr>
          <p:spPr bwMode="auto">
            <a:xfrm flipH="1">
              <a:off x="31" y="33"/>
              <a:ext cx="302" cy="292"/>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5" name="Oval 31"/>
            <p:cNvSpPr>
              <a:spLocks noChangeArrowheads="1"/>
            </p:cNvSpPr>
            <p:nvPr/>
          </p:nvSpPr>
          <p:spPr bwMode="auto">
            <a:xfrm flipH="1">
              <a:off x="59" y="41"/>
              <a:ext cx="244" cy="191"/>
            </a:xfrm>
            <a:prstGeom prst="ellipse">
              <a:avLst/>
            </a:prstGeom>
            <a:gradFill rotWithShape="1">
              <a:gsLst>
                <a:gs pos="0">
                  <a:srgbClr val="FCF2CD"/>
                </a:gs>
                <a:gs pos="100000">
                  <a:schemeClr val="accent1">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6" name="AutoShape 32"/>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2</a:t>
              </a:r>
              <a:endParaRPr lang="en-US" b="1">
                <a:solidFill>
                  <a:srgbClr val="FFFFFF"/>
                </a:solidFill>
                <a:ea typeface="Gulim" pitchFamily="34" charset="-127"/>
              </a:endParaRPr>
            </a:p>
          </p:txBody>
        </p:sp>
      </p:grpSp>
      <p:grpSp>
        <p:nvGrpSpPr>
          <p:cNvPr id="39" name="Group 33"/>
          <p:cNvGrpSpPr>
            <a:grpSpLocks/>
          </p:cNvGrpSpPr>
          <p:nvPr/>
        </p:nvGrpSpPr>
        <p:grpSpPr bwMode="auto">
          <a:xfrm>
            <a:off x="7740154" y="4510156"/>
            <a:ext cx="576262" cy="648103"/>
            <a:chOff x="0" y="0"/>
            <a:chExt cx="363" cy="364"/>
          </a:xfrm>
        </p:grpSpPr>
        <p:sp>
          <p:nvSpPr>
            <p:cNvPr id="40" name="AutoShape 34"/>
            <p:cNvSpPr>
              <a:spLocks noChangeArrowheads="1"/>
            </p:cNvSpPr>
            <p:nvPr/>
          </p:nvSpPr>
          <p:spPr bwMode="auto">
            <a:xfrm>
              <a:off x="1" y="0"/>
              <a:ext cx="361" cy="363"/>
            </a:xfrm>
            <a:prstGeom prst="roundRect">
              <a:avLst>
                <a:gd name="adj" fmla="val 14222"/>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1" name="Group 35"/>
            <p:cNvGrpSpPr>
              <a:grpSpLocks/>
            </p:cNvGrpSpPr>
            <p:nvPr/>
          </p:nvGrpSpPr>
          <p:grpSpPr bwMode="auto">
            <a:xfrm>
              <a:off x="0" y="0"/>
              <a:ext cx="361" cy="364"/>
              <a:chOff x="0" y="0"/>
              <a:chExt cx="4251" cy="2141"/>
            </a:xfrm>
          </p:grpSpPr>
          <p:sp>
            <p:nvSpPr>
              <p:cNvPr id="45" name="Oval 36"/>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46" name="Oval 37"/>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42" name="Oval 38"/>
            <p:cNvSpPr>
              <a:spLocks noChangeArrowheads="1"/>
            </p:cNvSpPr>
            <p:nvPr/>
          </p:nvSpPr>
          <p:spPr bwMode="auto">
            <a:xfrm flipH="1">
              <a:off x="29" y="33"/>
              <a:ext cx="303" cy="293"/>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3" name="Oval 39"/>
            <p:cNvSpPr>
              <a:spLocks noChangeArrowheads="1"/>
            </p:cNvSpPr>
            <p:nvPr/>
          </p:nvSpPr>
          <p:spPr bwMode="auto">
            <a:xfrm flipH="1">
              <a:off x="57" y="41"/>
              <a:ext cx="246" cy="191"/>
            </a:xfrm>
            <a:prstGeom prst="ellipse">
              <a:avLst/>
            </a:prstGeom>
            <a:gradFill rotWithShape="1">
              <a:gsLst>
                <a:gs pos="0">
                  <a:srgbClr val="FFAAAA"/>
                </a:gs>
                <a:gs pos="100000">
                  <a:schemeClr val="accent2">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4" name="AutoShape 40"/>
            <p:cNvSpPr>
              <a:spLocks noChangeArrowheads="1"/>
            </p:cNvSpPr>
            <p:nvPr/>
          </p:nvSpPr>
          <p:spPr bwMode="auto">
            <a:xfrm>
              <a:off x="0" y="0"/>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3</a:t>
              </a:r>
              <a:endParaRPr lang="en-US" b="1">
                <a:solidFill>
                  <a:srgbClr val="FFFFFF"/>
                </a:solidFill>
                <a:ea typeface="Gulim" pitchFamily="34" charset="-127"/>
              </a:endParaRPr>
            </a:p>
          </p:txBody>
        </p:sp>
      </p:grpSp>
      <p:grpSp>
        <p:nvGrpSpPr>
          <p:cNvPr id="47" name="Group 41"/>
          <p:cNvGrpSpPr>
            <a:grpSpLocks/>
          </p:cNvGrpSpPr>
          <p:nvPr/>
        </p:nvGrpSpPr>
        <p:grpSpPr bwMode="auto">
          <a:xfrm>
            <a:off x="7740154" y="5445193"/>
            <a:ext cx="576262" cy="648103"/>
            <a:chOff x="0" y="0"/>
            <a:chExt cx="363" cy="364"/>
          </a:xfrm>
        </p:grpSpPr>
        <p:sp>
          <p:nvSpPr>
            <p:cNvPr id="48" name="AutoShape 42"/>
            <p:cNvSpPr>
              <a:spLocks noChangeArrowheads="1"/>
            </p:cNvSpPr>
            <p:nvPr/>
          </p:nvSpPr>
          <p:spPr bwMode="auto">
            <a:xfrm>
              <a:off x="1" y="1"/>
              <a:ext cx="361" cy="363"/>
            </a:xfrm>
            <a:prstGeom prst="roundRect">
              <a:avLst>
                <a:gd name="adj" fmla="val 14222"/>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9" name="Group 43"/>
            <p:cNvGrpSpPr>
              <a:grpSpLocks/>
            </p:cNvGrpSpPr>
            <p:nvPr/>
          </p:nvGrpSpPr>
          <p:grpSpPr bwMode="auto">
            <a:xfrm>
              <a:off x="0" y="0"/>
              <a:ext cx="360" cy="364"/>
              <a:chOff x="0" y="0"/>
              <a:chExt cx="1134" cy="993"/>
            </a:xfrm>
          </p:grpSpPr>
          <p:grpSp>
            <p:nvGrpSpPr>
              <p:cNvPr id="52" name="Group 44"/>
              <p:cNvGrpSpPr>
                <a:grpSpLocks/>
              </p:cNvGrpSpPr>
              <p:nvPr/>
            </p:nvGrpSpPr>
            <p:grpSpPr bwMode="auto">
              <a:xfrm>
                <a:off x="0" y="0"/>
                <a:ext cx="1134" cy="993"/>
                <a:chOff x="0" y="0"/>
                <a:chExt cx="4251" cy="2141"/>
              </a:xfrm>
            </p:grpSpPr>
            <p:sp>
              <p:nvSpPr>
                <p:cNvPr id="54" name="Oval 45"/>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55" name="Oval 46"/>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53" name="Oval 47"/>
              <p:cNvSpPr>
                <a:spLocks noChangeArrowheads="1"/>
              </p:cNvSpPr>
              <p:nvPr/>
            </p:nvSpPr>
            <p:spPr bwMode="auto">
              <a:xfrm flipH="1">
                <a:off x="91" y="91"/>
                <a:ext cx="953" cy="795"/>
              </a:xfrm>
              <a:prstGeom prst="ellipse">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grpSp>
        <p:sp>
          <p:nvSpPr>
            <p:cNvPr id="50" name="Oval 48"/>
            <p:cNvSpPr>
              <a:spLocks noChangeArrowheads="1"/>
            </p:cNvSpPr>
            <p:nvPr/>
          </p:nvSpPr>
          <p:spPr bwMode="auto">
            <a:xfrm flipH="1">
              <a:off x="57" y="42"/>
              <a:ext cx="244" cy="191"/>
            </a:xfrm>
            <a:prstGeom prst="ellipse">
              <a:avLst/>
            </a:prstGeom>
            <a:gradFill rotWithShape="1">
              <a:gsLst>
                <a:gs pos="0">
                  <a:srgbClr val="DBDBDB"/>
                </a:gs>
                <a:gs pos="100000">
                  <a:schemeClr val="hlink">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51" name="AutoShape 49"/>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4</a:t>
              </a:r>
              <a:endParaRPr lang="en-US" b="1">
                <a:solidFill>
                  <a:srgbClr val="FFFFFF"/>
                </a:solidFill>
                <a:ea typeface="Gulim" pitchFamily="34" charset="-127"/>
              </a:endParaRPr>
            </a:p>
          </p:txBody>
        </p:sp>
      </p:grpSp>
      <p:sp>
        <p:nvSpPr>
          <p:cNvPr id="69" name="AutoShape 14"/>
          <p:cNvSpPr>
            <a:spLocks noChangeArrowheads="1"/>
          </p:cNvSpPr>
          <p:nvPr/>
        </p:nvSpPr>
        <p:spPr bwMode="auto">
          <a:xfrm>
            <a:off x="611560" y="3573016"/>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استخدام </a:t>
            </a:r>
            <a:r>
              <a:rPr lang="ar-EG" sz="2400" b="1" dirty="0">
                <a:solidFill>
                  <a:srgbClr val="FFFFFF"/>
                </a:solidFill>
                <a:ea typeface="Gulim" pitchFamily="34" charset="-127"/>
              </a:rPr>
              <a:t>الكلمات والمصطلحات المناسبة للمستوى الثقافي للقارئ</a:t>
            </a:r>
            <a:endParaRPr lang="en-US" sz="2400" b="1" dirty="0">
              <a:solidFill>
                <a:srgbClr val="FFFFFF"/>
              </a:solidFill>
              <a:ea typeface="Gulim" pitchFamily="34" charset="-127"/>
            </a:endParaRPr>
          </a:p>
        </p:txBody>
      </p:sp>
      <p:sp>
        <p:nvSpPr>
          <p:cNvPr id="70" name="AutoShape 14"/>
          <p:cNvSpPr>
            <a:spLocks noChangeArrowheads="1"/>
          </p:cNvSpPr>
          <p:nvPr/>
        </p:nvSpPr>
        <p:spPr bwMode="auto">
          <a:xfrm>
            <a:off x="656064" y="4565496"/>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300" b="1" dirty="0" smtClean="0">
                <a:solidFill>
                  <a:srgbClr val="FFFFFF"/>
                </a:solidFill>
                <a:ea typeface="Gulim" pitchFamily="34" charset="-127"/>
              </a:rPr>
              <a:t>الابتعاد </a:t>
            </a:r>
            <a:r>
              <a:rPr lang="ar-EG" sz="2300" b="1" dirty="0">
                <a:solidFill>
                  <a:srgbClr val="FFFFFF"/>
                </a:solidFill>
                <a:ea typeface="Gulim" pitchFamily="34" charset="-127"/>
              </a:rPr>
              <a:t>عن استخدام الكلمات والتعابير والجمل التي يكثر استخدامها</a:t>
            </a:r>
            <a:endParaRPr lang="en-US" sz="2300" b="1" dirty="0">
              <a:solidFill>
                <a:srgbClr val="FFFFFF"/>
              </a:solidFill>
              <a:ea typeface="Gulim" pitchFamily="34" charset="-127"/>
            </a:endParaRPr>
          </a:p>
        </p:txBody>
      </p:sp>
      <p:sp>
        <p:nvSpPr>
          <p:cNvPr id="71" name="AutoShape 14"/>
          <p:cNvSpPr>
            <a:spLocks noChangeArrowheads="1"/>
          </p:cNvSpPr>
          <p:nvPr/>
        </p:nvSpPr>
        <p:spPr bwMode="auto">
          <a:xfrm>
            <a:off x="700568" y="5501600"/>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الابتعاد </a:t>
            </a:r>
            <a:r>
              <a:rPr lang="ar-EG" sz="2400" b="1" dirty="0">
                <a:solidFill>
                  <a:srgbClr val="FFFFFF"/>
                </a:solidFill>
                <a:ea typeface="Gulim" pitchFamily="34" charset="-127"/>
              </a:rPr>
              <a:t>بقدر الإمكان عن إستخدام الكلمات الأجنبية والعامية</a:t>
            </a:r>
            <a:endParaRPr lang="en-US" sz="2400" b="1" dirty="0">
              <a:solidFill>
                <a:srgbClr val="FFFFFF"/>
              </a:solidFill>
              <a:ea typeface="Gulim" pitchFamily="34" charset="-127"/>
            </a:endParaRPr>
          </a:p>
        </p:txBody>
      </p:sp>
    </p:spTree>
    <p:extLst>
      <p:ext uri="{BB962C8B-B14F-4D97-AF65-F5344CB8AC3E}">
        <p14:creationId xmlns:p14="http://schemas.microsoft.com/office/powerpoint/2010/main" xmlns="" val="103524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fade">
                                      <p:cBhvr>
                                        <p:cTn id="64" dur="1000"/>
                                        <p:tgtEl>
                                          <p:spTgt spid="69"/>
                                        </p:tgtEl>
                                      </p:cBhvr>
                                    </p:animEffect>
                                    <p:anim calcmode="lin" valueType="num">
                                      <p:cBhvr>
                                        <p:cTn id="65" dur="1000" fill="hold"/>
                                        <p:tgtEl>
                                          <p:spTgt spid="69"/>
                                        </p:tgtEl>
                                        <p:attrNameLst>
                                          <p:attrName>ppt_x</p:attrName>
                                        </p:attrNameLst>
                                      </p:cBhvr>
                                      <p:tavLst>
                                        <p:tav tm="0">
                                          <p:val>
                                            <p:strVal val="#ppt_x"/>
                                          </p:val>
                                        </p:tav>
                                        <p:tav tm="100000">
                                          <p:val>
                                            <p:strVal val="#ppt_x"/>
                                          </p:val>
                                        </p:tav>
                                      </p:tavLst>
                                    </p:anim>
                                    <p:anim calcmode="lin" valueType="num">
                                      <p:cBhvr>
                                        <p:cTn id="6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1000"/>
                                        <p:tgtEl>
                                          <p:spTgt spid="39"/>
                                        </p:tgtEl>
                                      </p:cBhvr>
                                    </p:animEffect>
                                    <p:anim calcmode="lin" valueType="num">
                                      <p:cBhvr>
                                        <p:cTn id="82" dur="1000" fill="hold"/>
                                        <p:tgtEl>
                                          <p:spTgt spid="39"/>
                                        </p:tgtEl>
                                        <p:attrNameLst>
                                          <p:attrName>ppt_x</p:attrName>
                                        </p:attrNameLst>
                                      </p:cBhvr>
                                      <p:tavLst>
                                        <p:tav tm="0">
                                          <p:val>
                                            <p:strVal val="#ppt_x"/>
                                          </p:val>
                                        </p:tav>
                                        <p:tav tm="100000">
                                          <p:val>
                                            <p:strVal val="#ppt_x"/>
                                          </p:val>
                                        </p:tav>
                                      </p:tavLst>
                                    </p:anim>
                                    <p:anim calcmode="lin" valueType="num">
                                      <p:cBhvr>
                                        <p:cTn id="83" dur="1000" fill="hold"/>
                                        <p:tgtEl>
                                          <p:spTgt spid="3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fade">
                                      <p:cBhvr>
                                        <p:cTn id="86" dur="1000"/>
                                        <p:tgtEl>
                                          <p:spTgt spid="70"/>
                                        </p:tgtEl>
                                      </p:cBhvr>
                                    </p:animEffect>
                                    <p:anim calcmode="lin" valueType="num">
                                      <p:cBhvr>
                                        <p:cTn id="87" dur="1000" fill="hold"/>
                                        <p:tgtEl>
                                          <p:spTgt spid="70"/>
                                        </p:tgtEl>
                                        <p:attrNameLst>
                                          <p:attrName>ppt_x</p:attrName>
                                        </p:attrNameLst>
                                      </p:cBhvr>
                                      <p:tavLst>
                                        <p:tav tm="0">
                                          <p:val>
                                            <p:strVal val="#ppt_x"/>
                                          </p:val>
                                        </p:tav>
                                        <p:tav tm="100000">
                                          <p:val>
                                            <p:strVal val="#ppt_x"/>
                                          </p:val>
                                        </p:tav>
                                      </p:tavLst>
                                    </p:anim>
                                    <p:anim calcmode="lin" valueType="num">
                                      <p:cBhvr>
                                        <p:cTn id="88"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fade">
                                      <p:cBhvr>
                                        <p:cTn id="93" dur="1000"/>
                                        <p:tgtEl>
                                          <p:spTgt spid="17"/>
                                        </p:tgtEl>
                                      </p:cBhvr>
                                    </p:animEffect>
                                    <p:anim calcmode="lin" valueType="num">
                                      <p:cBhvr>
                                        <p:cTn id="94" dur="1000" fill="hold"/>
                                        <p:tgtEl>
                                          <p:spTgt spid="17"/>
                                        </p:tgtEl>
                                        <p:attrNameLst>
                                          <p:attrName>ppt_x</p:attrName>
                                        </p:attrNameLst>
                                      </p:cBhvr>
                                      <p:tavLst>
                                        <p:tav tm="0">
                                          <p:val>
                                            <p:strVal val="#ppt_x"/>
                                          </p:val>
                                        </p:tav>
                                        <p:tav tm="100000">
                                          <p:val>
                                            <p:strVal val="#ppt_x"/>
                                          </p:val>
                                        </p:tav>
                                      </p:tavLst>
                                    </p:anim>
                                    <p:anim calcmode="lin" valueType="num">
                                      <p:cBhvr>
                                        <p:cTn id="95" dur="1000" fill="hold"/>
                                        <p:tgtEl>
                                          <p:spTgt spid="1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1000"/>
                                        <p:tgtEl>
                                          <p:spTgt spid="47"/>
                                        </p:tgtEl>
                                      </p:cBhvr>
                                    </p:animEffect>
                                    <p:anim calcmode="lin" valueType="num">
                                      <p:cBhvr>
                                        <p:cTn id="104" dur="1000" fill="hold"/>
                                        <p:tgtEl>
                                          <p:spTgt spid="47"/>
                                        </p:tgtEl>
                                        <p:attrNameLst>
                                          <p:attrName>ppt_x</p:attrName>
                                        </p:attrNameLst>
                                      </p:cBhvr>
                                      <p:tavLst>
                                        <p:tav tm="0">
                                          <p:val>
                                            <p:strVal val="#ppt_x"/>
                                          </p:val>
                                        </p:tav>
                                        <p:tav tm="100000">
                                          <p:val>
                                            <p:strVal val="#ppt_x"/>
                                          </p:val>
                                        </p:tav>
                                      </p:tavLst>
                                    </p:anim>
                                    <p:anim calcmode="lin" valueType="num">
                                      <p:cBhvr>
                                        <p:cTn id="105" dur="1000" fill="hold"/>
                                        <p:tgtEl>
                                          <p:spTgt spid="47"/>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71"/>
                                        </p:tgtEl>
                                        <p:attrNameLst>
                                          <p:attrName>style.visibility</p:attrName>
                                        </p:attrNameLst>
                                      </p:cBhvr>
                                      <p:to>
                                        <p:strVal val="visible"/>
                                      </p:to>
                                    </p:set>
                                    <p:animEffect transition="in" filter="fade">
                                      <p:cBhvr>
                                        <p:cTn id="108" dur="1000"/>
                                        <p:tgtEl>
                                          <p:spTgt spid="71"/>
                                        </p:tgtEl>
                                      </p:cBhvr>
                                    </p:animEffect>
                                    <p:anim calcmode="lin" valueType="num">
                                      <p:cBhvr>
                                        <p:cTn id="109" dur="1000" fill="hold"/>
                                        <p:tgtEl>
                                          <p:spTgt spid="71"/>
                                        </p:tgtEl>
                                        <p:attrNameLst>
                                          <p:attrName>ppt_x</p:attrName>
                                        </p:attrNameLst>
                                      </p:cBhvr>
                                      <p:tavLst>
                                        <p:tav tm="0">
                                          <p:val>
                                            <p:strVal val="#ppt_x"/>
                                          </p:val>
                                        </p:tav>
                                        <p:tav tm="100000">
                                          <p:val>
                                            <p:strVal val="#ppt_x"/>
                                          </p:val>
                                        </p:tav>
                                      </p:tavLst>
                                    </p:anim>
                                    <p:anim calcmode="lin" valueType="num">
                                      <p:cBhvr>
                                        <p:cTn id="110"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4" grpId="0" animBg="1"/>
      <p:bldP spid="15" grpId="0" animBg="1"/>
      <p:bldP spid="17" grpId="0" animBg="1"/>
      <p:bldP spid="18" grpId="0" animBg="1"/>
      <p:bldP spid="20" grpId="0"/>
      <p:bldP spid="24" grpId="0" animBg="1"/>
      <p:bldP spid="28" grpId="0" animBg="1"/>
      <p:bldP spid="29" grpId="0" animBg="1"/>
      <p:bldP spid="30" grpId="0"/>
      <p:bldP spid="69" grpId="0"/>
      <p:bldP spid="70" grpId="0"/>
      <p:bldP spid="71"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الشروط اللغوية التي يجب أن يراعيها السكرتير عند إعداد الرسائل </a:t>
            </a:r>
          </a:p>
        </p:txBody>
      </p:sp>
      <p:sp>
        <p:nvSpPr>
          <p:cNvPr id="8" name="AutoShape 3"/>
          <p:cNvSpPr>
            <a:spLocks noChangeArrowheads="1"/>
          </p:cNvSpPr>
          <p:nvPr/>
        </p:nvSpPr>
        <p:spPr bwMode="auto">
          <a:xfrm flipH="1">
            <a:off x="581172" y="2681605"/>
            <a:ext cx="6928656" cy="409516"/>
          </a:xfrm>
          <a:prstGeom prst="roundRect">
            <a:avLst>
              <a:gd name="adj" fmla="val 50000"/>
            </a:avLst>
          </a:prstGeom>
          <a:gradFill rotWithShape="1">
            <a:gsLst>
              <a:gs pos="0">
                <a:schemeClr val="bg2"/>
              </a:gs>
              <a:gs pos="50000">
                <a:srgbClr val="934300"/>
              </a:gs>
              <a:gs pos="100000">
                <a:schemeClr val="bg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9" name="AutoShape 4"/>
          <p:cNvSpPr>
            <a:spLocks noChangeArrowheads="1"/>
          </p:cNvSpPr>
          <p:nvPr/>
        </p:nvSpPr>
        <p:spPr bwMode="auto">
          <a:xfrm flipH="1">
            <a:off x="7260152" y="2621279"/>
            <a:ext cx="521061" cy="519907"/>
          </a:xfrm>
          <a:prstGeom prst="homePlate">
            <a:avLst>
              <a:gd name="adj" fmla="val 25000"/>
            </a:avLst>
          </a:prstGeom>
          <a:gradFill rotWithShape="1">
            <a:gsLst>
              <a:gs pos="0">
                <a:srgbClr val="5A2900"/>
              </a:gs>
              <a:gs pos="100000">
                <a:schemeClr val="bg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1" name="AutoShape 6"/>
          <p:cNvSpPr>
            <a:spLocks noChangeArrowheads="1"/>
          </p:cNvSpPr>
          <p:nvPr/>
        </p:nvSpPr>
        <p:spPr bwMode="auto">
          <a:xfrm flipH="1">
            <a:off x="515287" y="3633686"/>
            <a:ext cx="7053935" cy="409516"/>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2" name="AutoShape 7"/>
          <p:cNvSpPr>
            <a:spLocks noChangeArrowheads="1"/>
          </p:cNvSpPr>
          <p:nvPr/>
        </p:nvSpPr>
        <p:spPr bwMode="auto">
          <a:xfrm flipH="1">
            <a:off x="7281878" y="3573149"/>
            <a:ext cx="530482" cy="519907"/>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4" name="AutoShape 9"/>
          <p:cNvSpPr>
            <a:spLocks noChangeArrowheads="1"/>
          </p:cNvSpPr>
          <p:nvPr/>
        </p:nvSpPr>
        <p:spPr bwMode="auto">
          <a:xfrm flipH="1">
            <a:off x="533136" y="4641123"/>
            <a:ext cx="6949346" cy="409516"/>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5" name="AutoShape 10"/>
          <p:cNvSpPr>
            <a:spLocks noChangeArrowheads="1"/>
          </p:cNvSpPr>
          <p:nvPr/>
        </p:nvSpPr>
        <p:spPr bwMode="auto">
          <a:xfrm flipH="1">
            <a:off x="7232061" y="4575244"/>
            <a:ext cx="522617" cy="519907"/>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7" name="AutoShape 12"/>
          <p:cNvSpPr>
            <a:spLocks noChangeArrowheads="1"/>
          </p:cNvSpPr>
          <p:nvPr/>
        </p:nvSpPr>
        <p:spPr bwMode="auto">
          <a:xfrm flipH="1">
            <a:off x="513099" y="5565455"/>
            <a:ext cx="7066753" cy="409516"/>
          </a:xfrm>
          <a:prstGeom prst="roundRect">
            <a:avLst>
              <a:gd name="adj" fmla="val 50000"/>
            </a:avLst>
          </a:prstGeom>
          <a:gradFill rotWithShape="1">
            <a:gsLst>
              <a:gs pos="0">
                <a:schemeClr val="hlink"/>
              </a:gs>
              <a:gs pos="50000">
                <a:srgbClr val="5A5A5A"/>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8" name="AutoShape 13"/>
          <p:cNvSpPr>
            <a:spLocks noChangeArrowheads="1"/>
          </p:cNvSpPr>
          <p:nvPr/>
        </p:nvSpPr>
        <p:spPr bwMode="auto">
          <a:xfrm flipH="1">
            <a:off x="7280914" y="5503137"/>
            <a:ext cx="531446" cy="519907"/>
          </a:xfrm>
          <a:prstGeom prst="homePlate">
            <a:avLst>
              <a:gd name="adj" fmla="val 25000"/>
            </a:avLst>
          </a:prstGeom>
          <a:gradFill rotWithShape="1">
            <a:gsLst>
              <a:gs pos="0">
                <a:srgbClr val="373737"/>
              </a:gs>
              <a:gs pos="100000">
                <a:schemeClr val="hlink"/>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20" name="AutoShape 14"/>
          <p:cNvSpPr>
            <a:spLocks noChangeArrowheads="1"/>
          </p:cNvSpPr>
          <p:nvPr/>
        </p:nvSpPr>
        <p:spPr bwMode="auto">
          <a:xfrm>
            <a:off x="567056" y="2611795"/>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200" b="1" dirty="0" smtClean="0">
                <a:solidFill>
                  <a:srgbClr val="FFFFFF"/>
                </a:solidFill>
                <a:ea typeface="Gulim" pitchFamily="34" charset="-127"/>
              </a:rPr>
              <a:t>الابتعاد </a:t>
            </a:r>
            <a:r>
              <a:rPr lang="ar-EG" sz="2200" b="1" dirty="0">
                <a:solidFill>
                  <a:srgbClr val="FFFFFF"/>
                </a:solidFill>
                <a:ea typeface="Gulim" pitchFamily="34" charset="-127"/>
              </a:rPr>
              <a:t>عن إستخدام المصطلحات</a:t>
            </a:r>
            <a:endParaRPr lang="en-US" sz="2200" b="1" dirty="0">
              <a:solidFill>
                <a:srgbClr val="FFFFFF"/>
              </a:solidFill>
              <a:ea typeface="Gulim" pitchFamily="34" charset="-127"/>
            </a:endParaRPr>
          </a:p>
        </p:txBody>
      </p:sp>
      <p:sp>
        <p:nvSpPr>
          <p:cNvPr id="24" name="AutoShape 18"/>
          <p:cNvSpPr>
            <a:spLocks noChangeArrowheads="1"/>
          </p:cNvSpPr>
          <p:nvPr/>
        </p:nvSpPr>
        <p:spPr bwMode="auto">
          <a:xfrm>
            <a:off x="7740352" y="2563881"/>
            <a:ext cx="574675" cy="648103"/>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400">
              <a:solidFill>
                <a:srgbClr val="4D4D4D"/>
              </a:solidFill>
            </a:endParaRPr>
          </a:p>
        </p:txBody>
      </p:sp>
      <p:grpSp>
        <p:nvGrpSpPr>
          <p:cNvPr id="25" name="Group 19"/>
          <p:cNvGrpSpPr>
            <a:grpSpLocks/>
          </p:cNvGrpSpPr>
          <p:nvPr/>
        </p:nvGrpSpPr>
        <p:grpSpPr bwMode="auto">
          <a:xfrm>
            <a:off x="7740352" y="2563881"/>
            <a:ext cx="574675" cy="648103"/>
            <a:chOff x="0" y="0"/>
            <a:chExt cx="4251" cy="2141"/>
          </a:xfrm>
        </p:grpSpPr>
        <p:sp>
          <p:nvSpPr>
            <p:cNvPr id="26" name="Oval 20"/>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27" name="Oval 21"/>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28" name="Oval 22"/>
          <p:cNvSpPr>
            <a:spLocks noChangeArrowheads="1"/>
          </p:cNvSpPr>
          <p:nvPr/>
        </p:nvSpPr>
        <p:spPr bwMode="auto">
          <a:xfrm flipH="1">
            <a:off x="7786389" y="2616269"/>
            <a:ext cx="482600" cy="516346"/>
          </a:xfrm>
          <a:prstGeom prst="ellipse">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29" name="Oval 23"/>
          <p:cNvSpPr>
            <a:spLocks noChangeArrowheads="1"/>
          </p:cNvSpPr>
          <p:nvPr/>
        </p:nvSpPr>
        <p:spPr bwMode="auto">
          <a:xfrm flipH="1">
            <a:off x="7834013" y="2625793"/>
            <a:ext cx="377825" cy="341857"/>
          </a:xfrm>
          <a:prstGeom prst="ellipse">
            <a:avLst/>
          </a:prstGeom>
          <a:gradFill rotWithShape="1">
            <a:gsLst>
              <a:gs pos="0">
                <a:srgbClr val="F6E7DA"/>
              </a:gs>
              <a:gs pos="100000">
                <a:schemeClr val="bg2">
                  <a:alpha val="37999"/>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0" name="AutoShape 24"/>
          <p:cNvSpPr>
            <a:spLocks noChangeArrowheads="1"/>
          </p:cNvSpPr>
          <p:nvPr/>
        </p:nvSpPr>
        <p:spPr bwMode="auto">
          <a:xfrm>
            <a:off x="7740352" y="2565468"/>
            <a:ext cx="576262" cy="605371"/>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altLang="en-US" b="1" dirty="0" smtClean="0">
                <a:solidFill>
                  <a:srgbClr val="FFFFFF"/>
                </a:solidFill>
              </a:rPr>
              <a:t>5</a:t>
            </a:r>
            <a:endParaRPr lang="en-US" b="1" dirty="0">
              <a:solidFill>
                <a:srgbClr val="FFFFFF"/>
              </a:solidFill>
              <a:ea typeface="Gulim" pitchFamily="34" charset="-127"/>
            </a:endParaRPr>
          </a:p>
        </p:txBody>
      </p:sp>
      <p:grpSp>
        <p:nvGrpSpPr>
          <p:cNvPr id="31" name="Group 25"/>
          <p:cNvGrpSpPr>
            <a:grpSpLocks/>
          </p:cNvGrpSpPr>
          <p:nvPr/>
        </p:nvGrpSpPr>
        <p:grpSpPr bwMode="auto">
          <a:xfrm>
            <a:off x="7740154" y="3500506"/>
            <a:ext cx="576262" cy="648103"/>
            <a:chOff x="0" y="0"/>
            <a:chExt cx="363" cy="364"/>
          </a:xfrm>
        </p:grpSpPr>
        <p:sp>
          <p:nvSpPr>
            <p:cNvPr id="32" name="AutoShape 26"/>
            <p:cNvSpPr>
              <a:spLocks noChangeArrowheads="1"/>
            </p:cNvSpPr>
            <p:nvPr/>
          </p:nvSpPr>
          <p:spPr bwMode="auto">
            <a:xfrm>
              <a:off x="2" y="1"/>
              <a:ext cx="360" cy="363"/>
            </a:xfrm>
            <a:prstGeom prst="roundRect">
              <a:avLst>
                <a:gd name="adj" fmla="val 14222"/>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33" name="Group 27"/>
            <p:cNvGrpSpPr>
              <a:grpSpLocks/>
            </p:cNvGrpSpPr>
            <p:nvPr/>
          </p:nvGrpSpPr>
          <p:grpSpPr bwMode="auto">
            <a:xfrm>
              <a:off x="2" y="0"/>
              <a:ext cx="359" cy="364"/>
              <a:chOff x="0" y="0"/>
              <a:chExt cx="4251" cy="2141"/>
            </a:xfrm>
          </p:grpSpPr>
          <p:sp>
            <p:nvSpPr>
              <p:cNvPr id="37" name="Oval 28"/>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38" name="Oval 29"/>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34" name="Oval 30"/>
            <p:cNvSpPr>
              <a:spLocks noChangeArrowheads="1"/>
            </p:cNvSpPr>
            <p:nvPr/>
          </p:nvSpPr>
          <p:spPr bwMode="auto">
            <a:xfrm flipH="1">
              <a:off x="31" y="33"/>
              <a:ext cx="302" cy="292"/>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5" name="Oval 31"/>
            <p:cNvSpPr>
              <a:spLocks noChangeArrowheads="1"/>
            </p:cNvSpPr>
            <p:nvPr/>
          </p:nvSpPr>
          <p:spPr bwMode="auto">
            <a:xfrm flipH="1">
              <a:off x="59" y="41"/>
              <a:ext cx="244" cy="191"/>
            </a:xfrm>
            <a:prstGeom prst="ellipse">
              <a:avLst/>
            </a:prstGeom>
            <a:gradFill rotWithShape="1">
              <a:gsLst>
                <a:gs pos="0">
                  <a:srgbClr val="FCF2CD"/>
                </a:gs>
                <a:gs pos="100000">
                  <a:schemeClr val="accent1">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6" name="AutoShape 32"/>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altLang="en-US" b="1" dirty="0" smtClean="0">
                  <a:solidFill>
                    <a:srgbClr val="FFFFFF"/>
                  </a:solidFill>
                </a:rPr>
                <a:t>6</a:t>
              </a:r>
              <a:endParaRPr lang="en-US" b="1" dirty="0">
                <a:solidFill>
                  <a:srgbClr val="FFFFFF"/>
                </a:solidFill>
                <a:ea typeface="Gulim" pitchFamily="34" charset="-127"/>
              </a:endParaRPr>
            </a:p>
          </p:txBody>
        </p:sp>
      </p:grpSp>
      <p:grpSp>
        <p:nvGrpSpPr>
          <p:cNvPr id="39" name="Group 33"/>
          <p:cNvGrpSpPr>
            <a:grpSpLocks/>
          </p:cNvGrpSpPr>
          <p:nvPr/>
        </p:nvGrpSpPr>
        <p:grpSpPr bwMode="auto">
          <a:xfrm>
            <a:off x="7740154" y="4510156"/>
            <a:ext cx="576262" cy="648103"/>
            <a:chOff x="0" y="0"/>
            <a:chExt cx="363" cy="364"/>
          </a:xfrm>
        </p:grpSpPr>
        <p:sp>
          <p:nvSpPr>
            <p:cNvPr id="40" name="AutoShape 34"/>
            <p:cNvSpPr>
              <a:spLocks noChangeArrowheads="1"/>
            </p:cNvSpPr>
            <p:nvPr/>
          </p:nvSpPr>
          <p:spPr bwMode="auto">
            <a:xfrm>
              <a:off x="1" y="0"/>
              <a:ext cx="361" cy="363"/>
            </a:xfrm>
            <a:prstGeom prst="roundRect">
              <a:avLst>
                <a:gd name="adj" fmla="val 14222"/>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1" name="Group 35"/>
            <p:cNvGrpSpPr>
              <a:grpSpLocks/>
            </p:cNvGrpSpPr>
            <p:nvPr/>
          </p:nvGrpSpPr>
          <p:grpSpPr bwMode="auto">
            <a:xfrm>
              <a:off x="0" y="0"/>
              <a:ext cx="361" cy="364"/>
              <a:chOff x="0" y="0"/>
              <a:chExt cx="4251" cy="2141"/>
            </a:xfrm>
          </p:grpSpPr>
          <p:sp>
            <p:nvSpPr>
              <p:cNvPr id="45" name="Oval 36"/>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46" name="Oval 37"/>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42" name="Oval 38"/>
            <p:cNvSpPr>
              <a:spLocks noChangeArrowheads="1"/>
            </p:cNvSpPr>
            <p:nvPr/>
          </p:nvSpPr>
          <p:spPr bwMode="auto">
            <a:xfrm flipH="1">
              <a:off x="29" y="33"/>
              <a:ext cx="303" cy="293"/>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3" name="Oval 39"/>
            <p:cNvSpPr>
              <a:spLocks noChangeArrowheads="1"/>
            </p:cNvSpPr>
            <p:nvPr/>
          </p:nvSpPr>
          <p:spPr bwMode="auto">
            <a:xfrm flipH="1">
              <a:off x="57" y="41"/>
              <a:ext cx="246" cy="191"/>
            </a:xfrm>
            <a:prstGeom prst="ellipse">
              <a:avLst/>
            </a:prstGeom>
            <a:gradFill rotWithShape="1">
              <a:gsLst>
                <a:gs pos="0">
                  <a:srgbClr val="FFAAAA"/>
                </a:gs>
                <a:gs pos="100000">
                  <a:schemeClr val="accent2">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4" name="AutoShape 40"/>
            <p:cNvSpPr>
              <a:spLocks noChangeArrowheads="1"/>
            </p:cNvSpPr>
            <p:nvPr/>
          </p:nvSpPr>
          <p:spPr bwMode="auto">
            <a:xfrm>
              <a:off x="0" y="0"/>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altLang="en-US" b="1" dirty="0" smtClean="0">
                  <a:solidFill>
                    <a:srgbClr val="FFFFFF"/>
                  </a:solidFill>
                </a:rPr>
                <a:t>7</a:t>
              </a:r>
              <a:endParaRPr lang="en-US" b="1" dirty="0">
                <a:solidFill>
                  <a:srgbClr val="FFFFFF"/>
                </a:solidFill>
                <a:ea typeface="Gulim" pitchFamily="34" charset="-127"/>
              </a:endParaRPr>
            </a:p>
          </p:txBody>
        </p:sp>
      </p:grpSp>
      <p:grpSp>
        <p:nvGrpSpPr>
          <p:cNvPr id="47" name="Group 41"/>
          <p:cNvGrpSpPr>
            <a:grpSpLocks/>
          </p:cNvGrpSpPr>
          <p:nvPr/>
        </p:nvGrpSpPr>
        <p:grpSpPr bwMode="auto">
          <a:xfrm>
            <a:off x="7740154" y="5445193"/>
            <a:ext cx="576262" cy="648103"/>
            <a:chOff x="0" y="0"/>
            <a:chExt cx="363" cy="364"/>
          </a:xfrm>
        </p:grpSpPr>
        <p:sp>
          <p:nvSpPr>
            <p:cNvPr id="48" name="AutoShape 42"/>
            <p:cNvSpPr>
              <a:spLocks noChangeArrowheads="1"/>
            </p:cNvSpPr>
            <p:nvPr/>
          </p:nvSpPr>
          <p:spPr bwMode="auto">
            <a:xfrm>
              <a:off x="1" y="1"/>
              <a:ext cx="361" cy="363"/>
            </a:xfrm>
            <a:prstGeom prst="roundRect">
              <a:avLst>
                <a:gd name="adj" fmla="val 14222"/>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9" name="Group 43"/>
            <p:cNvGrpSpPr>
              <a:grpSpLocks/>
            </p:cNvGrpSpPr>
            <p:nvPr/>
          </p:nvGrpSpPr>
          <p:grpSpPr bwMode="auto">
            <a:xfrm>
              <a:off x="0" y="0"/>
              <a:ext cx="360" cy="364"/>
              <a:chOff x="0" y="0"/>
              <a:chExt cx="1134" cy="993"/>
            </a:xfrm>
          </p:grpSpPr>
          <p:grpSp>
            <p:nvGrpSpPr>
              <p:cNvPr id="52" name="Group 44"/>
              <p:cNvGrpSpPr>
                <a:grpSpLocks/>
              </p:cNvGrpSpPr>
              <p:nvPr/>
            </p:nvGrpSpPr>
            <p:grpSpPr bwMode="auto">
              <a:xfrm>
                <a:off x="0" y="0"/>
                <a:ext cx="1134" cy="993"/>
                <a:chOff x="0" y="0"/>
                <a:chExt cx="4251" cy="2141"/>
              </a:xfrm>
            </p:grpSpPr>
            <p:sp>
              <p:nvSpPr>
                <p:cNvPr id="54" name="Oval 45"/>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55" name="Oval 46"/>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53" name="Oval 47"/>
              <p:cNvSpPr>
                <a:spLocks noChangeArrowheads="1"/>
              </p:cNvSpPr>
              <p:nvPr/>
            </p:nvSpPr>
            <p:spPr bwMode="auto">
              <a:xfrm flipH="1">
                <a:off x="91" y="91"/>
                <a:ext cx="953" cy="795"/>
              </a:xfrm>
              <a:prstGeom prst="ellipse">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grpSp>
        <p:sp>
          <p:nvSpPr>
            <p:cNvPr id="50" name="Oval 48"/>
            <p:cNvSpPr>
              <a:spLocks noChangeArrowheads="1"/>
            </p:cNvSpPr>
            <p:nvPr/>
          </p:nvSpPr>
          <p:spPr bwMode="auto">
            <a:xfrm flipH="1">
              <a:off x="57" y="42"/>
              <a:ext cx="244" cy="191"/>
            </a:xfrm>
            <a:prstGeom prst="ellipse">
              <a:avLst/>
            </a:prstGeom>
            <a:gradFill rotWithShape="1">
              <a:gsLst>
                <a:gs pos="0">
                  <a:srgbClr val="DBDBDB"/>
                </a:gs>
                <a:gs pos="100000">
                  <a:schemeClr val="hlink">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51" name="AutoShape 49"/>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altLang="en-US" b="1" dirty="0" smtClean="0">
                  <a:solidFill>
                    <a:srgbClr val="FFFFFF"/>
                  </a:solidFill>
                </a:rPr>
                <a:t>8</a:t>
              </a:r>
              <a:endParaRPr lang="en-US" b="1" dirty="0">
                <a:solidFill>
                  <a:srgbClr val="FFFFFF"/>
                </a:solidFill>
                <a:ea typeface="Gulim" pitchFamily="34" charset="-127"/>
              </a:endParaRPr>
            </a:p>
          </p:txBody>
        </p:sp>
      </p:grpSp>
      <p:sp>
        <p:nvSpPr>
          <p:cNvPr id="69" name="AutoShape 14"/>
          <p:cNvSpPr>
            <a:spLocks noChangeArrowheads="1"/>
          </p:cNvSpPr>
          <p:nvPr/>
        </p:nvSpPr>
        <p:spPr bwMode="auto">
          <a:xfrm>
            <a:off x="611560" y="3573016"/>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200" b="1" dirty="0" smtClean="0">
                <a:solidFill>
                  <a:srgbClr val="FFFFFF"/>
                </a:solidFill>
                <a:ea typeface="Gulim" pitchFamily="34" charset="-127"/>
              </a:rPr>
              <a:t>مراعاة </a:t>
            </a:r>
            <a:r>
              <a:rPr lang="ar-EG" sz="2200" b="1" dirty="0">
                <a:solidFill>
                  <a:srgbClr val="FFFFFF"/>
                </a:solidFill>
                <a:ea typeface="Gulim" pitchFamily="34" charset="-127"/>
              </a:rPr>
              <a:t>قواعد الإملاء، وتدقيق المادة المكتوبة لتلافي أية أخطاء إملائية</a:t>
            </a:r>
            <a:endParaRPr lang="en-US" sz="2200" b="1" dirty="0">
              <a:solidFill>
                <a:srgbClr val="FFFFFF"/>
              </a:solidFill>
              <a:ea typeface="Gulim" pitchFamily="34" charset="-127"/>
            </a:endParaRPr>
          </a:p>
        </p:txBody>
      </p:sp>
      <p:sp>
        <p:nvSpPr>
          <p:cNvPr id="70" name="AutoShape 14"/>
          <p:cNvSpPr>
            <a:spLocks noChangeArrowheads="1"/>
          </p:cNvSpPr>
          <p:nvPr/>
        </p:nvSpPr>
        <p:spPr bwMode="auto">
          <a:xfrm>
            <a:off x="656064" y="4565496"/>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300" b="1" dirty="0" smtClean="0">
                <a:solidFill>
                  <a:srgbClr val="FFFFFF"/>
                </a:solidFill>
                <a:ea typeface="Gulim" pitchFamily="34" charset="-127"/>
              </a:rPr>
              <a:t>تقسيم </a:t>
            </a:r>
            <a:r>
              <a:rPr lang="ar-EG" sz="2300" b="1" dirty="0">
                <a:solidFill>
                  <a:srgbClr val="FFFFFF"/>
                </a:solidFill>
                <a:ea typeface="Gulim" pitchFamily="34" charset="-127"/>
              </a:rPr>
              <a:t>الموضوع الى جمل وفقرات قصيرة تساعد على سهولة فهمه</a:t>
            </a:r>
            <a:endParaRPr lang="en-US" sz="2300" b="1" dirty="0">
              <a:solidFill>
                <a:srgbClr val="FFFFFF"/>
              </a:solidFill>
              <a:ea typeface="Gulim" pitchFamily="34" charset="-127"/>
            </a:endParaRPr>
          </a:p>
        </p:txBody>
      </p:sp>
      <p:sp>
        <p:nvSpPr>
          <p:cNvPr id="71" name="AutoShape 14"/>
          <p:cNvSpPr>
            <a:spLocks noChangeArrowheads="1"/>
          </p:cNvSpPr>
          <p:nvPr/>
        </p:nvSpPr>
        <p:spPr bwMode="auto">
          <a:xfrm>
            <a:off x="700568" y="5501600"/>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استخدام </a:t>
            </a:r>
            <a:r>
              <a:rPr lang="ar-EG" sz="2400" b="1" dirty="0">
                <a:solidFill>
                  <a:srgbClr val="FFFFFF"/>
                </a:solidFill>
                <a:ea typeface="Gulim" pitchFamily="34" charset="-127"/>
              </a:rPr>
              <a:t>كلمات وأساليب مهذبة ولبقة</a:t>
            </a:r>
            <a:endParaRPr lang="en-US" sz="2400" b="1" dirty="0">
              <a:solidFill>
                <a:srgbClr val="FFFFFF"/>
              </a:solidFill>
              <a:ea typeface="Gulim" pitchFamily="34" charset="-127"/>
            </a:endParaRPr>
          </a:p>
        </p:txBody>
      </p:sp>
    </p:spTree>
    <p:extLst>
      <p:ext uri="{BB962C8B-B14F-4D97-AF65-F5344CB8AC3E}">
        <p14:creationId xmlns:p14="http://schemas.microsoft.com/office/powerpoint/2010/main" xmlns="" val="92493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fade">
                                      <p:cBhvr>
                                        <p:cTn id="64" dur="1000"/>
                                        <p:tgtEl>
                                          <p:spTgt spid="69"/>
                                        </p:tgtEl>
                                      </p:cBhvr>
                                    </p:animEffect>
                                    <p:anim calcmode="lin" valueType="num">
                                      <p:cBhvr>
                                        <p:cTn id="65" dur="1000" fill="hold"/>
                                        <p:tgtEl>
                                          <p:spTgt spid="69"/>
                                        </p:tgtEl>
                                        <p:attrNameLst>
                                          <p:attrName>ppt_x</p:attrName>
                                        </p:attrNameLst>
                                      </p:cBhvr>
                                      <p:tavLst>
                                        <p:tav tm="0">
                                          <p:val>
                                            <p:strVal val="#ppt_x"/>
                                          </p:val>
                                        </p:tav>
                                        <p:tav tm="100000">
                                          <p:val>
                                            <p:strVal val="#ppt_x"/>
                                          </p:val>
                                        </p:tav>
                                      </p:tavLst>
                                    </p:anim>
                                    <p:anim calcmode="lin" valueType="num">
                                      <p:cBhvr>
                                        <p:cTn id="6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1000"/>
                                        <p:tgtEl>
                                          <p:spTgt spid="39"/>
                                        </p:tgtEl>
                                      </p:cBhvr>
                                    </p:animEffect>
                                    <p:anim calcmode="lin" valueType="num">
                                      <p:cBhvr>
                                        <p:cTn id="82" dur="1000" fill="hold"/>
                                        <p:tgtEl>
                                          <p:spTgt spid="39"/>
                                        </p:tgtEl>
                                        <p:attrNameLst>
                                          <p:attrName>ppt_x</p:attrName>
                                        </p:attrNameLst>
                                      </p:cBhvr>
                                      <p:tavLst>
                                        <p:tav tm="0">
                                          <p:val>
                                            <p:strVal val="#ppt_x"/>
                                          </p:val>
                                        </p:tav>
                                        <p:tav tm="100000">
                                          <p:val>
                                            <p:strVal val="#ppt_x"/>
                                          </p:val>
                                        </p:tav>
                                      </p:tavLst>
                                    </p:anim>
                                    <p:anim calcmode="lin" valueType="num">
                                      <p:cBhvr>
                                        <p:cTn id="83" dur="1000" fill="hold"/>
                                        <p:tgtEl>
                                          <p:spTgt spid="3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fade">
                                      <p:cBhvr>
                                        <p:cTn id="86" dur="1000"/>
                                        <p:tgtEl>
                                          <p:spTgt spid="70"/>
                                        </p:tgtEl>
                                      </p:cBhvr>
                                    </p:animEffect>
                                    <p:anim calcmode="lin" valueType="num">
                                      <p:cBhvr>
                                        <p:cTn id="87" dur="1000" fill="hold"/>
                                        <p:tgtEl>
                                          <p:spTgt spid="70"/>
                                        </p:tgtEl>
                                        <p:attrNameLst>
                                          <p:attrName>ppt_x</p:attrName>
                                        </p:attrNameLst>
                                      </p:cBhvr>
                                      <p:tavLst>
                                        <p:tav tm="0">
                                          <p:val>
                                            <p:strVal val="#ppt_x"/>
                                          </p:val>
                                        </p:tav>
                                        <p:tav tm="100000">
                                          <p:val>
                                            <p:strVal val="#ppt_x"/>
                                          </p:val>
                                        </p:tav>
                                      </p:tavLst>
                                    </p:anim>
                                    <p:anim calcmode="lin" valueType="num">
                                      <p:cBhvr>
                                        <p:cTn id="88"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fade">
                                      <p:cBhvr>
                                        <p:cTn id="93" dur="1000"/>
                                        <p:tgtEl>
                                          <p:spTgt spid="17"/>
                                        </p:tgtEl>
                                      </p:cBhvr>
                                    </p:animEffect>
                                    <p:anim calcmode="lin" valueType="num">
                                      <p:cBhvr>
                                        <p:cTn id="94" dur="1000" fill="hold"/>
                                        <p:tgtEl>
                                          <p:spTgt spid="17"/>
                                        </p:tgtEl>
                                        <p:attrNameLst>
                                          <p:attrName>ppt_x</p:attrName>
                                        </p:attrNameLst>
                                      </p:cBhvr>
                                      <p:tavLst>
                                        <p:tav tm="0">
                                          <p:val>
                                            <p:strVal val="#ppt_x"/>
                                          </p:val>
                                        </p:tav>
                                        <p:tav tm="100000">
                                          <p:val>
                                            <p:strVal val="#ppt_x"/>
                                          </p:val>
                                        </p:tav>
                                      </p:tavLst>
                                    </p:anim>
                                    <p:anim calcmode="lin" valueType="num">
                                      <p:cBhvr>
                                        <p:cTn id="95" dur="1000" fill="hold"/>
                                        <p:tgtEl>
                                          <p:spTgt spid="1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1000"/>
                                        <p:tgtEl>
                                          <p:spTgt spid="47"/>
                                        </p:tgtEl>
                                      </p:cBhvr>
                                    </p:animEffect>
                                    <p:anim calcmode="lin" valueType="num">
                                      <p:cBhvr>
                                        <p:cTn id="104" dur="1000" fill="hold"/>
                                        <p:tgtEl>
                                          <p:spTgt spid="47"/>
                                        </p:tgtEl>
                                        <p:attrNameLst>
                                          <p:attrName>ppt_x</p:attrName>
                                        </p:attrNameLst>
                                      </p:cBhvr>
                                      <p:tavLst>
                                        <p:tav tm="0">
                                          <p:val>
                                            <p:strVal val="#ppt_x"/>
                                          </p:val>
                                        </p:tav>
                                        <p:tav tm="100000">
                                          <p:val>
                                            <p:strVal val="#ppt_x"/>
                                          </p:val>
                                        </p:tav>
                                      </p:tavLst>
                                    </p:anim>
                                    <p:anim calcmode="lin" valueType="num">
                                      <p:cBhvr>
                                        <p:cTn id="105" dur="1000" fill="hold"/>
                                        <p:tgtEl>
                                          <p:spTgt spid="47"/>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71"/>
                                        </p:tgtEl>
                                        <p:attrNameLst>
                                          <p:attrName>style.visibility</p:attrName>
                                        </p:attrNameLst>
                                      </p:cBhvr>
                                      <p:to>
                                        <p:strVal val="visible"/>
                                      </p:to>
                                    </p:set>
                                    <p:animEffect transition="in" filter="fade">
                                      <p:cBhvr>
                                        <p:cTn id="108" dur="1000"/>
                                        <p:tgtEl>
                                          <p:spTgt spid="71"/>
                                        </p:tgtEl>
                                      </p:cBhvr>
                                    </p:animEffect>
                                    <p:anim calcmode="lin" valueType="num">
                                      <p:cBhvr>
                                        <p:cTn id="109" dur="1000" fill="hold"/>
                                        <p:tgtEl>
                                          <p:spTgt spid="71"/>
                                        </p:tgtEl>
                                        <p:attrNameLst>
                                          <p:attrName>ppt_x</p:attrName>
                                        </p:attrNameLst>
                                      </p:cBhvr>
                                      <p:tavLst>
                                        <p:tav tm="0">
                                          <p:val>
                                            <p:strVal val="#ppt_x"/>
                                          </p:val>
                                        </p:tav>
                                        <p:tav tm="100000">
                                          <p:val>
                                            <p:strVal val="#ppt_x"/>
                                          </p:val>
                                        </p:tav>
                                      </p:tavLst>
                                    </p:anim>
                                    <p:anim calcmode="lin" valueType="num">
                                      <p:cBhvr>
                                        <p:cTn id="110"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4" grpId="0" animBg="1"/>
      <p:bldP spid="15" grpId="0" animBg="1"/>
      <p:bldP spid="17" grpId="0" animBg="1"/>
      <p:bldP spid="18" grpId="0" animBg="1"/>
      <p:bldP spid="20" grpId="0"/>
      <p:bldP spid="24" grpId="0" animBg="1"/>
      <p:bldP spid="28" grpId="0" animBg="1"/>
      <p:bldP spid="29" grpId="0" animBg="1"/>
      <p:bldP spid="30" grpId="0"/>
      <p:bldP spid="69" grpId="0"/>
      <p:bldP spid="70" grpId="0"/>
      <p:bldP spid="71"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547664" y="2459360"/>
            <a:ext cx="5688632" cy="2376264"/>
          </a:xfrm>
          <a:prstGeom prst="horizontalScroll">
            <a:avLst/>
          </a:prstGeom>
          <a:ln w="9525" cap="flat" cmpd="sng" algn="ctr">
            <a:solidFill>
              <a:schemeClr val="tx1"/>
            </a:solidFill>
            <a:prstDash val="solid"/>
            <a:round/>
            <a:headEnd type="none" w="med" len="med"/>
            <a:tailEnd type="none" w="med" len="med"/>
          </a:ln>
          <a:effectLst/>
          <a:extLst/>
        </p:spPr>
        <p:style>
          <a:lnRef idx="0">
            <a:scrgbClr r="0" g="0" b="0"/>
          </a:lnRef>
          <a:fillRef idx="1003">
            <a:schemeClr val="lt2"/>
          </a:fillRef>
          <a:effectRef idx="0">
            <a:scrgbClr r="0" g="0" b="0"/>
          </a:effectRef>
          <a:fontRef idx="major"/>
        </p:style>
        <p:txBody>
          <a:bodyPr vert="horz" wrap="square" lIns="91440" tIns="45720" rIns="91440" bIns="45720" numCol="1" rtlCol="1" anchor="t" anchorCtr="0" compatLnSpc="1">
            <a:prstTxWarp prst="textNoShape">
              <a:avLst/>
            </a:prstTxWarp>
          </a:bodyPr>
          <a:lstStyle/>
          <a:p>
            <a:pPr rtl="1">
              <a:lnSpc>
                <a:spcPct val="250000"/>
              </a:lnSpc>
            </a:pPr>
            <a:r>
              <a:rPr lang="ar-EG" sz="3600" b="1" dirty="0">
                <a:solidFill>
                  <a:srgbClr val="FFFFFF"/>
                </a:solidFill>
                <a:latin typeface="Simplified Arabic" pitchFamily="18" charset="-78"/>
                <a:cs typeface="Simplified Arabic" pitchFamily="18" charset="-78"/>
              </a:rPr>
              <a:t>أنواع الاتصال الكتابي</a:t>
            </a:r>
            <a:endParaRPr lang="ar-EG" sz="3600" b="1" dirty="0" smtClean="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384828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3" name="Group 3"/>
          <p:cNvGrpSpPr>
            <a:grpSpLocks/>
          </p:cNvGrpSpPr>
          <p:nvPr/>
        </p:nvGrpSpPr>
        <p:grpSpPr bwMode="auto">
          <a:xfrm>
            <a:off x="5005412" y="3000201"/>
            <a:ext cx="2374900" cy="2374900"/>
            <a:chOff x="0" y="0"/>
            <a:chExt cx="1496" cy="1496"/>
          </a:xfrm>
        </p:grpSpPr>
        <p:grpSp>
          <p:nvGrpSpPr>
            <p:cNvPr id="10244" name="Group 4"/>
            <p:cNvGrpSpPr>
              <a:grpSpLocks/>
            </p:cNvGrpSpPr>
            <p:nvPr/>
          </p:nvGrpSpPr>
          <p:grpSpPr bwMode="auto">
            <a:xfrm>
              <a:off x="2" y="0"/>
              <a:ext cx="1494" cy="1494"/>
              <a:chOff x="0" y="0"/>
              <a:chExt cx="907" cy="907"/>
            </a:xfrm>
          </p:grpSpPr>
          <p:sp>
            <p:nvSpPr>
              <p:cNvPr id="10245" name="AutoShape 7"/>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4D4D4D"/>
                  </a:solidFill>
                </a:endParaRPr>
              </a:p>
            </p:txBody>
          </p:sp>
          <p:sp>
            <p:nvSpPr>
              <p:cNvPr id="10246" name="AutoShape 8"/>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grpSp>
          <p:nvGrpSpPr>
            <p:cNvPr id="10247" name="Group 7"/>
            <p:cNvGrpSpPr>
              <a:grpSpLocks/>
            </p:cNvGrpSpPr>
            <p:nvPr/>
          </p:nvGrpSpPr>
          <p:grpSpPr bwMode="auto">
            <a:xfrm>
              <a:off x="0" y="5"/>
              <a:ext cx="1494" cy="1491"/>
              <a:chOff x="0" y="0"/>
              <a:chExt cx="4251" cy="2141"/>
            </a:xfrm>
          </p:grpSpPr>
          <p:sp>
            <p:nvSpPr>
              <p:cNvPr id="10248" name="Oval 10"/>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0249" name="Oval 11"/>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0250" name="Oval 12"/>
            <p:cNvSpPr>
              <a:spLocks noChangeArrowheads="1"/>
            </p:cNvSpPr>
            <p:nvPr/>
          </p:nvSpPr>
          <p:spPr bwMode="auto">
            <a:xfrm flipH="1">
              <a:off x="119" y="142"/>
              <a:ext cx="1255" cy="1188"/>
            </a:xfrm>
            <a:prstGeom prst="ellipse">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10251" name="Oval 13"/>
            <p:cNvSpPr>
              <a:spLocks noChangeArrowheads="1"/>
            </p:cNvSpPr>
            <p:nvPr/>
          </p:nvSpPr>
          <p:spPr bwMode="auto">
            <a:xfrm flipH="1">
              <a:off x="237" y="178"/>
              <a:ext cx="1017" cy="784"/>
            </a:xfrm>
            <a:prstGeom prst="ellipse">
              <a:avLst/>
            </a:prstGeom>
            <a:gradFill rotWithShape="1">
              <a:gsLst>
                <a:gs pos="0">
                  <a:srgbClr val="E7BC99"/>
                </a:gs>
                <a:gs pos="100000">
                  <a:schemeClr val="bg2">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10252" name="Rectangle 14"/>
            <p:cNvSpPr>
              <a:spLocks noChangeArrowheads="1"/>
            </p:cNvSpPr>
            <p:nvPr/>
          </p:nvSpPr>
          <p:spPr bwMode="auto">
            <a:xfrm>
              <a:off x="0" y="362"/>
              <a:ext cx="1496" cy="6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rtl="1"/>
              <a:r>
                <a:rPr lang="ar-EG" sz="4800" b="1" baseline="-25000" dirty="0">
                  <a:solidFill>
                    <a:srgbClr val="FFFFFF"/>
                  </a:solidFill>
                  <a:ea typeface="Gulim" pitchFamily="34" charset="-127"/>
                </a:rPr>
                <a:t>أنواع الاتصال الكتابي</a:t>
              </a:r>
            </a:p>
          </p:txBody>
        </p:sp>
      </p:grpSp>
      <p:grpSp>
        <p:nvGrpSpPr>
          <p:cNvPr id="10253" name="Group 13"/>
          <p:cNvGrpSpPr>
            <a:grpSpLocks/>
          </p:cNvGrpSpPr>
          <p:nvPr/>
        </p:nvGrpSpPr>
        <p:grpSpPr bwMode="auto">
          <a:xfrm>
            <a:off x="1981224" y="2279476"/>
            <a:ext cx="1682750" cy="1614488"/>
            <a:chOff x="0" y="0"/>
            <a:chExt cx="4251" cy="2141"/>
          </a:xfrm>
        </p:grpSpPr>
        <p:sp>
          <p:nvSpPr>
            <p:cNvPr id="10254" name="Oval 49"/>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0255" name="Oval 50"/>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0256" name="Oval 51"/>
          <p:cNvSpPr>
            <a:spLocks noChangeArrowheads="1"/>
          </p:cNvSpPr>
          <p:nvPr/>
        </p:nvSpPr>
        <p:spPr bwMode="auto">
          <a:xfrm flipH="1">
            <a:off x="2116162" y="2425526"/>
            <a:ext cx="1412875" cy="1290638"/>
          </a:xfrm>
          <a:prstGeom prst="ellipse">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10257" name="Oval 52"/>
          <p:cNvSpPr>
            <a:spLocks noChangeArrowheads="1"/>
          </p:cNvSpPr>
          <p:nvPr/>
        </p:nvSpPr>
        <p:spPr bwMode="auto">
          <a:xfrm flipH="1">
            <a:off x="2247924" y="2466801"/>
            <a:ext cx="1146175" cy="849313"/>
          </a:xfrm>
          <a:prstGeom prst="ellipse">
            <a:avLst/>
          </a:prstGeom>
          <a:gradFill rotWithShape="1">
            <a:gsLst>
              <a:gs pos="0">
                <a:srgbClr val="CCCCCC"/>
              </a:gs>
              <a:gs pos="100000">
                <a:schemeClr val="hlink">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10258" name="Rectangle 53"/>
          <p:cNvSpPr>
            <a:spLocks noChangeArrowheads="1"/>
          </p:cNvSpPr>
          <p:nvPr/>
        </p:nvSpPr>
        <p:spPr bwMode="auto">
          <a:xfrm>
            <a:off x="1981224" y="2566814"/>
            <a:ext cx="1685925" cy="91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1">
            <a:spAutoFit/>
          </a:bodyPr>
          <a:lstStyle/>
          <a:p>
            <a:r>
              <a:rPr lang="en-US" b="1">
                <a:solidFill>
                  <a:srgbClr val="FFFFFF"/>
                </a:solidFill>
                <a:ea typeface="Gulim" pitchFamily="34" charset="-127"/>
              </a:rPr>
              <a:t>Not going</a:t>
            </a:r>
          </a:p>
          <a:p>
            <a:r>
              <a:rPr lang="en-US" b="1">
                <a:solidFill>
                  <a:srgbClr val="FFFFFF"/>
                </a:solidFill>
                <a:ea typeface="Gulim" pitchFamily="34" charset="-127"/>
              </a:rPr>
              <a:t>To</a:t>
            </a:r>
          </a:p>
          <a:p>
            <a:r>
              <a:rPr lang="en-US" b="1">
                <a:solidFill>
                  <a:srgbClr val="FFFFFF"/>
                </a:solidFill>
                <a:ea typeface="Gulim" pitchFamily="34" charset="-127"/>
              </a:rPr>
              <a:t>Die</a:t>
            </a:r>
            <a:endParaRPr lang="en-US" b="1">
              <a:solidFill>
                <a:srgbClr val="FFFFFF"/>
              </a:solidFill>
            </a:endParaRPr>
          </a:p>
        </p:txBody>
      </p:sp>
      <p:grpSp>
        <p:nvGrpSpPr>
          <p:cNvPr id="10259" name="Group 19"/>
          <p:cNvGrpSpPr>
            <a:grpSpLocks/>
          </p:cNvGrpSpPr>
          <p:nvPr/>
        </p:nvGrpSpPr>
        <p:grpSpPr bwMode="auto">
          <a:xfrm>
            <a:off x="1909787" y="4152726"/>
            <a:ext cx="1652587" cy="1584325"/>
            <a:chOff x="0" y="0"/>
            <a:chExt cx="4251" cy="2141"/>
          </a:xfrm>
        </p:grpSpPr>
        <p:sp>
          <p:nvSpPr>
            <p:cNvPr id="10260" name="Oval 64"/>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0261" name="Oval 65"/>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0262" name="Oval 66"/>
          <p:cNvSpPr>
            <a:spLocks noChangeArrowheads="1"/>
          </p:cNvSpPr>
          <p:nvPr/>
        </p:nvSpPr>
        <p:spPr bwMode="auto">
          <a:xfrm flipH="1">
            <a:off x="2043137" y="4297189"/>
            <a:ext cx="1389062" cy="1270000"/>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10263" name="Oval 67"/>
          <p:cNvSpPr>
            <a:spLocks noChangeArrowheads="1"/>
          </p:cNvSpPr>
          <p:nvPr/>
        </p:nvSpPr>
        <p:spPr bwMode="auto">
          <a:xfrm flipH="1">
            <a:off x="2171724" y="4332114"/>
            <a:ext cx="1122363" cy="835025"/>
          </a:xfrm>
          <a:prstGeom prst="ellipse">
            <a:avLst/>
          </a:prstGeom>
          <a:gradFill rotWithShape="1">
            <a:gsLst>
              <a:gs pos="0">
                <a:srgbClr val="FBE9AB"/>
              </a:gs>
              <a:gs pos="100000">
                <a:schemeClr val="accent1">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10264" name="Rectangle 68"/>
          <p:cNvSpPr>
            <a:spLocks noChangeArrowheads="1"/>
          </p:cNvSpPr>
          <p:nvPr/>
        </p:nvSpPr>
        <p:spPr bwMode="auto">
          <a:xfrm>
            <a:off x="2171724" y="4649614"/>
            <a:ext cx="1119188"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sz="2800" b="1" baseline="-25000">
              <a:solidFill>
                <a:srgbClr val="FFFFFF"/>
              </a:solidFill>
            </a:endParaRPr>
          </a:p>
        </p:txBody>
      </p:sp>
      <p:sp>
        <p:nvSpPr>
          <p:cNvPr id="10267" name="AutoShape 71"/>
          <p:cNvSpPr>
            <a:spLocks noChangeArrowheads="1"/>
          </p:cNvSpPr>
          <p:nvPr/>
        </p:nvSpPr>
        <p:spPr bwMode="auto">
          <a:xfrm rot="16200000">
            <a:off x="2962300" y="3466926"/>
            <a:ext cx="2590800" cy="1222375"/>
          </a:xfrm>
          <a:prstGeom prst="upArrow">
            <a:avLst>
              <a:gd name="adj1" fmla="val 57296"/>
              <a:gd name="adj2" fmla="val 62796"/>
            </a:avLst>
          </a:prstGeom>
          <a:gradFill rotWithShape="1">
            <a:gsLst>
              <a:gs pos="0">
                <a:schemeClr val="folHlink"/>
              </a:gs>
              <a:gs pos="100000">
                <a:srgbClr val="F5F5F5">
                  <a:alpha val="0"/>
                </a:srgb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AU" altLang="en-US">
              <a:solidFill>
                <a:srgbClr val="4D4D4D"/>
              </a:solidFill>
            </a:endParaRPr>
          </a:p>
        </p:txBody>
      </p:sp>
      <p:grpSp>
        <p:nvGrpSpPr>
          <p:cNvPr id="10278" name="Group 38"/>
          <p:cNvGrpSpPr>
            <a:grpSpLocks/>
          </p:cNvGrpSpPr>
          <p:nvPr/>
        </p:nvGrpSpPr>
        <p:grpSpPr bwMode="auto">
          <a:xfrm>
            <a:off x="1990749" y="2204864"/>
            <a:ext cx="1682750" cy="1614487"/>
            <a:chOff x="0" y="0"/>
            <a:chExt cx="4251" cy="2141"/>
          </a:xfrm>
        </p:grpSpPr>
        <p:sp>
          <p:nvSpPr>
            <p:cNvPr id="10279" name="Oval 83"/>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0280" name="Oval 84"/>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0281" name="Oval 85"/>
          <p:cNvSpPr>
            <a:spLocks noChangeArrowheads="1"/>
          </p:cNvSpPr>
          <p:nvPr/>
        </p:nvSpPr>
        <p:spPr bwMode="auto">
          <a:xfrm flipH="1">
            <a:off x="2125687" y="2350914"/>
            <a:ext cx="1412875" cy="1290637"/>
          </a:xfrm>
          <a:prstGeom prst="ellipse">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10282" name="Oval 86"/>
          <p:cNvSpPr>
            <a:spLocks noChangeArrowheads="1"/>
          </p:cNvSpPr>
          <p:nvPr/>
        </p:nvSpPr>
        <p:spPr bwMode="auto">
          <a:xfrm flipH="1">
            <a:off x="2257449" y="2392189"/>
            <a:ext cx="1146175" cy="849312"/>
          </a:xfrm>
          <a:prstGeom prst="ellipse">
            <a:avLst/>
          </a:prstGeom>
          <a:gradFill rotWithShape="1">
            <a:gsLst>
              <a:gs pos="0">
                <a:srgbClr val="CCCCCC"/>
              </a:gs>
              <a:gs pos="100000">
                <a:schemeClr val="hlink">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10283" name="Rectangle 87"/>
          <p:cNvSpPr>
            <a:spLocks noChangeArrowheads="1"/>
          </p:cNvSpPr>
          <p:nvPr/>
        </p:nvSpPr>
        <p:spPr bwMode="auto">
          <a:xfrm>
            <a:off x="1990749" y="2546901"/>
            <a:ext cx="1685925"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1">
            <a:spAutoFit/>
          </a:bodyPr>
          <a:lstStyle/>
          <a:p>
            <a:pPr rtl="1"/>
            <a:r>
              <a:rPr lang="ar-EG" sz="2800" b="1" dirty="0" smtClean="0">
                <a:solidFill>
                  <a:srgbClr val="002060"/>
                </a:solidFill>
                <a:ea typeface="Gulim" pitchFamily="34" charset="-127"/>
              </a:rPr>
              <a:t>الرسالة الخارجية</a:t>
            </a:r>
            <a:endParaRPr lang="en-US" sz="2800" b="1" dirty="0">
              <a:solidFill>
                <a:srgbClr val="002060"/>
              </a:solidFill>
              <a:ea typeface="Gulim" pitchFamily="34" charset="-127"/>
            </a:endParaRPr>
          </a:p>
        </p:txBody>
      </p:sp>
      <p:grpSp>
        <p:nvGrpSpPr>
          <p:cNvPr id="10284" name="Group 44"/>
          <p:cNvGrpSpPr>
            <a:grpSpLocks/>
          </p:cNvGrpSpPr>
          <p:nvPr/>
        </p:nvGrpSpPr>
        <p:grpSpPr bwMode="auto">
          <a:xfrm>
            <a:off x="1919312" y="4078114"/>
            <a:ext cx="1652587" cy="1584325"/>
            <a:chOff x="0" y="0"/>
            <a:chExt cx="4251" cy="2141"/>
          </a:xfrm>
        </p:grpSpPr>
        <p:sp>
          <p:nvSpPr>
            <p:cNvPr id="10285" name="Oval 89"/>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0286" name="Oval 90"/>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0287" name="Oval 91"/>
          <p:cNvSpPr>
            <a:spLocks noChangeArrowheads="1"/>
          </p:cNvSpPr>
          <p:nvPr/>
        </p:nvSpPr>
        <p:spPr bwMode="auto">
          <a:xfrm flipH="1">
            <a:off x="2052662" y="4222576"/>
            <a:ext cx="1389062" cy="1270000"/>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10288" name="Oval 92"/>
          <p:cNvSpPr>
            <a:spLocks noChangeArrowheads="1"/>
          </p:cNvSpPr>
          <p:nvPr/>
        </p:nvSpPr>
        <p:spPr bwMode="auto">
          <a:xfrm flipH="1">
            <a:off x="2181249" y="4257501"/>
            <a:ext cx="1122363" cy="835025"/>
          </a:xfrm>
          <a:prstGeom prst="ellipse">
            <a:avLst/>
          </a:prstGeom>
          <a:gradFill rotWithShape="1">
            <a:gsLst>
              <a:gs pos="0">
                <a:srgbClr val="FBE9AB"/>
              </a:gs>
              <a:gs pos="100000">
                <a:schemeClr val="accent1">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10289" name="Rectangle 93"/>
          <p:cNvSpPr>
            <a:spLocks noChangeArrowheads="1"/>
          </p:cNvSpPr>
          <p:nvPr/>
        </p:nvSpPr>
        <p:spPr bwMode="auto">
          <a:xfrm>
            <a:off x="2181249" y="4575001"/>
            <a:ext cx="1119188"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sz="2800" b="1" baseline="-25000">
              <a:solidFill>
                <a:srgbClr val="FFFFFF"/>
              </a:solidFill>
            </a:endParaRPr>
          </a:p>
        </p:txBody>
      </p:sp>
      <p:sp>
        <p:nvSpPr>
          <p:cNvPr id="10290" name="Rectangle 94"/>
          <p:cNvSpPr>
            <a:spLocks noChangeArrowheads="1"/>
          </p:cNvSpPr>
          <p:nvPr/>
        </p:nvSpPr>
        <p:spPr bwMode="auto">
          <a:xfrm>
            <a:off x="2016522" y="4419109"/>
            <a:ext cx="140335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rtl="1"/>
            <a:r>
              <a:rPr lang="ar-EG" sz="2800" b="1" dirty="0">
                <a:solidFill>
                  <a:srgbClr val="002060"/>
                </a:solidFill>
                <a:ea typeface="Gulim" pitchFamily="34" charset="-127"/>
              </a:rPr>
              <a:t>المذكرة الداخلية</a:t>
            </a:r>
            <a:endParaRPr lang="en-US" sz="2800" b="1" dirty="0">
              <a:solidFill>
                <a:srgbClr val="002060"/>
              </a:solidFill>
            </a:endParaRPr>
          </a:p>
        </p:txBody>
      </p:sp>
    </p:spTree>
    <p:extLst>
      <p:ext uri="{BB962C8B-B14F-4D97-AF65-F5344CB8AC3E}">
        <p14:creationId xmlns:p14="http://schemas.microsoft.com/office/powerpoint/2010/main" xmlns="" val="230907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53"/>
                                        </p:tgtEl>
                                        <p:attrNameLst>
                                          <p:attrName>style.visibility</p:attrName>
                                        </p:attrNameLst>
                                      </p:cBhvr>
                                      <p:to>
                                        <p:strVal val="visible"/>
                                      </p:to>
                                    </p:set>
                                    <p:animEffect transition="in" filter="barn(inVertical)">
                                      <p:cBhvr>
                                        <p:cTn id="7" dur="500"/>
                                        <p:tgtEl>
                                          <p:spTgt spid="1025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256"/>
                                        </p:tgtEl>
                                        <p:attrNameLst>
                                          <p:attrName>style.visibility</p:attrName>
                                        </p:attrNameLst>
                                      </p:cBhvr>
                                      <p:to>
                                        <p:strVal val="visible"/>
                                      </p:to>
                                    </p:set>
                                    <p:animEffect transition="in" filter="barn(inVertical)">
                                      <p:cBhvr>
                                        <p:cTn id="10" dur="500"/>
                                        <p:tgtEl>
                                          <p:spTgt spid="1025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257"/>
                                        </p:tgtEl>
                                        <p:attrNameLst>
                                          <p:attrName>style.visibility</p:attrName>
                                        </p:attrNameLst>
                                      </p:cBhvr>
                                      <p:to>
                                        <p:strVal val="visible"/>
                                      </p:to>
                                    </p:set>
                                    <p:animEffect transition="in" filter="barn(inVertical)">
                                      <p:cBhvr>
                                        <p:cTn id="13" dur="500"/>
                                        <p:tgtEl>
                                          <p:spTgt spid="1025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258"/>
                                        </p:tgtEl>
                                        <p:attrNameLst>
                                          <p:attrName>style.visibility</p:attrName>
                                        </p:attrNameLst>
                                      </p:cBhvr>
                                      <p:to>
                                        <p:strVal val="visible"/>
                                      </p:to>
                                    </p:set>
                                    <p:animEffect transition="in" filter="barn(inVertical)">
                                      <p:cBhvr>
                                        <p:cTn id="16" dur="500"/>
                                        <p:tgtEl>
                                          <p:spTgt spid="10258"/>
                                        </p:tgtEl>
                                      </p:cBhvr>
                                    </p:animEffect>
                                  </p:childTnLst>
                                </p:cTn>
                              </p:par>
                              <p:par>
                                <p:cTn id="17" presetID="16" presetClass="entr" presetSubtype="21" fill="hold" nodeType="withEffect">
                                  <p:stCondLst>
                                    <p:cond delay="0"/>
                                  </p:stCondLst>
                                  <p:childTnLst>
                                    <p:set>
                                      <p:cBhvr>
                                        <p:cTn id="18" dur="1" fill="hold">
                                          <p:stCondLst>
                                            <p:cond delay="0"/>
                                          </p:stCondLst>
                                        </p:cTn>
                                        <p:tgtEl>
                                          <p:spTgt spid="10278"/>
                                        </p:tgtEl>
                                        <p:attrNameLst>
                                          <p:attrName>style.visibility</p:attrName>
                                        </p:attrNameLst>
                                      </p:cBhvr>
                                      <p:to>
                                        <p:strVal val="visible"/>
                                      </p:to>
                                    </p:set>
                                    <p:animEffect transition="in" filter="barn(inVertical)">
                                      <p:cBhvr>
                                        <p:cTn id="19" dur="500"/>
                                        <p:tgtEl>
                                          <p:spTgt spid="1027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281"/>
                                        </p:tgtEl>
                                        <p:attrNameLst>
                                          <p:attrName>style.visibility</p:attrName>
                                        </p:attrNameLst>
                                      </p:cBhvr>
                                      <p:to>
                                        <p:strVal val="visible"/>
                                      </p:to>
                                    </p:set>
                                    <p:animEffect transition="in" filter="barn(inVertical)">
                                      <p:cBhvr>
                                        <p:cTn id="22" dur="500"/>
                                        <p:tgtEl>
                                          <p:spTgt spid="1028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0282"/>
                                        </p:tgtEl>
                                        <p:attrNameLst>
                                          <p:attrName>style.visibility</p:attrName>
                                        </p:attrNameLst>
                                      </p:cBhvr>
                                      <p:to>
                                        <p:strVal val="visible"/>
                                      </p:to>
                                    </p:set>
                                    <p:animEffect transition="in" filter="barn(inVertical)">
                                      <p:cBhvr>
                                        <p:cTn id="25" dur="500"/>
                                        <p:tgtEl>
                                          <p:spTgt spid="1028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0283"/>
                                        </p:tgtEl>
                                        <p:attrNameLst>
                                          <p:attrName>style.visibility</p:attrName>
                                        </p:attrNameLst>
                                      </p:cBhvr>
                                      <p:to>
                                        <p:strVal val="visible"/>
                                      </p:to>
                                    </p:set>
                                    <p:animEffect transition="in" filter="barn(inVertical)">
                                      <p:cBhvr>
                                        <p:cTn id="28" dur="500"/>
                                        <p:tgtEl>
                                          <p:spTgt spid="1028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0259"/>
                                        </p:tgtEl>
                                        <p:attrNameLst>
                                          <p:attrName>style.visibility</p:attrName>
                                        </p:attrNameLst>
                                      </p:cBhvr>
                                      <p:to>
                                        <p:strVal val="visible"/>
                                      </p:to>
                                    </p:set>
                                    <p:animEffect transition="in" filter="barn(inVertical)">
                                      <p:cBhvr>
                                        <p:cTn id="33" dur="500"/>
                                        <p:tgtEl>
                                          <p:spTgt spid="10259"/>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0262"/>
                                        </p:tgtEl>
                                        <p:attrNameLst>
                                          <p:attrName>style.visibility</p:attrName>
                                        </p:attrNameLst>
                                      </p:cBhvr>
                                      <p:to>
                                        <p:strVal val="visible"/>
                                      </p:to>
                                    </p:set>
                                    <p:animEffect transition="in" filter="barn(inVertical)">
                                      <p:cBhvr>
                                        <p:cTn id="36" dur="500"/>
                                        <p:tgtEl>
                                          <p:spTgt spid="10262"/>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0263"/>
                                        </p:tgtEl>
                                        <p:attrNameLst>
                                          <p:attrName>style.visibility</p:attrName>
                                        </p:attrNameLst>
                                      </p:cBhvr>
                                      <p:to>
                                        <p:strVal val="visible"/>
                                      </p:to>
                                    </p:set>
                                    <p:animEffect transition="in" filter="barn(inVertical)">
                                      <p:cBhvr>
                                        <p:cTn id="39" dur="500"/>
                                        <p:tgtEl>
                                          <p:spTgt spid="10263"/>
                                        </p:tgtEl>
                                      </p:cBhvr>
                                    </p:animEffect>
                                  </p:childTnLst>
                                </p:cTn>
                              </p:par>
                              <p:par>
                                <p:cTn id="40" presetID="16" presetClass="entr" presetSubtype="21" fill="hold" grpId="0" nodeType="withEffect" nodePh="1">
                                  <p:stCondLst>
                                    <p:cond delay="0"/>
                                  </p:stCondLst>
                                  <p:endCondLst>
                                    <p:cond evt="begin" delay="0">
                                      <p:tn val="40"/>
                                    </p:cond>
                                  </p:endCondLst>
                                  <p:childTnLst>
                                    <p:set>
                                      <p:cBhvr>
                                        <p:cTn id="41" dur="1" fill="hold">
                                          <p:stCondLst>
                                            <p:cond delay="0"/>
                                          </p:stCondLst>
                                        </p:cTn>
                                        <p:tgtEl>
                                          <p:spTgt spid="10264"/>
                                        </p:tgtEl>
                                        <p:attrNameLst>
                                          <p:attrName>style.visibility</p:attrName>
                                        </p:attrNameLst>
                                      </p:cBhvr>
                                      <p:to>
                                        <p:strVal val="visible"/>
                                      </p:to>
                                    </p:set>
                                    <p:animEffect transition="in" filter="barn(inVertical)">
                                      <p:cBhvr>
                                        <p:cTn id="42" dur="500"/>
                                        <p:tgtEl>
                                          <p:spTgt spid="10264"/>
                                        </p:tgtEl>
                                      </p:cBhvr>
                                    </p:animEffect>
                                  </p:childTnLst>
                                </p:cTn>
                              </p:par>
                              <p:par>
                                <p:cTn id="43" presetID="16" presetClass="entr" presetSubtype="21" fill="hold" nodeType="withEffect">
                                  <p:stCondLst>
                                    <p:cond delay="0"/>
                                  </p:stCondLst>
                                  <p:childTnLst>
                                    <p:set>
                                      <p:cBhvr>
                                        <p:cTn id="44" dur="1" fill="hold">
                                          <p:stCondLst>
                                            <p:cond delay="0"/>
                                          </p:stCondLst>
                                        </p:cTn>
                                        <p:tgtEl>
                                          <p:spTgt spid="10284"/>
                                        </p:tgtEl>
                                        <p:attrNameLst>
                                          <p:attrName>style.visibility</p:attrName>
                                        </p:attrNameLst>
                                      </p:cBhvr>
                                      <p:to>
                                        <p:strVal val="visible"/>
                                      </p:to>
                                    </p:set>
                                    <p:animEffect transition="in" filter="barn(inVertical)">
                                      <p:cBhvr>
                                        <p:cTn id="45" dur="500"/>
                                        <p:tgtEl>
                                          <p:spTgt spid="10284"/>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0287"/>
                                        </p:tgtEl>
                                        <p:attrNameLst>
                                          <p:attrName>style.visibility</p:attrName>
                                        </p:attrNameLst>
                                      </p:cBhvr>
                                      <p:to>
                                        <p:strVal val="visible"/>
                                      </p:to>
                                    </p:set>
                                    <p:animEffect transition="in" filter="barn(inVertical)">
                                      <p:cBhvr>
                                        <p:cTn id="48" dur="500"/>
                                        <p:tgtEl>
                                          <p:spTgt spid="10287"/>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0288"/>
                                        </p:tgtEl>
                                        <p:attrNameLst>
                                          <p:attrName>style.visibility</p:attrName>
                                        </p:attrNameLst>
                                      </p:cBhvr>
                                      <p:to>
                                        <p:strVal val="visible"/>
                                      </p:to>
                                    </p:set>
                                    <p:animEffect transition="in" filter="barn(inVertical)">
                                      <p:cBhvr>
                                        <p:cTn id="51" dur="500"/>
                                        <p:tgtEl>
                                          <p:spTgt spid="10288"/>
                                        </p:tgtEl>
                                      </p:cBhvr>
                                    </p:animEffect>
                                  </p:childTnLst>
                                </p:cTn>
                              </p:par>
                              <p:par>
                                <p:cTn id="52" presetID="16" presetClass="entr" presetSubtype="21" fill="hold" grpId="0" nodeType="withEffect" nodePh="1">
                                  <p:stCondLst>
                                    <p:cond delay="0"/>
                                  </p:stCondLst>
                                  <p:endCondLst>
                                    <p:cond evt="begin" delay="0">
                                      <p:tn val="52"/>
                                    </p:cond>
                                  </p:endCondLst>
                                  <p:childTnLst>
                                    <p:set>
                                      <p:cBhvr>
                                        <p:cTn id="53" dur="1" fill="hold">
                                          <p:stCondLst>
                                            <p:cond delay="0"/>
                                          </p:stCondLst>
                                        </p:cTn>
                                        <p:tgtEl>
                                          <p:spTgt spid="10289"/>
                                        </p:tgtEl>
                                        <p:attrNameLst>
                                          <p:attrName>style.visibility</p:attrName>
                                        </p:attrNameLst>
                                      </p:cBhvr>
                                      <p:to>
                                        <p:strVal val="visible"/>
                                      </p:to>
                                    </p:set>
                                    <p:animEffect transition="in" filter="barn(inVertical)">
                                      <p:cBhvr>
                                        <p:cTn id="54" dur="500"/>
                                        <p:tgtEl>
                                          <p:spTgt spid="10289"/>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0290"/>
                                        </p:tgtEl>
                                        <p:attrNameLst>
                                          <p:attrName>style.visibility</p:attrName>
                                        </p:attrNameLst>
                                      </p:cBhvr>
                                      <p:to>
                                        <p:strVal val="visible"/>
                                      </p:to>
                                    </p:set>
                                    <p:animEffect transition="in" filter="barn(inVertical)">
                                      <p:cBhvr>
                                        <p:cTn id="57" dur="500"/>
                                        <p:tgtEl>
                                          <p:spTgt spid="10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6" grpId="0" animBg="1"/>
      <p:bldP spid="10257" grpId="0" animBg="1"/>
      <p:bldP spid="10258" grpId="0"/>
      <p:bldP spid="10262" grpId="0" animBg="1"/>
      <p:bldP spid="10263" grpId="0" animBg="1"/>
      <p:bldP spid="10264" grpId="0"/>
      <p:bldP spid="10281" grpId="0" animBg="1"/>
      <p:bldP spid="10282" grpId="0" animBg="1"/>
      <p:bldP spid="10283" grpId="0"/>
      <p:bldP spid="10287" grpId="0" animBg="1"/>
      <p:bldP spid="10288" grpId="0" animBg="1"/>
      <p:bldP spid="10289" grpId="0"/>
      <p:bldP spid="10290"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2"/>
          <p:cNvGrpSpPr>
            <a:grpSpLocks/>
          </p:cNvGrpSpPr>
          <p:nvPr/>
        </p:nvGrpSpPr>
        <p:grpSpPr bwMode="auto">
          <a:xfrm>
            <a:off x="2349971" y="2780928"/>
            <a:ext cx="4454278" cy="1439862"/>
            <a:chOff x="0" y="0"/>
            <a:chExt cx="907" cy="907"/>
          </a:xfrm>
        </p:grpSpPr>
        <p:sp>
          <p:nvSpPr>
            <p:cNvPr id="13" name="AutoShape 15"/>
            <p:cNvSpPr>
              <a:spLocks noChangeArrowheads="1"/>
            </p:cNvSpPr>
            <p:nvPr/>
          </p:nvSpPr>
          <p:spPr bwMode="auto">
            <a:xfrm>
              <a:off x="0" y="0"/>
              <a:ext cx="907" cy="907"/>
            </a:xfrm>
            <a:prstGeom prst="roundRect">
              <a:avLst>
                <a:gd name="adj" fmla="val 14222"/>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3600" b="1" dirty="0">
                  <a:solidFill>
                    <a:srgbClr val="002060"/>
                  </a:solidFill>
                  <a:ea typeface="Gulim" pitchFamily="34" charset="-127"/>
                </a:rPr>
                <a:t>الرسالة الخارجية</a:t>
              </a:r>
              <a:endParaRPr lang="ar-EG" sz="3600" b="1" dirty="0" smtClean="0">
                <a:solidFill>
                  <a:srgbClr val="002060"/>
                </a:solidFill>
                <a:ea typeface="Gulim" pitchFamily="34" charset="-127"/>
              </a:endParaRPr>
            </a:p>
          </p:txBody>
        </p:sp>
        <p:sp>
          <p:nvSpPr>
            <p:cNvPr id="14" name="AutoShape 16"/>
            <p:cNvSpPr>
              <a:spLocks noChangeArrowheads="1"/>
            </p:cNvSpPr>
            <p:nvPr/>
          </p:nvSpPr>
          <p:spPr bwMode="auto">
            <a:xfrm>
              <a:off x="13" y="13"/>
              <a:ext cx="880" cy="221"/>
            </a:xfrm>
            <a:prstGeom prst="roundRect">
              <a:avLst>
                <a:gd name="adj" fmla="val 50000"/>
              </a:avLst>
            </a:prstGeom>
            <a:gradFill rotWithShape="1">
              <a:gsLst>
                <a:gs pos="0">
                  <a:srgbClr val="FFC6C6"/>
                </a:gs>
                <a:gs pos="100000">
                  <a:schemeClr val="accent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Tree>
    <p:extLst>
      <p:ext uri="{BB962C8B-B14F-4D97-AF65-F5344CB8AC3E}">
        <p14:creationId xmlns:p14="http://schemas.microsoft.com/office/powerpoint/2010/main" xmlns="" val="243553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4509120"/>
            <a:ext cx="8346728" cy="2000108"/>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ويستخدم هذا النوع من الرسائل كوسيلة لتبادل المعلومات والأفكار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والآراء </a:t>
              </a:r>
              <a:r>
                <a:rPr lang="ar-EG" sz="2800" b="1" dirty="0">
                  <a:solidFill>
                    <a:srgbClr val="FFFFFF"/>
                  </a:solidFill>
                  <a:ea typeface="Gulim" pitchFamily="34" charset="-127"/>
                </a:rPr>
                <a:t>بين منظمتين مختلفتين، وعادةً ترسل بطرق رسمية سواء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بالبريد </a:t>
              </a:r>
              <a:r>
                <a:rPr lang="ar-EG" sz="2800" b="1" dirty="0">
                  <a:solidFill>
                    <a:srgbClr val="FFFFFF"/>
                  </a:solidFill>
                  <a:ea typeface="Gulim" pitchFamily="34" charset="-127"/>
                </a:rPr>
                <a:t>أو عن طريق المراسلين</a:t>
              </a: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solidFill>
                  <a:srgbClr val="FFFFFF"/>
                </a:solidFill>
                <a:latin typeface="Simplified Arabic" pitchFamily="18" charset="-78"/>
                <a:cs typeface="Simplified Arabic" pitchFamily="18" charset="-78"/>
              </a:rPr>
              <a:t>الرسالة الخارجية</a:t>
            </a:r>
          </a:p>
        </p:txBody>
      </p:sp>
      <p:pic>
        <p:nvPicPr>
          <p:cNvPr id="10242" name="Picture 2" descr="http://www.hillsborohs.mnps.org/AssetFactory.aspx?did=6923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244924" y="1507604"/>
            <a:ext cx="4199284" cy="2857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79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solidFill>
                  <a:srgbClr val="FFFFFF"/>
                </a:solidFill>
                <a:latin typeface="Simplified Arabic" pitchFamily="18" charset="-78"/>
                <a:cs typeface="Simplified Arabic" pitchFamily="18" charset="-78"/>
              </a:rPr>
              <a:t>وتتكون الرسالة الخارجية من الأجزاء التالية</a:t>
            </a:r>
          </a:p>
        </p:txBody>
      </p:sp>
      <p:grpSp>
        <p:nvGrpSpPr>
          <p:cNvPr id="9" name="Group 5"/>
          <p:cNvGrpSpPr>
            <a:grpSpLocks/>
          </p:cNvGrpSpPr>
          <p:nvPr/>
        </p:nvGrpSpPr>
        <p:grpSpPr bwMode="auto">
          <a:xfrm>
            <a:off x="3636318" y="2928541"/>
            <a:ext cx="1655762" cy="1652586"/>
            <a:chOff x="0" y="0"/>
            <a:chExt cx="562" cy="561"/>
          </a:xfrm>
        </p:grpSpPr>
        <p:grpSp>
          <p:nvGrpSpPr>
            <p:cNvPr id="10" name="Group 6"/>
            <p:cNvGrpSpPr>
              <a:grpSpLocks/>
            </p:cNvGrpSpPr>
            <p:nvPr/>
          </p:nvGrpSpPr>
          <p:grpSpPr bwMode="auto">
            <a:xfrm>
              <a:off x="0" y="0"/>
              <a:ext cx="561" cy="561"/>
              <a:chOff x="0" y="0"/>
              <a:chExt cx="4251" cy="2141"/>
            </a:xfrm>
          </p:grpSpPr>
          <p:sp>
            <p:nvSpPr>
              <p:cNvPr id="14" name="Oval 10"/>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5" name="Oval 11"/>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1" name="Oval 12"/>
            <p:cNvSpPr>
              <a:spLocks noChangeArrowheads="1"/>
            </p:cNvSpPr>
            <p:nvPr/>
          </p:nvSpPr>
          <p:spPr bwMode="auto">
            <a:xfrm flipH="1">
              <a:off x="45" y="51"/>
              <a:ext cx="471" cy="448"/>
            </a:xfrm>
            <a:prstGeom prst="ellipse">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12" name="Oval 13"/>
            <p:cNvSpPr>
              <a:spLocks noChangeArrowheads="1"/>
            </p:cNvSpPr>
            <p:nvPr/>
          </p:nvSpPr>
          <p:spPr bwMode="auto">
            <a:xfrm flipH="1">
              <a:off x="89" y="65"/>
              <a:ext cx="382" cy="295"/>
            </a:xfrm>
            <a:prstGeom prst="ellipse">
              <a:avLst/>
            </a:prstGeom>
            <a:gradFill rotWithShape="1">
              <a:gsLst>
                <a:gs pos="0">
                  <a:srgbClr val="CCCCCC"/>
                </a:gs>
                <a:gs pos="100000">
                  <a:schemeClr val="hlink">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13" name="Rectangle 14"/>
            <p:cNvSpPr>
              <a:spLocks noChangeArrowheads="1"/>
            </p:cNvSpPr>
            <p:nvPr/>
          </p:nvSpPr>
          <p:spPr bwMode="auto">
            <a:xfrm>
              <a:off x="0" y="48"/>
              <a:ext cx="562" cy="4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rtl="1"/>
              <a:r>
                <a:rPr lang="ar-EG" sz="2800" b="1" dirty="0" smtClean="0">
                  <a:solidFill>
                    <a:srgbClr val="002060"/>
                  </a:solidFill>
                  <a:ea typeface="Gulim" pitchFamily="34" charset="-127"/>
                </a:rPr>
                <a:t>حقل </a:t>
              </a:r>
              <a:r>
                <a:rPr lang="ar-EG" sz="2800" b="1" dirty="0">
                  <a:solidFill>
                    <a:srgbClr val="002060"/>
                  </a:solidFill>
                  <a:ea typeface="Gulim" pitchFamily="34" charset="-127"/>
                </a:rPr>
                <a:t>موضوع الرسالة</a:t>
              </a:r>
              <a:endParaRPr lang="en-US" sz="2800" b="1" dirty="0">
                <a:solidFill>
                  <a:srgbClr val="002060"/>
                </a:solidFill>
                <a:ea typeface="Gulim" pitchFamily="34" charset="-127"/>
              </a:endParaRPr>
            </a:p>
          </p:txBody>
        </p:sp>
      </p:grpSp>
      <p:grpSp>
        <p:nvGrpSpPr>
          <p:cNvPr id="16" name="Group 12"/>
          <p:cNvGrpSpPr>
            <a:grpSpLocks/>
          </p:cNvGrpSpPr>
          <p:nvPr/>
        </p:nvGrpSpPr>
        <p:grpSpPr bwMode="auto">
          <a:xfrm>
            <a:off x="5584601" y="2944416"/>
            <a:ext cx="1363663" cy="1636712"/>
            <a:chOff x="0" y="0"/>
            <a:chExt cx="4251" cy="2141"/>
          </a:xfrm>
        </p:grpSpPr>
        <p:sp>
          <p:nvSpPr>
            <p:cNvPr id="17" name="Oval 17"/>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8" name="Oval 18"/>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20" name="Oval 19"/>
          <p:cNvSpPr>
            <a:spLocks noChangeArrowheads="1"/>
          </p:cNvSpPr>
          <p:nvPr/>
        </p:nvSpPr>
        <p:spPr bwMode="auto">
          <a:xfrm flipH="1">
            <a:off x="5695726" y="3090466"/>
            <a:ext cx="1144588" cy="1319212"/>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21" name="Oval 20"/>
          <p:cNvSpPr>
            <a:spLocks noChangeArrowheads="1"/>
          </p:cNvSpPr>
          <p:nvPr/>
        </p:nvSpPr>
        <p:spPr bwMode="auto">
          <a:xfrm flipH="1">
            <a:off x="5803676" y="3128566"/>
            <a:ext cx="925513" cy="860425"/>
          </a:xfrm>
          <a:prstGeom prst="ellipse">
            <a:avLst/>
          </a:prstGeom>
          <a:gradFill rotWithShape="1">
            <a:gsLst>
              <a:gs pos="0">
                <a:srgbClr val="FFAAAA"/>
              </a:gs>
              <a:gs pos="100000">
                <a:schemeClr val="accent2">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22" name="Rectangle 21"/>
          <p:cNvSpPr>
            <a:spLocks noChangeArrowheads="1"/>
          </p:cNvSpPr>
          <p:nvPr/>
        </p:nvSpPr>
        <p:spPr bwMode="auto">
          <a:xfrm>
            <a:off x="5800501" y="3463528"/>
            <a:ext cx="928688" cy="382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endParaRPr lang="en-US" sz="2800" b="1" baseline="-25000">
              <a:solidFill>
                <a:srgbClr val="FFFFFF"/>
              </a:solidFill>
            </a:endParaRPr>
          </a:p>
        </p:txBody>
      </p:sp>
      <p:sp>
        <p:nvSpPr>
          <p:cNvPr id="23" name="Rectangle 22"/>
          <p:cNvSpPr>
            <a:spLocks noChangeArrowheads="1"/>
          </p:cNvSpPr>
          <p:nvPr/>
        </p:nvSpPr>
        <p:spPr bwMode="auto">
          <a:xfrm>
            <a:off x="5584601" y="3266981"/>
            <a:ext cx="1363663"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rtl="1"/>
            <a:r>
              <a:rPr lang="ar-EG" sz="2800" b="1" dirty="0">
                <a:solidFill>
                  <a:srgbClr val="002060"/>
                </a:solidFill>
                <a:ea typeface="Gulim" pitchFamily="34" charset="-127"/>
              </a:rPr>
              <a:t>رأس الصفحة</a:t>
            </a:r>
            <a:endParaRPr lang="en-US" sz="2800" b="1" dirty="0">
              <a:solidFill>
                <a:srgbClr val="002060"/>
              </a:solidFill>
              <a:ea typeface="Gulim" pitchFamily="34" charset="-127"/>
            </a:endParaRPr>
          </a:p>
        </p:txBody>
      </p:sp>
      <p:grpSp>
        <p:nvGrpSpPr>
          <p:cNvPr id="24" name="Group 19"/>
          <p:cNvGrpSpPr>
            <a:grpSpLocks/>
          </p:cNvGrpSpPr>
          <p:nvPr/>
        </p:nvGrpSpPr>
        <p:grpSpPr bwMode="auto">
          <a:xfrm>
            <a:off x="1723281" y="3023791"/>
            <a:ext cx="1549400" cy="1557337"/>
            <a:chOff x="0" y="0"/>
            <a:chExt cx="4251" cy="2141"/>
          </a:xfrm>
        </p:grpSpPr>
        <p:sp>
          <p:nvSpPr>
            <p:cNvPr id="25" name="Oval 25"/>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26" name="Oval 26"/>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27" name="Oval 27"/>
          <p:cNvSpPr>
            <a:spLocks noChangeArrowheads="1"/>
          </p:cNvSpPr>
          <p:nvPr/>
        </p:nvSpPr>
        <p:spPr bwMode="auto">
          <a:xfrm flipH="1">
            <a:off x="1847106" y="3166666"/>
            <a:ext cx="1304925" cy="1247775"/>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28" name="Oval 28"/>
          <p:cNvSpPr>
            <a:spLocks noChangeArrowheads="1"/>
          </p:cNvSpPr>
          <p:nvPr/>
        </p:nvSpPr>
        <p:spPr bwMode="auto">
          <a:xfrm flipH="1">
            <a:off x="1969344" y="3200003"/>
            <a:ext cx="1052512" cy="820738"/>
          </a:xfrm>
          <a:prstGeom prst="ellipse">
            <a:avLst/>
          </a:prstGeom>
          <a:gradFill rotWithShape="1">
            <a:gsLst>
              <a:gs pos="0">
                <a:srgbClr val="FBE9AB"/>
              </a:gs>
              <a:gs pos="100000">
                <a:schemeClr val="accent1">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29" name="Rectangle 29"/>
          <p:cNvSpPr>
            <a:spLocks noChangeArrowheads="1"/>
          </p:cNvSpPr>
          <p:nvPr/>
        </p:nvSpPr>
        <p:spPr bwMode="auto">
          <a:xfrm>
            <a:off x="1969344" y="3512741"/>
            <a:ext cx="1049337" cy="382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sz="2800" b="1" baseline="-25000">
              <a:solidFill>
                <a:srgbClr val="FFFFFF"/>
              </a:solidFill>
            </a:endParaRPr>
          </a:p>
        </p:txBody>
      </p:sp>
      <p:sp>
        <p:nvSpPr>
          <p:cNvPr id="30" name="Rectangle 30"/>
          <p:cNvSpPr>
            <a:spLocks noChangeArrowheads="1"/>
          </p:cNvSpPr>
          <p:nvPr/>
        </p:nvSpPr>
        <p:spPr bwMode="auto">
          <a:xfrm>
            <a:off x="1723281" y="3266981"/>
            <a:ext cx="1552575"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ar-EG" sz="2800" b="1" dirty="0" smtClean="0">
                <a:solidFill>
                  <a:srgbClr val="002060"/>
                </a:solidFill>
                <a:ea typeface="Gulim" pitchFamily="34" charset="-127"/>
              </a:rPr>
              <a:t>وظيفة </a:t>
            </a:r>
            <a:r>
              <a:rPr lang="ar-EG" sz="2800" b="1" dirty="0">
                <a:solidFill>
                  <a:srgbClr val="002060"/>
                </a:solidFill>
                <a:ea typeface="Gulim" pitchFamily="34" charset="-127"/>
              </a:rPr>
              <a:t>المرسل إليه</a:t>
            </a:r>
            <a:r>
              <a:rPr lang="ar-EG" b="1" dirty="0">
                <a:solidFill>
                  <a:srgbClr val="000000"/>
                </a:solidFill>
                <a:ea typeface="Gulim" pitchFamily="34" charset="-127"/>
              </a:rPr>
              <a:t> </a:t>
            </a:r>
            <a:endParaRPr lang="en-US" b="1" dirty="0">
              <a:solidFill>
                <a:srgbClr val="000000"/>
              </a:solidFill>
            </a:endParaRPr>
          </a:p>
        </p:txBody>
      </p:sp>
      <p:grpSp>
        <p:nvGrpSpPr>
          <p:cNvPr id="31" name="Group 26"/>
          <p:cNvGrpSpPr>
            <a:grpSpLocks/>
          </p:cNvGrpSpPr>
          <p:nvPr/>
        </p:nvGrpSpPr>
        <p:grpSpPr bwMode="auto">
          <a:xfrm>
            <a:off x="7332984" y="2872407"/>
            <a:ext cx="1463675" cy="1636713"/>
            <a:chOff x="0" y="0"/>
            <a:chExt cx="4251" cy="2141"/>
          </a:xfrm>
        </p:grpSpPr>
        <p:sp>
          <p:nvSpPr>
            <p:cNvPr id="32" name="Oval 33"/>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33" name="Oval 34"/>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34" name="Oval 35"/>
          <p:cNvSpPr>
            <a:spLocks noChangeArrowheads="1"/>
          </p:cNvSpPr>
          <p:nvPr/>
        </p:nvSpPr>
        <p:spPr bwMode="auto">
          <a:xfrm flipH="1">
            <a:off x="7452047" y="3018457"/>
            <a:ext cx="1228725" cy="1319213"/>
          </a:xfrm>
          <a:prstGeom prst="ellipse">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5" name="Oval 36"/>
          <p:cNvSpPr>
            <a:spLocks noChangeArrowheads="1"/>
          </p:cNvSpPr>
          <p:nvPr/>
        </p:nvSpPr>
        <p:spPr bwMode="auto">
          <a:xfrm flipH="1">
            <a:off x="7567934" y="3056557"/>
            <a:ext cx="993775" cy="860425"/>
          </a:xfrm>
          <a:prstGeom prst="ellipse">
            <a:avLst/>
          </a:prstGeom>
          <a:gradFill rotWithShape="1">
            <a:gsLst>
              <a:gs pos="0">
                <a:srgbClr val="EBC7AA"/>
              </a:gs>
              <a:gs pos="100000">
                <a:schemeClr val="bg2">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6" name="Rectangle 37"/>
          <p:cNvSpPr>
            <a:spLocks noChangeArrowheads="1"/>
          </p:cNvSpPr>
          <p:nvPr/>
        </p:nvSpPr>
        <p:spPr bwMode="auto">
          <a:xfrm>
            <a:off x="7564759" y="3391520"/>
            <a:ext cx="996950" cy="382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endParaRPr lang="en-US" sz="2800" b="1" baseline="-25000">
              <a:solidFill>
                <a:srgbClr val="FFFFFF"/>
              </a:solidFill>
            </a:endParaRPr>
          </a:p>
        </p:txBody>
      </p:sp>
      <p:sp>
        <p:nvSpPr>
          <p:cNvPr id="37" name="Rectangle 38"/>
          <p:cNvSpPr>
            <a:spLocks noChangeArrowheads="1"/>
          </p:cNvSpPr>
          <p:nvPr/>
        </p:nvSpPr>
        <p:spPr bwMode="auto">
          <a:xfrm>
            <a:off x="7356797" y="3409836"/>
            <a:ext cx="146367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rtl="1"/>
            <a:r>
              <a:rPr lang="ar-EG" sz="2800" b="1" dirty="0">
                <a:solidFill>
                  <a:srgbClr val="002060"/>
                </a:solidFill>
                <a:ea typeface="Gulim" pitchFamily="34" charset="-127"/>
              </a:rPr>
              <a:t>البسملة</a:t>
            </a:r>
            <a:endParaRPr lang="en-US" sz="2800" b="1" dirty="0">
              <a:solidFill>
                <a:srgbClr val="002060"/>
              </a:solidFill>
              <a:ea typeface="Gulim" pitchFamily="34" charset="-127"/>
            </a:endParaRPr>
          </a:p>
        </p:txBody>
      </p:sp>
      <p:grpSp>
        <p:nvGrpSpPr>
          <p:cNvPr id="38" name="Group 26"/>
          <p:cNvGrpSpPr>
            <a:grpSpLocks/>
          </p:cNvGrpSpPr>
          <p:nvPr/>
        </p:nvGrpSpPr>
        <p:grpSpPr bwMode="auto">
          <a:xfrm>
            <a:off x="60176" y="2924944"/>
            <a:ext cx="1463675" cy="1636713"/>
            <a:chOff x="0" y="0"/>
            <a:chExt cx="4251" cy="2141"/>
          </a:xfrm>
        </p:grpSpPr>
        <p:sp>
          <p:nvSpPr>
            <p:cNvPr id="39" name="Oval 33"/>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40" name="Oval 34"/>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41" name="Oval 35"/>
          <p:cNvSpPr>
            <a:spLocks noChangeArrowheads="1"/>
          </p:cNvSpPr>
          <p:nvPr/>
        </p:nvSpPr>
        <p:spPr bwMode="auto">
          <a:xfrm flipH="1">
            <a:off x="179239" y="3070994"/>
            <a:ext cx="1228725" cy="1319213"/>
          </a:xfrm>
          <a:prstGeom prst="ellipse">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2" name="Oval 36"/>
          <p:cNvSpPr>
            <a:spLocks noChangeArrowheads="1"/>
          </p:cNvSpPr>
          <p:nvPr/>
        </p:nvSpPr>
        <p:spPr bwMode="auto">
          <a:xfrm flipH="1">
            <a:off x="295126" y="3109094"/>
            <a:ext cx="993775" cy="860425"/>
          </a:xfrm>
          <a:prstGeom prst="ellipse">
            <a:avLst/>
          </a:prstGeom>
          <a:gradFill rotWithShape="1">
            <a:gsLst>
              <a:gs pos="0">
                <a:srgbClr val="EBC7AA"/>
              </a:gs>
              <a:gs pos="100000">
                <a:schemeClr val="bg2">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3" name="Rectangle 37"/>
          <p:cNvSpPr>
            <a:spLocks noChangeArrowheads="1"/>
          </p:cNvSpPr>
          <p:nvPr/>
        </p:nvSpPr>
        <p:spPr bwMode="auto">
          <a:xfrm>
            <a:off x="291951" y="3444057"/>
            <a:ext cx="996950" cy="382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endParaRPr lang="en-US" sz="2800" b="1" baseline="-25000">
              <a:solidFill>
                <a:srgbClr val="FFFFFF"/>
              </a:solidFill>
            </a:endParaRPr>
          </a:p>
        </p:txBody>
      </p:sp>
      <p:sp>
        <p:nvSpPr>
          <p:cNvPr id="44" name="Rectangle 38"/>
          <p:cNvSpPr>
            <a:spLocks noChangeArrowheads="1"/>
          </p:cNvSpPr>
          <p:nvPr/>
        </p:nvSpPr>
        <p:spPr bwMode="auto">
          <a:xfrm>
            <a:off x="83989" y="3285307"/>
            <a:ext cx="1463675"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rtl="1"/>
            <a:r>
              <a:rPr lang="ar-EG" sz="2800" b="1" dirty="0" smtClean="0">
                <a:solidFill>
                  <a:srgbClr val="002060"/>
                </a:solidFill>
                <a:ea typeface="Gulim" pitchFamily="34" charset="-127"/>
              </a:rPr>
              <a:t>التحية </a:t>
            </a:r>
            <a:r>
              <a:rPr lang="ar-EG" sz="2800" b="1" dirty="0">
                <a:solidFill>
                  <a:srgbClr val="002060"/>
                </a:solidFill>
                <a:ea typeface="Gulim" pitchFamily="34" charset="-127"/>
              </a:rPr>
              <a:t>الافتتاحية</a:t>
            </a:r>
            <a:endParaRPr lang="en-US" sz="2800" b="1" dirty="0">
              <a:solidFill>
                <a:srgbClr val="002060"/>
              </a:solidFill>
              <a:ea typeface="Gulim" pitchFamily="34" charset="-127"/>
            </a:endParaRPr>
          </a:p>
        </p:txBody>
      </p:sp>
    </p:spTree>
    <p:extLst>
      <p:ext uri="{BB962C8B-B14F-4D97-AF65-F5344CB8AC3E}">
        <p14:creationId xmlns:p14="http://schemas.microsoft.com/office/powerpoint/2010/main" xmlns="" val="112006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down)">
                                      <p:cBhvr>
                                        <p:cTn id="10" dur="500"/>
                                        <p:tgtEl>
                                          <p:spTgt spid="3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down)">
                                      <p:cBhvr>
                                        <p:cTn id="13" dur="500"/>
                                        <p:tgtEl>
                                          <p:spTgt spid="35"/>
                                        </p:tgtEl>
                                      </p:cBhvr>
                                    </p:animEffect>
                                  </p:childTnLst>
                                </p:cTn>
                              </p:par>
                              <p:par>
                                <p:cTn id="14" presetID="22" presetClass="entr" presetSubtype="4" fill="hold" grpId="0" nodeType="withEffect" nodePh="1">
                                  <p:stCondLst>
                                    <p:cond delay="0"/>
                                  </p:stCondLst>
                                  <p:endCondLst>
                                    <p:cond evt="begin" delay="0">
                                      <p:tn val="14"/>
                                    </p:cond>
                                  </p:endCondLst>
                                  <p:childTnLst>
                                    <p:set>
                                      <p:cBhvr>
                                        <p:cTn id="15" dur="1" fill="hold">
                                          <p:stCondLst>
                                            <p:cond delay="0"/>
                                          </p:stCondLst>
                                        </p:cTn>
                                        <p:tgtEl>
                                          <p:spTgt spid="36"/>
                                        </p:tgtEl>
                                        <p:attrNameLst>
                                          <p:attrName>style.visibility</p:attrName>
                                        </p:attrNameLst>
                                      </p:cBhvr>
                                      <p:to>
                                        <p:strVal val="visible"/>
                                      </p:to>
                                    </p:set>
                                    <p:animEffect transition="in" filter="wipe(down)">
                                      <p:cBhvr>
                                        <p:cTn id="16" dur="500"/>
                                        <p:tgtEl>
                                          <p:spTgt spid="3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down)">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00"/>
                                        <p:tgtEl>
                                          <p:spTgt spid="21"/>
                                        </p:tgtEl>
                                      </p:cBhvr>
                                    </p:animEffect>
                                  </p:childTnLst>
                                </p:cTn>
                              </p:par>
                              <p:par>
                                <p:cTn id="31" presetID="22" presetClass="entr" presetSubtype="4" fill="hold" grpId="0" nodeType="withEffect" nodePh="1">
                                  <p:stCondLst>
                                    <p:cond delay="0"/>
                                  </p:stCondLst>
                                  <p:endCondLst>
                                    <p:cond evt="begin" delay="0">
                                      <p:tn val="31"/>
                                    </p:cond>
                                  </p:end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down)">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down)">
                                      <p:cBhvr>
                                        <p:cTn id="46" dur="500"/>
                                        <p:tgtEl>
                                          <p:spTgt spid="24"/>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down)">
                                      <p:cBhvr>
                                        <p:cTn id="49" dur="500"/>
                                        <p:tgtEl>
                                          <p:spTgt spid="2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down)">
                                      <p:cBhvr>
                                        <p:cTn id="52" dur="500"/>
                                        <p:tgtEl>
                                          <p:spTgt spid="28"/>
                                        </p:tgtEl>
                                      </p:cBhvr>
                                    </p:animEffect>
                                  </p:childTnLst>
                                </p:cTn>
                              </p:par>
                              <p:par>
                                <p:cTn id="53" presetID="22" presetClass="entr" presetSubtype="4" fill="hold" grpId="0" nodeType="withEffect" nodePh="1">
                                  <p:stCondLst>
                                    <p:cond delay="0"/>
                                  </p:stCondLst>
                                  <p:endCondLst>
                                    <p:cond evt="begin" delay="0">
                                      <p:tn val="53"/>
                                    </p:cond>
                                  </p:endCondLst>
                                  <p:childTnLst>
                                    <p:set>
                                      <p:cBhvr>
                                        <p:cTn id="54" dur="1" fill="hold">
                                          <p:stCondLst>
                                            <p:cond delay="0"/>
                                          </p:stCondLst>
                                        </p:cTn>
                                        <p:tgtEl>
                                          <p:spTgt spid="29"/>
                                        </p:tgtEl>
                                        <p:attrNameLst>
                                          <p:attrName>style.visibility</p:attrName>
                                        </p:attrNameLst>
                                      </p:cBhvr>
                                      <p:to>
                                        <p:strVal val="visible"/>
                                      </p:to>
                                    </p:set>
                                    <p:animEffect transition="in" filter="wipe(down)">
                                      <p:cBhvr>
                                        <p:cTn id="55" dur="500"/>
                                        <p:tgtEl>
                                          <p:spTgt spid="29"/>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wipe(down)">
                                      <p:cBhvr>
                                        <p:cTn id="58" dur="500"/>
                                        <p:tgtEl>
                                          <p:spTgt spid="3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wipe(down)">
                                      <p:cBhvr>
                                        <p:cTn id="63" dur="500"/>
                                        <p:tgtEl>
                                          <p:spTgt spid="38"/>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down)">
                                      <p:cBhvr>
                                        <p:cTn id="66" dur="500"/>
                                        <p:tgtEl>
                                          <p:spTgt spid="41"/>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wipe(down)">
                                      <p:cBhvr>
                                        <p:cTn id="69" dur="500"/>
                                        <p:tgtEl>
                                          <p:spTgt spid="42"/>
                                        </p:tgtEl>
                                      </p:cBhvr>
                                    </p:animEffect>
                                  </p:childTnLst>
                                </p:cTn>
                              </p:par>
                              <p:par>
                                <p:cTn id="70" presetID="22" presetClass="entr" presetSubtype="4" fill="hold" grpId="0" nodeType="withEffect" nodePh="1">
                                  <p:stCondLst>
                                    <p:cond delay="0"/>
                                  </p:stCondLst>
                                  <p:endCondLst>
                                    <p:cond evt="begin" delay="0">
                                      <p:tn val="70"/>
                                    </p:cond>
                                  </p:endCondLst>
                                  <p:childTnLst>
                                    <p:set>
                                      <p:cBhvr>
                                        <p:cTn id="71" dur="1" fill="hold">
                                          <p:stCondLst>
                                            <p:cond delay="0"/>
                                          </p:stCondLst>
                                        </p:cTn>
                                        <p:tgtEl>
                                          <p:spTgt spid="43"/>
                                        </p:tgtEl>
                                        <p:attrNameLst>
                                          <p:attrName>style.visibility</p:attrName>
                                        </p:attrNameLst>
                                      </p:cBhvr>
                                      <p:to>
                                        <p:strVal val="visible"/>
                                      </p:to>
                                    </p:set>
                                    <p:animEffect transition="in" filter="wipe(down)">
                                      <p:cBhvr>
                                        <p:cTn id="72" dur="500"/>
                                        <p:tgtEl>
                                          <p:spTgt spid="43"/>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wipe(down)">
                                      <p:cBhvr>
                                        <p:cTn id="7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P spid="23" grpId="0"/>
      <p:bldP spid="27" grpId="0" animBg="1"/>
      <p:bldP spid="28" grpId="0" animBg="1"/>
      <p:bldP spid="29" grpId="0"/>
      <p:bldP spid="30" grpId="0"/>
      <p:bldP spid="34" grpId="0" animBg="1"/>
      <p:bldP spid="35" grpId="0" animBg="1"/>
      <p:bldP spid="36" grpId="0"/>
      <p:bldP spid="37" grpId="0"/>
      <p:bldP spid="41" grpId="0" animBg="1"/>
      <p:bldP spid="42" grpId="0" animBg="1"/>
      <p:bldP spid="43" grpId="0"/>
      <p:bldP spid="44"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solidFill>
                  <a:srgbClr val="FFFFFF"/>
                </a:solidFill>
                <a:latin typeface="Simplified Arabic" pitchFamily="18" charset="-78"/>
                <a:cs typeface="Simplified Arabic" pitchFamily="18" charset="-78"/>
              </a:rPr>
              <a:t>وتتكون الرسالة الخارجية من الأجزاء التالية</a:t>
            </a:r>
          </a:p>
        </p:txBody>
      </p:sp>
      <p:grpSp>
        <p:nvGrpSpPr>
          <p:cNvPr id="9" name="Group 5"/>
          <p:cNvGrpSpPr>
            <a:grpSpLocks/>
          </p:cNvGrpSpPr>
          <p:nvPr/>
        </p:nvGrpSpPr>
        <p:grpSpPr bwMode="auto">
          <a:xfrm>
            <a:off x="3636318" y="2928541"/>
            <a:ext cx="1655762" cy="1652586"/>
            <a:chOff x="0" y="0"/>
            <a:chExt cx="562" cy="561"/>
          </a:xfrm>
        </p:grpSpPr>
        <p:grpSp>
          <p:nvGrpSpPr>
            <p:cNvPr id="10" name="Group 6"/>
            <p:cNvGrpSpPr>
              <a:grpSpLocks/>
            </p:cNvGrpSpPr>
            <p:nvPr/>
          </p:nvGrpSpPr>
          <p:grpSpPr bwMode="auto">
            <a:xfrm>
              <a:off x="0" y="0"/>
              <a:ext cx="561" cy="561"/>
              <a:chOff x="0" y="0"/>
              <a:chExt cx="4251" cy="2141"/>
            </a:xfrm>
          </p:grpSpPr>
          <p:sp>
            <p:nvSpPr>
              <p:cNvPr id="14" name="Oval 10"/>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5" name="Oval 11"/>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1" name="Oval 12"/>
            <p:cNvSpPr>
              <a:spLocks noChangeArrowheads="1"/>
            </p:cNvSpPr>
            <p:nvPr/>
          </p:nvSpPr>
          <p:spPr bwMode="auto">
            <a:xfrm flipH="1">
              <a:off x="45" y="51"/>
              <a:ext cx="471" cy="448"/>
            </a:xfrm>
            <a:prstGeom prst="ellipse">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12" name="Oval 13"/>
            <p:cNvSpPr>
              <a:spLocks noChangeArrowheads="1"/>
            </p:cNvSpPr>
            <p:nvPr/>
          </p:nvSpPr>
          <p:spPr bwMode="auto">
            <a:xfrm flipH="1">
              <a:off x="89" y="65"/>
              <a:ext cx="382" cy="295"/>
            </a:xfrm>
            <a:prstGeom prst="ellipse">
              <a:avLst/>
            </a:prstGeom>
            <a:gradFill rotWithShape="1">
              <a:gsLst>
                <a:gs pos="0">
                  <a:srgbClr val="CCCCCC"/>
                </a:gs>
                <a:gs pos="100000">
                  <a:schemeClr val="hlink">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13" name="Rectangle 14"/>
            <p:cNvSpPr>
              <a:spLocks noChangeArrowheads="1"/>
            </p:cNvSpPr>
            <p:nvPr/>
          </p:nvSpPr>
          <p:spPr bwMode="auto">
            <a:xfrm>
              <a:off x="0" y="187"/>
              <a:ext cx="562" cy="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rtl="1"/>
              <a:r>
                <a:rPr lang="ar-EG" sz="2800" b="1" dirty="0" smtClean="0">
                  <a:solidFill>
                    <a:srgbClr val="002060"/>
                  </a:solidFill>
                  <a:ea typeface="Gulim" pitchFamily="34" charset="-127"/>
                </a:rPr>
                <a:t>حقل </a:t>
              </a:r>
              <a:r>
                <a:rPr lang="ar-EG" sz="2800" b="1" dirty="0">
                  <a:solidFill>
                    <a:srgbClr val="002060"/>
                  </a:solidFill>
                  <a:ea typeface="Gulim" pitchFamily="34" charset="-127"/>
                </a:rPr>
                <a:t>التوقيع</a:t>
              </a:r>
              <a:endParaRPr lang="en-US" sz="2800" b="1" dirty="0">
                <a:solidFill>
                  <a:srgbClr val="002060"/>
                </a:solidFill>
                <a:ea typeface="Gulim" pitchFamily="34" charset="-127"/>
              </a:endParaRPr>
            </a:p>
          </p:txBody>
        </p:sp>
      </p:grpSp>
      <p:grpSp>
        <p:nvGrpSpPr>
          <p:cNvPr id="16" name="Group 12"/>
          <p:cNvGrpSpPr>
            <a:grpSpLocks/>
          </p:cNvGrpSpPr>
          <p:nvPr/>
        </p:nvGrpSpPr>
        <p:grpSpPr bwMode="auto">
          <a:xfrm>
            <a:off x="5584601" y="2944416"/>
            <a:ext cx="1363663" cy="1636712"/>
            <a:chOff x="0" y="0"/>
            <a:chExt cx="4251" cy="2141"/>
          </a:xfrm>
        </p:grpSpPr>
        <p:sp>
          <p:nvSpPr>
            <p:cNvPr id="17" name="Oval 17"/>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8" name="Oval 18"/>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20" name="Oval 19"/>
          <p:cNvSpPr>
            <a:spLocks noChangeArrowheads="1"/>
          </p:cNvSpPr>
          <p:nvPr/>
        </p:nvSpPr>
        <p:spPr bwMode="auto">
          <a:xfrm flipH="1">
            <a:off x="5695726" y="3090466"/>
            <a:ext cx="1144588" cy="1319212"/>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21" name="Oval 20"/>
          <p:cNvSpPr>
            <a:spLocks noChangeArrowheads="1"/>
          </p:cNvSpPr>
          <p:nvPr/>
        </p:nvSpPr>
        <p:spPr bwMode="auto">
          <a:xfrm flipH="1">
            <a:off x="5803676" y="3128566"/>
            <a:ext cx="925513" cy="860425"/>
          </a:xfrm>
          <a:prstGeom prst="ellipse">
            <a:avLst/>
          </a:prstGeom>
          <a:gradFill rotWithShape="1">
            <a:gsLst>
              <a:gs pos="0">
                <a:srgbClr val="FFAAAA"/>
              </a:gs>
              <a:gs pos="100000">
                <a:schemeClr val="accent2">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22" name="Rectangle 21"/>
          <p:cNvSpPr>
            <a:spLocks noChangeArrowheads="1"/>
          </p:cNvSpPr>
          <p:nvPr/>
        </p:nvSpPr>
        <p:spPr bwMode="auto">
          <a:xfrm>
            <a:off x="5800501" y="3463528"/>
            <a:ext cx="928688" cy="382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endParaRPr lang="en-US" sz="2800" b="1" baseline="-25000">
              <a:solidFill>
                <a:srgbClr val="FFFFFF"/>
              </a:solidFill>
            </a:endParaRPr>
          </a:p>
        </p:txBody>
      </p:sp>
      <p:sp>
        <p:nvSpPr>
          <p:cNvPr id="23" name="Rectangle 22"/>
          <p:cNvSpPr>
            <a:spLocks noChangeArrowheads="1"/>
          </p:cNvSpPr>
          <p:nvPr/>
        </p:nvSpPr>
        <p:spPr bwMode="auto">
          <a:xfrm>
            <a:off x="5584601" y="3266981"/>
            <a:ext cx="1363663"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rtl="1"/>
            <a:r>
              <a:rPr lang="ar-EG" sz="2800" b="1" dirty="0" smtClean="0">
                <a:solidFill>
                  <a:srgbClr val="002060"/>
                </a:solidFill>
                <a:ea typeface="Gulim" pitchFamily="34" charset="-127"/>
              </a:rPr>
              <a:t>التحية </a:t>
            </a:r>
            <a:r>
              <a:rPr lang="ar-EG" sz="2800" b="1" dirty="0">
                <a:solidFill>
                  <a:srgbClr val="002060"/>
                </a:solidFill>
                <a:ea typeface="Gulim" pitchFamily="34" charset="-127"/>
              </a:rPr>
              <a:t>الختامية</a:t>
            </a:r>
            <a:endParaRPr lang="en-US" sz="2800" b="1" dirty="0">
              <a:solidFill>
                <a:srgbClr val="002060"/>
              </a:solidFill>
              <a:ea typeface="Gulim" pitchFamily="34" charset="-127"/>
            </a:endParaRPr>
          </a:p>
        </p:txBody>
      </p:sp>
      <p:grpSp>
        <p:nvGrpSpPr>
          <p:cNvPr id="24" name="Group 19"/>
          <p:cNvGrpSpPr>
            <a:grpSpLocks/>
          </p:cNvGrpSpPr>
          <p:nvPr/>
        </p:nvGrpSpPr>
        <p:grpSpPr bwMode="auto">
          <a:xfrm>
            <a:off x="1723281" y="3023791"/>
            <a:ext cx="1549400" cy="1557337"/>
            <a:chOff x="0" y="0"/>
            <a:chExt cx="4251" cy="2141"/>
          </a:xfrm>
        </p:grpSpPr>
        <p:sp>
          <p:nvSpPr>
            <p:cNvPr id="25" name="Oval 25"/>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26" name="Oval 26"/>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27" name="Oval 27"/>
          <p:cNvSpPr>
            <a:spLocks noChangeArrowheads="1"/>
          </p:cNvSpPr>
          <p:nvPr/>
        </p:nvSpPr>
        <p:spPr bwMode="auto">
          <a:xfrm flipH="1">
            <a:off x="1847106" y="3166666"/>
            <a:ext cx="1304925" cy="1247775"/>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28" name="Oval 28"/>
          <p:cNvSpPr>
            <a:spLocks noChangeArrowheads="1"/>
          </p:cNvSpPr>
          <p:nvPr/>
        </p:nvSpPr>
        <p:spPr bwMode="auto">
          <a:xfrm flipH="1">
            <a:off x="1969344" y="3200003"/>
            <a:ext cx="1052512" cy="820738"/>
          </a:xfrm>
          <a:prstGeom prst="ellipse">
            <a:avLst/>
          </a:prstGeom>
          <a:gradFill rotWithShape="1">
            <a:gsLst>
              <a:gs pos="0">
                <a:srgbClr val="FBE9AB"/>
              </a:gs>
              <a:gs pos="100000">
                <a:schemeClr val="accent1">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29" name="Rectangle 29"/>
          <p:cNvSpPr>
            <a:spLocks noChangeArrowheads="1"/>
          </p:cNvSpPr>
          <p:nvPr/>
        </p:nvSpPr>
        <p:spPr bwMode="auto">
          <a:xfrm>
            <a:off x="1969344" y="3512741"/>
            <a:ext cx="1049337" cy="382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sz="2800" b="1" baseline="-25000">
              <a:solidFill>
                <a:srgbClr val="FFFFFF"/>
              </a:solidFill>
            </a:endParaRPr>
          </a:p>
        </p:txBody>
      </p:sp>
      <p:sp>
        <p:nvSpPr>
          <p:cNvPr id="30" name="Rectangle 30"/>
          <p:cNvSpPr>
            <a:spLocks noChangeArrowheads="1"/>
          </p:cNvSpPr>
          <p:nvPr/>
        </p:nvSpPr>
        <p:spPr bwMode="auto">
          <a:xfrm>
            <a:off x="1723281" y="3501008"/>
            <a:ext cx="155257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ar-EG" sz="2800" b="1" dirty="0" smtClean="0">
                <a:solidFill>
                  <a:srgbClr val="002060"/>
                </a:solidFill>
                <a:ea typeface="Gulim" pitchFamily="34" charset="-127"/>
              </a:rPr>
              <a:t>الرموز</a:t>
            </a:r>
            <a:endParaRPr lang="en-US" b="1" dirty="0">
              <a:solidFill>
                <a:srgbClr val="000000"/>
              </a:solidFill>
            </a:endParaRPr>
          </a:p>
        </p:txBody>
      </p:sp>
      <p:grpSp>
        <p:nvGrpSpPr>
          <p:cNvPr id="31" name="Group 26"/>
          <p:cNvGrpSpPr>
            <a:grpSpLocks/>
          </p:cNvGrpSpPr>
          <p:nvPr/>
        </p:nvGrpSpPr>
        <p:grpSpPr bwMode="auto">
          <a:xfrm>
            <a:off x="7332984" y="2872407"/>
            <a:ext cx="1463675" cy="1636713"/>
            <a:chOff x="0" y="0"/>
            <a:chExt cx="4251" cy="2141"/>
          </a:xfrm>
        </p:grpSpPr>
        <p:sp>
          <p:nvSpPr>
            <p:cNvPr id="32" name="Oval 33"/>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33" name="Oval 34"/>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34" name="Oval 35"/>
          <p:cNvSpPr>
            <a:spLocks noChangeArrowheads="1"/>
          </p:cNvSpPr>
          <p:nvPr/>
        </p:nvSpPr>
        <p:spPr bwMode="auto">
          <a:xfrm flipH="1">
            <a:off x="7452047" y="3018457"/>
            <a:ext cx="1228725" cy="1319213"/>
          </a:xfrm>
          <a:prstGeom prst="ellipse">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5" name="Oval 36"/>
          <p:cNvSpPr>
            <a:spLocks noChangeArrowheads="1"/>
          </p:cNvSpPr>
          <p:nvPr/>
        </p:nvSpPr>
        <p:spPr bwMode="auto">
          <a:xfrm flipH="1">
            <a:off x="7567934" y="3056557"/>
            <a:ext cx="993775" cy="860425"/>
          </a:xfrm>
          <a:prstGeom prst="ellipse">
            <a:avLst/>
          </a:prstGeom>
          <a:gradFill rotWithShape="1">
            <a:gsLst>
              <a:gs pos="0">
                <a:srgbClr val="EBC7AA"/>
              </a:gs>
              <a:gs pos="100000">
                <a:schemeClr val="bg2">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6" name="Rectangle 37"/>
          <p:cNvSpPr>
            <a:spLocks noChangeArrowheads="1"/>
          </p:cNvSpPr>
          <p:nvPr/>
        </p:nvSpPr>
        <p:spPr bwMode="auto">
          <a:xfrm>
            <a:off x="7564759" y="3391520"/>
            <a:ext cx="996950" cy="382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endParaRPr lang="en-US" sz="2800" b="1" baseline="-25000">
              <a:solidFill>
                <a:srgbClr val="FFFFFF"/>
              </a:solidFill>
            </a:endParaRPr>
          </a:p>
        </p:txBody>
      </p:sp>
      <p:sp>
        <p:nvSpPr>
          <p:cNvPr id="37" name="Rectangle 38"/>
          <p:cNvSpPr>
            <a:spLocks noChangeArrowheads="1"/>
          </p:cNvSpPr>
          <p:nvPr/>
        </p:nvSpPr>
        <p:spPr bwMode="auto">
          <a:xfrm>
            <a:off x="7356797" y="3212976"/>
            <a:ext cx="1463675"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rtl="1"/>
            <a:r>
              <a:rPr lang="ar-EG" sz="2800" b="1" dirty="0" smtClean="0">
                <a:solidFill>
                  <a:srgbClr val="002060"/>
                </a:solidFill>
                <a:ea typeface="Gulim" pitchFamily="34" charset="-127"/>
              </a:rPr>
              <a:t>جسم </a:t>
            </a:r>
            <a:r>
              <a:rPr lang="ar-EG" sz="2800" b="1" dirty="0">
                <a:solidFill>
                  <a:srgbClr val="002060"/>
                </a:solidFill>
                <a:ea typeface="Gulim" pitchFamily="34" charset="-127"/>
              </a:rPr>
              <a:t>الرسالة</a:t>
            </a:r>
            <a:endParaRPr lang="en-US" sz="2800" b="1" dirty="0">
              <a:solidFill>
                <a:srgbClr val="002060"/>
              </a:solidFill>
              <a:ea typeface="Gulim" pitchFamily="34" charset="-127"/>
            </a:endParaRPr>
          </a:p>
        </p:txBody>
      </p:sp>
      <p:grpSp>
        <p:nvGrpSpPr>
          <p:cNvPr id="38" name="Group 26"/>
          <p:cNvGrpSpPr>
            <a:grpSpLocks/>
          </p:cNvGrpSpPr>
          <p:nvPr/>
        </p:nvGrpSpPr>
        <p:grpSpPr bwMode="auto">
          <a:xfrm>
            <a:off x="60176" y="2924944"/>
            <a:ext cx="1463675" cy="1636713"/>
            <a:chOff x="0" y="0"/>
            <a:chExt cx="4251" cy="2141"/>
          </a:xfrm>
        </p:grpSpPr>
        <p:sp>
          <p:nvSpPr>
            <p:cNvPr id="39" name="Oval 33"/>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40" name="Oval 34"/>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41" name="Oval 35"/>
          <p:cNvSpPr>
            <a:spLocks noChangeArrowheads="1"/>
          </p:cNvSpPr>
          <p:nvPr/>
        </p:nvSpPr>
        <p:spPr bwMode="auto">
          <a:xfrm flipH="1">
            <a:off x="179239" y="3070994"/>
            <a:ext cx="1228725" cy="1319213"/>
          </a:xfrm>
          <a:prstGeom prst="ellipse">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2" name="Oval 36"/>
          <p:cNvSpPr>
            <a:spLocks noChangeArrowheads="1"/>
          </p:cNvSpPr>
          <p:nvPr/>
        </p:nvSpPr>
        <p:spPr bwMode="auto">
          <a:xfrm flipH="1">
            <a:off x="295126" y="3109094"/>
            <a:ext cx="993775" cy="860425"/>
          </a:xfrm>
          <a:prstGeom prst="ellipse">
            <a:avLst/>
          </a:prstGeom>
          <a:gradFill rotWithShape="1">
            <a:gsLst>
              <a:gs pos="0">
                <a:srgbClr val="EBC7AA"/>
              </a:gs>
              <a:gs pos="100000">
                <a:schemeClr val="bg2">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3" name="Rectangle 37"/>
          <p:cNvSpPr>
            <a:spLocks noChangeArrowheads="1"/>
          </p:cNvSpPr>
          <p:nvPr/>
        </p:nvSpPr>
        <p:spPr bwMode="auto">
          <a:xfrm>
            <a:off x="291951" y="3444057"/>
            <a:ext cx="996950" cy="382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endParaRPr lang="en-US" sz="2800" b="1" baseline="-25000">
              <a:solidFill>
                <a:srgbClr val="FFFFFF"/>
              </a:solidFill>
            </a:endParaRPr>
          </a:p>
        </p:txBody>
      </p:sp>
      <p:sp>
        <p:nvSpPr>
          <p:cNvPr id="44" name="Rectangle 38"/>
          <p:cNvSpPr>
            <a:spLocks noChangeArrowheads="1"/>
          </p:cNvSpPr>
          <p:nvPr/>
        </p:nvSpPr>
        <p:spPr bwMode="auto">
          <a:xfrm>
            <a:off x="35496" y="3481844"/>
            <a:ext cx="146367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rtl="1"/>
            <a:r>
              <a:rPr lang="ar-EG" sz="2800" b="1" dirty="0" smtClean="0">
                <a:solidFill>
                  <a:srgbClr val="002060"/>
                </a:solidFill>
                <a:ea typeface="Gulim" pitchFamily="34" charset="-127"/>
              </a:rPr>
              <a:t>الصور</a:t>
            </a:r>
            <a:endParaRPr lang="en-US" sz="2800" b="1" dirty="0">
              <a:solidFill>
                <a:srgbClr val="002060"/>
              </a:solidFill>
              <a:ea typeface="Gulim" pitchFamily="34" charset="-127"/>
            </a:endParaRPr>
          </a:p>
        </p:txBody>
      </p:sp>
    </p:spTree>
    <p:extLst>
      <p:ext uri="{BB962C8B-B14F-4D97-AF65-F5344CB8AC3E}">
        <p14:creationId xmlns:p14="http://schemas.microsoft.com/office/powerpoint/2010/main" xmlns="" val="148342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down)">
                                      <p:cBhvr>
                                        <p:cTn id="10" dur="500"/>
                                        <p:tgtEl>
                                          <p:spTgt spid="3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down)">
                                      <p:cBhvr>
                                        <p:cTn id="13" dur="500"/>
                                        <p:tgtEl>
                                          <p:spTgt spid="35"/>
                                        </p:tgtEl>
                                      </p:cBhvr>
                                    </p:animEffect>
                                  </p:childTnLst>
                                </p:cTn>
                              </p:par>
                              <p:par>
                                <p:cTn id="14" presetID="22" presetClass="entr" presetSubtype="4" fill="hold" grpId="0" nodeType="withEffect" nodePh="1">
                                  <p:stCondLst>
                                    <p:cond delay="0"/>
                                  </p:stCondLst>
                                  <p:endCondLst>
                                    <p:cond evt="begin" delay="0">
                                      <p:tn val="14"/>
                                    </p:cond>
                                  </p:endCondLst>
                                  <p:childTnLst>
                                    <p:set>
                                      <p:cBhvr>
                                        <p:cTn id="15" dur="1" fill="hold">
                                          <p:stCondLst>
                                            <p:cond delay="0"/>
                                          </p:stCondLst>
                                        </p:cTn>
                                        <p:tgtEl>
                                          <p:spTgt spid="36"/>
                                        </p:tgtEl>
                                        <p:attrNameLst>
                                          <p:attrName>style.visibility</p:attrName>
                                        </p:attrNameLst>
                                      </p:cBhvr>
                                      <p:to>
                                        <p:strVal val="visible"/>
                                      </p:to>
                                    </p:set>
                                    <p:animEffect transition="in" filter="wipe(down)">
                                      <p:cBhvr>
                                        <p:cTn id="16" dur="500"/>
                                        <p:tgtEl>
                                          <p:spTgt spid="3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down)">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00"/>
                                        <p:tgtEl>
                                          <p:spTgt spid="21"/>
                                        </p:tgtEl>
                                      </p:cBhvr>
                                    </p:animEffect>
                                  </p:childTnLst>
                                </p:cTn>
                              </p:par>
                              <p:par>
                                <p:cTn id="31" presetID="22" presetClass="entr" presetSubtype="4" fill="hold" grpId="0" nodeType="withEffect" nodePh="1">
                                  <p:stCondLst>
                                    <p:cond delay="0"/>
                                  </p:stCondLst>
                                  <p:endCondLst>
                                    <p:cond evt="begin" delay="0">
                                      <p:tn val="31"/>
                                    </p:cond>
                                  </p:end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down)">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down)">
                                      <p:cBhvr>
                                        <p:cTn id="46" dur="500"/>
                                        <p:tgtEl>
                                          <p:spTgt spid="24"/>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down)">
                                      <p:cBhvr>
                                        <p:cTn id="49" dur="500"/>
                                        <p:tgtEl>
                                          <p:spTgt spid="2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down)">
                                      <p:cBhvr>
                                        <p:cTn id="52" dur="500"/>
                                        <p:tgtEl>
                                          <p:spTgt spid="28"/>
                                        </p:tgtEl>
                                      </p:cBhvr>
                                    </p:animEffect>
                                  </p:childTnLst>
                                </p:cTn>
                              </p:par>
                              <p:par>
                                <p:cTn id="53" presetID="22" presetClass="entr" presetSubtype="4" fill="hold" grpId="0" nodeType="withEffect" nodePh="1">
                                  <p:stCondLst>
                                    <p:cond delay="0"/>
                                  </p:stCondLst>
                                  <p:endCondLst>
                                    <p:cond evt="begin" delay="0">
                                      <p:tn val="53"/>
                                    </p:cond>
                                  </p:endCondLst>
                                  <p:childTnLst>
                                    <p:set>
                                      <p:cBhvr>
                                        <p:cTn id="54" dur="1" fill="hold">
                                          <p:stCondLst>
                                            <p:cond delay="0"/>
                                          </p:stCondLst>
                                        </p:cTn>
                                        <p:tgtEl>
                                          <p:spTgt spid="29"/>
                                        </p:tgtEl>
                                        <p:attrNameLst>
                                          <p:attrName>style.visibility</p:attrName>
                                        </p:attrNameLst>
                                      </p:cBhvr>
                                      <p:to>
                                        <p:strVal val="visible"/>
                                      </p:to>
                                    </p:set>
                                    <p:animEffect transition="in" filter="wipe(down)">
                                      <p:cBhvr>
                                        <p:cTn id="55" dur="500"/>
                                        <p:tgtEl>
                                          <p:spTgt spid="29"/>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wipe(down)">
                                      <p:cBhvr>
                                        <p:cTn id="58" dur="500"/>
                                        <p:tgtEl>
                                          <p:spTgt spid="3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wipe(down)">
                                      <p:cBhvr>
                                        <p:cTn id="63" dur="500"/>
                                        <p:tgtEl>
                                          <p:spTgt spid="38"/>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down)">
                                      <p:cBhvr>
                                        <p:cTn id="66" dur="500"/>
                                        <p:tgtEl>
                                          <p:spTgt spid="41"/>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wipe(down)">
                                      <p:cBhvr>
                                        <p:cTn id="69" dur="500"/>
                                        <p:tgtEl>
                                          <p:spTgt spid="42"/>
                                        </p:tgtEl>
                                      </p:cBhvr>
                                    </p:animEffect>
                                  </p:childTnLst>
                                </p:cTn>
                              </p:par>
                              <p:par>
                                <p:cTn id="70" presetID="22" presetClass="entr" presetSubtype="4" fill="hold" grpId="0" nodeType="withEffect" nodePh="1">
                                  <p:stCondLst>
                                    <p:cond delay="0"/>
                                  </p:stCondLst>
                                  <p:endCondLst>
                                    <p:cond evt="begin" delay="0">
                                      <p:tn val="70"/>
                                    </p:cond>
                                  </p:endCondLst>
                                  <p:childTnLst>
                                    <p:set>
                                      <p:cBhvr>
                                        <p:cTn id="71" dur="1" fill="hold">
                                          <p:stCondLst>
                                            <p:cond delay="0"/>
                                          </p:stCondLst>
                                        </p:cTn>
                                        <p:tgtEl>
                                          <p:spTgt spid="43"/>
                                        </p:tgtEl>
                                        <p:attrNameLst>
                                          <p:attrName>style.visibility</p:attrName>
                                        </p:attrNameLst>
                                      </p:cBhvr>
                                      <p:to>
                                        <p:strVal val="visible"/>
                                      </p:to>
                                    </p:set>
                                    <p:animEffect transition="in" filter="wipe(down)">
                                      <p:cBhvr>
                                        <p:cTn id="72" dur="500"/>
                                        <p:tgtEl>
                                          <p:spTgt spid="43"/>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wipe(down)">
                                      <p:cBhvr>
                                        <p:cTn id="7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P spid="23" grpId="0"/>
      <p:bldP spid="27" grpId="0" animBg="1"/>
      <p:bldP spid="28" grpId="0" animBg="1"/>
      <p:bldP spid="29" grpId="0"/>
      <p:bldP spid="30" grpId="0"/>
      <p:bldP spid="34" grpId="0" animBg="1"/>
      <p:bldP spid="35" grpId="0" animBg="1"/>
      <p:bldP spid="36" grpId="0"/>
      <p:bldP spid="37" grpId="0"/>
      <p:bldP spid="41" grpId="0" animBg="1"/>
      <p:bldP spid="42" grpId="0" animBg="1"/>
      <p:bldP spid="43" grpId="0"/>
      <p:bldP spid="44"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ded Corner 1"/>
          <p:cNvSpPr/>
          <p:nvPr/>
        </p:nvSpPr>
        <p:spPr bwMode="auto">
          <a:xfrm>
            <a:off x="611560" y="2996952"/>
            <a:ext cx="7920880" cy="1656184"/>
          </a:xfrm>
          <a:prstGeom prst="foldedCorner">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rtl="1">
              <a:lnSpc>
                <a:spcPct val="250000"/>
              </a:lnSpc>
            </a:pPr>
            <a:r>
              <a:rPr lang="ar-EG" sz="3200" b="1" dirty="0" smtClean="0">
                <a:solidFill>
                  <a:srgbClr val="002060"/>
                </a:solidFill>
                <a:latin typeface="Arial" pitchFamily="34" charset="0"/>
              </a:rPr>
              <a:t>نموذج من الرسالة </a:t>
            </a:r>
            <a:r>
              <a:rPr lang="ar-EG" sz="3200" b="1" dirty="0">
                <a:solidFill>
                  <a:srgbClr val="002060"/>
                </a:solidFill>
                <a:latin typeface="Arial" pitchFamily="34" charset="0"/>
              </a:rPr>
              <a:t>الخارجية</a:t>
            </a:r>
          </a:p>
        </p:txBody>
      </p:sp>
      <p:sp>
        <p:nvSpPr>
          <p:cNvPr id="3" name="Rectangle 2"/>
          <p:cNvSpPr/>
          <p:nvPr/>
        </p:nvSpPr>
        <p:spPr bwMode="auto">
          <a:xfrm>
            <a:off x="5652120" y="5877272"/>
            <a:ext cx="3491880" cy="648072"/>
          </a:xfrm>
          <a:prstGeom prst="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marL="0" marR="0" indent="0" algn="ctr" defTabSz="914400" rtl="1" eaLnBrk="1" fontAlgn="base" latinLnBrk="0" hangingPunct="1">
              <a:lnSpc>
                <a:spcPct val="150000"/>
              </a:lnSpc>
              <a:spcBef>
                <a:spcPct val="0"/>
              </a:spcBef>
              <a:spcAft>
                <a:spcPct val="0"/>
              </a:spcAft>
              <a:buClrTx/>
              <a:buSzTx/>
              <a:buFontTx/>
              <a:buNone/>
              <a:tabLst/>
            </a:pPr>
            <a:r>
              <a:rPr kumimoji="0" lang="ar-EG" sz="2400" b="1" i="0" u="none" strike="noStrike" cap="none" normalizeH="0" baseline="0" dirty="0" smtClean="0">
                <a:ln>
                  <a:noFill/>
                </a:ln>
                <a:solidFill>
                  <a:srgbClr val="7030A0"/>
                </a:solidFill>
                <a:effectLst/>
                <a:latin typeface="Arial" pitchFamily="34" charset="0"/>
              </a:rPr>
              <a:t>صفحة 80 فى الملزمة</a:t>
            </a:r>
            <a:r>
              <a:rPr kumimoji="0" lang="ar-EG" sz="2400" b="1" i="0" u="none" strike="noStrike" cap="none" normalizeH="0" dirty="0" smtClean="0">
                <a:ln>
                  <a:noFill/>
                </a:ln>
                <a:solidFill>
                  <a:srgbClr val="7030A0"/>
                </a:solidFill>
                <a:effectLst/>
                <a:latin typeface="Arial" pitchFamily="34" charset="0"/>
              </a:rPr>
              <a:t> التدربية</a:t>
            </a:r>
            <a:endParaRPr kumimoji="0" lang="ar-EG" sz="2400" b="1" i="0" u="none" strike="noStrike" cap="none" normalizeH="0" baseline="0" dirty="0" smtClean="0">
              <a:ln>
                <a:noFill/>
              </a:ln>
              <a:solidFill>
                <a:srgbClr val="7030A0"/>
              </a:solidFill>
              <a:effectLst/>
              <a:latin typeface="Arial" pitchFamily="34" charset="0"/>
            </a:endParaRPr>
          </a:p>
        </p:txBody>
      </p:sp>
    </p:spTree>
    <p:extLst>
      <p:ext uri="{BB962C8B-B14F-4D97-AF65-F5344CB8AC3E}">
        <p14:creationId xmlns:p14="http://schemas.microsoft.com/office/powerpoint/2010/main" xmlns="" val="4628097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2708920"/>
            <a:ext cx="8346728" cy="3168352"/>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chemeClr val="bg1"/>
                  </a:solidFill>
                  <a:ea typeface="Gulim" pitchFamily="34" charset="-127"/>
                </a:rPr>
                <a:t>تتمثل في الوحدات الإدارية التي تقدم الخدمات التي يتطلبها المديرون </a:t>
              </a:r>
              <a:endParaRPr lang="ar-EG" sz="2800" b="1" dirty="0" smtClean="0">
                <a:solidFill>
                  <a:schemeClr val="bg1"/>
                </a:solidFill>
                <a:ea typeface="Gulim" pitchFamily="34" charset="-127"/>
              </a:endParaRPr>
            </a:p>
            <a:p>
              <a:pPr rtl="1"/>
              <a:r>
                <a:rPr lang="ar-EG" sz="2800" b="1" dirty="0" smtClean="0">
                  <a:solidFill>
                    <a:schemeClr val="bg1"/>
                  </a:solidFill>
                  <a:ea typeface="Gulim" pitchFamily="34" charset="-127"/>
                </a:rPr>
                <a:t>في </a:t>
              </a:r>
              <a:r>
                <a:rPr lang="ar-EG" sz="2800" b="1" dirty="0">
                  <a:solidFill>
                    <a:schemeClr val="bg1"/>
                  </a:solidFill>
                  <a:ea typeface="Gulim" pitchFamily="34" charset="-127"/>
                </a:rPr>
                <a:t>المجالات التي تحتاج الى تحليل ودراسات تخصصية مهينة </a:t>
              </a:r>
              <a:r>
                <a:rPr lang="ar-EG" sz="2800" b="1" dirty="0" smtClean="0">
                  <a:solidFill>
                    <a:schemeClr val="bg1"/>
                  </a:solidFill>
                  <a:ea typeface="Gulim" pitchFamily="34" charset="-127"/>
                </a:rPr>
                <a:t>كالنواحي</a:t>
              </a:r>
            </a:p>
            <a:p>
              <a:pPr rtl="1"/>
              <a:r>
                <a:rPr lang="ar-EG" sz="2800" b="1" dirty="0" smtClean="0">
                  <a:solidFill>
                    <a:schemeClr val="bg1"/>
                  </a:solidFill>
                  <a:ea typeface="Gulim" pitchFamily="34" charset="-127"/>
                </a:rPr>
                <a:t> </a:t>
              </a:r>
              <a:r>
                <a:rPr lang="ar-EG" sz="2800" b="1" dirty="0">
                  <a:solidFill>
                    <a:schemeClr val="bg1"/>
                  </a:solidFill>
                  <a:ea typeface="Gulim" pitchFamily="34" charset="-127"/>
                </a:rPr>
                <a:t>الهندسية، والطبية، والقانونية، وهذه الخدمات تكون استشارية </a:t>
              </a:r>
              <a:r>
                <a:rPr lang="ar-EG" sz="2800" b="1" dirty="0" smtClean="0">
                  <a:solidFill>
                    <a:schemeClr val="bg1"/>
                  </a:solidFill>
                  <a:ea typeface="Gulim" pitchFamily="34" charset="-127"/>
                </a:rPr>
                <a:t>في</a:t>
              </a:r>
            </a:p>
            <a:p>
              <a:pPr rtl="1"/>
              <a:r>
                <a:rPr lang="ar-EG" sz="2800" b="1" dirty="0" smtClean="0">
                  <a:solidFill>
                    <a:schemeClr val="bg1"/>
                  </a:solidFill>
                  <a:ea typeface="Gulim" pitchFamily="34" charset="-127"/>
                </a:rPr>
                <a:t> </a:t>
              </a:r>
              <a:r>
                <a:rPr lang="ar-EG" sz="2800" b="1" dirty="0">
                  <a:solidFill>
                    <a:schemeClr val="bg1"/>
                  </a:solidFill>
                  <a:ea typeface="Gulim" pitchFamily="34" charset="-127"/>
                </a:rPr>
                <a:t>طبيعتها، وتقدم في شكل رأي أو توجيه أو اقتراح يتم الوصول اليه </a:t>
              </a:r>
              <a:r>
                <a:rPr lang="ar-EG" sz="2800" b="1" dirty="0" smtClean="0">
                  <a:solidFill>
                    <a:schemeClr val="bg1"/>
                  </a:solidFill>
                  <a:ea typeface="Gulim" pitchFamily="34" charset="-127"/>
                </a:rPr>
                <a:t>بعد</a:t>
              </a:r>
            </a:p>
            <a:p>
              <a:pPr rtl="1"/>
              <a:r>
                <a:rPr lang="ar-EG" sz="2800" b="1" dirty="0" smtClean="0">
                  <a:solidFill>
                    <a:schemeClr val="bg1"/>
                  </a:solidFill>
                  <a:ea typeface="Gulim" pitchFamily="34" charset="-127"/>
                </a:rPr>
                <a:t> </a:t>
              </a:r>
              <a:r>
                <a:rPr lang="ar-EG" sz="2800" b="1" dirty="0">
                  <a:solidFill>
                    <a:schemeClr val="bg1"/>
                  </a:solidFill>
                  <a:ea typeface="Gulim" pitchFamily="34" charset="-127"/>
                </a:rPr>
                <a:t>دراسة وتحليل. والشكل التالي يوضح موقع السكرتير المتخصص لأن </a:t>
              </a:r>
              <a:endParaRPr lang="ar-EG" sz="2800" b="1" dirty="0" smtClean="0">
                <a:solidFill>
                  <a:schemeClr val="bg1"/>
                </a:solidFill>
                <a:ea typeface="Gulim" pitchFamily="34" charset="-127"/>
              </a:endParaRPr>
            </a:p>
            <a:p>
              <a:pPr rtl="1"/>
              <a:r>
                <a:rPr lang="ar-EG" sz="2800" b="1" dirty="0" smtClean="0">
                  <a:solidFill>
                    <a:schemeClr val="bg1"/>
                  </a:solidFill>
                  <a:ea typeface="Gulim" pitchFamily="34" charset="-127"/>
                </a:rPr>
                <a:t>وظيفته </a:t>
              </a:r>
              <a:r>
                <a:rPr lang="ar-EG" sz="2800" b="1" dirty="0">
                  <a:solidFill>
                    <a:schemeClr val="bg1"/>
                  </a:solidFill>
                  <a:ea typeface="Gulim" pitchFamily="34" charset="-127"/>
                </a:rPr>
                <a:t>استشارية وليست تنفيذية</a:t>
              </a:r>
              <a:endParaRPr lang="en-US" sz="2800" dirty="0"/>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السكرتارية المتخصصة</a:t>
            </a:r>
            <a:endParaRPr lang="en-GB" altLang="en-US" sz="3200" dirty="0">
              <a:latin typeface="Simplified Arabic" pitchFamily="18" charset="-78"/>
              <a:cs typeface="Simplified Arabic" pitchFamily="18" charset="-78"/>
            </a:endParaRPr>
          </a:p>
        </p:txBody>
      </p:sp>
    </p:spTree>
    <p:extLst>
      <p:ext uri="{BB962C8B-B14F-4D97-AF65-F5344CB8AC3E}">
        <p14:creationId xmlns:p14="http://schemas.microsoft.com/office/powerpoint/2010/main" xmlns="" val="296142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2"/>
          <p:cNvGrpSpPr>
            <a:grpSpLocks/>
          </p:cNvGrpSpPr>
          <p:nvPr/>
        </p:nvGrpSpPr>
        <p:grpSpPr bwMode="auto">
          <a:xfrm>
            <a:off x="2349971" y="2780928"/>
            <a:ext cx="4454278" cy="1439862"/>
            <a:chOff x="0" y="0"/>
            <a:chExt cx="907" cy="907"/>
          </a:xfrm>
        </p:grpSpPr>
        <p:sp>
          <p:nvSpPr>
            <p:cNvPr id="13" name="AutoShape 15"/>
            <p:cNvSpPr>
              <a:spLocks noChangeArrowheads="1"/>
            </p:cNvSpPr>
            <p:nvPr/>
          </p:nvSpPr>
          <p:spPr bwMode="auto">
            <a:xfrm>
              <a:off x="0" y="0"/>
              <a:ext cx="907" cy="907"/>
            </a:xfrm>
            <a:prstGeom prst="roundRect">
              <a:avLst>
                <a:gd name="adj" fmla="val 14222"/>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3600" b="1" dirty="0" smtClean="0">
                  <a:solidFill>
                    <a:srgbClr val="002060"/>
                  </a:solidFill>
                  <a:ea typeface="Gulim" pitchFamily="34" charset="-127"/>
                </a:rPr>
                <a:t>المذكرة الداخلية</a:t>
              </a:r>
            </a:p>
          </p:txBody>
        </p:sp>
        <p:sp>
          <p:nvSpPr>
            <p:cNvPr id="14" name="AutoShape 16"/>
            <p:cNvSpPr>
              <a:spLocks noChangeArrowheads="1"/>
            </p:cNvSpPr>
            <p:nvPr/>
          </p:nvSpPr>
          <p:spPr bwMode="auto">
            <a:xfrm>
              <a:off x="13" y="13"/>
              <a:ext cx="880" cy="221"/>
            </a:xfrm>
            <a:prstGeom prst="roundRect">
              <a:avLst>
                <a:gd name="adj" fmla="val 50000"/>
              </a:avLst>
            </a:prstGeom>
            <a:gradFill rotWithShape="1">
              <a:gsLst>
                <a:gs pos="0">
                  <a:srgbClr val="FFC6C6"/>
                </a:gs>
                <a:gs pos="100000">
                  <a:schemeClr val="accent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Tree>
    <p:extLst>
      <p:ext uri="{BB962C8B-B14F-4D97-AF65-F5344CB8AC3E}">
        <p14:creationId xmlns:p14="http://schemas.microsoft.com/office/powerpoint/2010/main" xmlns="" val="192386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467544" y="4509120"/>
            <a:ext cx="8346728" cy="2000108"/>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وهي عبارة عن رسالة ترسل داخل المنظمة، وتتميز بسهولتها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وبساطتها </a:t>
              </a:r>
              <a:r>
                <a:rPr lang="ar-EG" sz="2800" b="1" dirty="0">
                  <a:solidFill>
                    <a:srgbClr val="FFFFFF"/>
                  </a:solidFill>
                  <a:ea typeface="Gulim" pitchFamily="34" charset="-127"/>
                </a:rPr>
                <a:t>بعيداً عن التحايا المعتادة في المراسلات </a:t>
              </a:r>
              <a:r>
                <a:rPr lang="ar-EG" sz="2800" b="1" dirty="0" smtClean="0">
                  <a:solidFill>
                    <a:srgbClr val="FFFFFF"/>
                  </a:solidFill>
                  <a:ea typeface="Gulim" pitchFamily="34" charset="-127"/>
                </a:rPr>
                <a:t>الخارجية</a:t>
              </a:r>
            </a:p>
            <a:p>
              <a:pPr rtl="1"/>
              <a:r>
                <a:rPr lang="ar-EG" sz="2800" b="1" dirty="0" smtClean="0">
                  <a:solidFill>
                    <a:srgbClr val="FFFFFF"/>
                  </a:solidFill>
                  <a:ea typeface="Gulim" pitchFamily="34" charset="-127"/>
                </a:rPr>
                <a:t>وعادة </a:t>
              </a:r>
              <a:r>
                <a:rPr lang="ar-EG" sz="2800" b="1" dirty="0">
                  <a:solidFill>
                    <a:srgbClr val="FFFFFF"/>
                  </a:solidFill>
                  <a:ea typeface="Gulim" pitchFamily="34" charset="-127"/>
                </a:rPr>
                <a:t>ما تكون الكلمات المستخدمة في المذكرات الداخلية قليلة وبسيطة</a:t>
              </a: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solidFill>
                  <a:srgbClr val="FFFFFF"/>
                </a:solidFill>
                <a:latin typeface="Simplified Arabic" pitchFamily="18" charset="-78"/>
                <a:cs typeface="Simplified Arabic" pitchFamily="18" charset="-78"/>
              </a:rPr>
              <a:t>المذكرة الداخلية</a:t>
            </a:r>
          </a:p>
        </p:txBody>
      </p:sp>
      <p:pic>
        <p:nvPicPr>
          <p:cNvPr id="11266" name="Picture 2" descr="http://www.agenda-bayard.com/Photo/Fotolia_5182249_XS.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525489" y="1607045"/>
            <a:ext cx="4048125" cy="26860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8687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solidFill>
                  <a:srgbClr val="FFFFFF"/>
                </a:solidFill>
                <a:latin typeface="Simplified Arabic" pitchFamily="18" charset="-78"/>
                <a:cs typeface="Simplified Arabic" pitchFamily="18" charset="-78"/>
              </a:rPr>
              <a:t>تتكون </a:t>
            </a:r>
            <a:r>
              <a:rPr lang="ar-EG" altLang="en-US" sz="3200" dirty="0">
                <a:solidFill>
                  <a:srgbClr val="FFFFFF"/>
                </a:solidFill>
                <a:latin typeface="Simplified Arabic" pitchFamily="18" charset="-78"/>
                <a:cs typeface="Simplified Arabic" pitchFamily="18" charset="-78"/>
              </a:rPr>
              <a:t>المذكرة الداخلية من الأجزاء التالية</a:t>
            </a:r>
          </a:p>
        </p:txBody>
      </p:sp>
      <p:grpSp>
        <p:nvGrpSpPr>
          <p:cNvPr id="9" name="Group 5"/>
          <p:cNvGrpSpPr>
            <a:grpSpLocks/>
          </p:cNvGrpSpPr>
          <p:nvPr/>
        </p:nvGrpSpPr>
        <p:grpSpPr bwMode="auto">
          <a:xfrm>
            <a:off x="2052142" y="2260998"/>
            <a:ext cx="1655762" cy="1652586"/>
            <a:chOff x="0" y="0"/>
            <a:chExt cx="562" cy="561"/>
          </a:xfrm>
        </p:grpSpPr>
        <p:grpSp>
          <p:nvGrpSpPr>
            <p:cNvPr id="10" name="Group 6"/>
            <p:cNvGrpSpPr>
              <a:grpSpLocks/>
            </p:cNvGrpSpPr>
            <p:nvPr/>
          </p:nvGrpSpPr>
          <p:grpSpPr bwMode="auto">
            <a:xfrm>
              <a:off x="0" y="0"/>
              <a:ext cx="561" cy="561"/>
              <a:chOff x="0" y="0"/>
              <a:chExt cx="4251" cy="2141"/>
            </a:xfrm>
          </p:grpSpPr>
          <p:sp>
            <p:nvSpPr>
              <p:cNvPr id="14" name="Oval 10"/>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5" name="Oval 11"/>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1" name="Oval 12"/>
            <p:cNvSpPr>
              <a:spLocks noChangeArrowheads="1"/>
            </p:cNvSpPr>
            <p:nvPr/>
          </p:nvSpPr>
          <p:spPr bwMode="auto">
            <a:xfrm flipH="1">
              <a:off x="45" y="51"/>
              <a:ext cx="471" cy="448"/>
            </a:xfrm>
            <a:prstGeom prst="ellipse">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12" name="Oval 13"/>
            <p:cNvSpPr>
              <a:spLocks noChangeArrowheads="1"/>
            </p:cNvSpPr>
            <p:nvPr/>
          </p:nvSpPr>
          <p:spPr bwMode="auto">
            <a:xfrm flipH="1">
              <a:off x="89" y="65"/>
              <a:ext cx="382" cy="295"/>
            </a:xfrm>
            <a:prstGeom prst="ellipse">
              <a:avLst/>
            </a:prstGeom>
            <a:gradFill rotWithShape="1">
              <a:gsLst>
                <a:gs pos="0">
                  <a:srgbClr val="CCCCCC"/>
                </a:gs>
                <a:gs pos="100000">
                  <a:schemeClr val="hlink">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13" name="Rectangle 14"/>
            <p:cNvSpPr>
              <a:spLocks noChangeArrowheads="1"/>
            </p:cNvSpPr>
            <p:nvPr/>
          </p:nvSpPr>
          <p:spPr bwMode="auto">
            <a:xfrm>
              <a:off x="0" y="194"/>
              <a:ext cx="562" cy="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rtl="1"/>
              <a:r>
                <a:rPr lang="ar-EG" sz="2800" b="1" dirty="0" smtClean="0">
                  <a:solidFill>
                    <a:srgbClr val="002060"/>
                  </a:solidFill>
                  <a:ea typeface="Gulim" pitchFamily="34" charset="-127"/>
                </a:rPr>
                <a:t>التوقيع</a:t>
              </a:r>
              <a:endParaRPr lang="en-US" sz="2800" b="1" dirty="0">
                <a:solidFill>
                  <a:srgbClr val="002060"/>
                </a:solidFill>
                <a:ea typeface="Gulim" pitchFamily="34" charset="-127"/>
              </a:endParaRPr>
            </a:p>
          </p:txBody>
        </p:sp>
      </p:grpSp>
      <p:grpSp>
        <p:nvGrpSpPr>
          <p:cNvPr id="16" name="Group 12"/>
          <p:cNvGrpSpPr>
            <a:grpSpLocks/>
          </p:cNvGrpSpPr>
          <p:nvPr/>
        </p:nvGrpSpPr>
        <p:grpSpPr bwMode="auto">
          <a:xfrm>
            <a:off x="4000425" y="2276873"/>
            <a:ext cx="1363663" cy="1636712"/>
            <a:chOff x="0" y="0"/>
            <a:chExt cx="4251" cy="2141"/>
          </a:xfrm>
        </p:grpSpPr>
        <p:sp>
          <p:nvSpPr>
            <p:cNvPr id="17" name="Oval 17"/>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8" name="Oval 18"/>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20" name="Oval 19"/>
          <p:cNvSpPr>
            <a:spLocks noChangeArrowheads="1"/>
          </p:cNvSpPr>
          <p:nvPr/>
        </p:nvSpPr>
        <p:spPr bwMode="auto">
          <a:xfrm flipH="1">
            <a:off x="4111550" y="2422923"/>
            <a:ext cx="1144588" cy="1319212"/>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21" name="Oval 20"/>
          <p:cNvSpPr>
            <a:spLocks noChangeArrowheads="1"/>
          </p:cNvSpPr>
          <p:nvPr/>
        </p:nvSpPr>
        <p:spPr bwMode="auto">
          <a:xfrm flipH="1">
            <a:off x="4219500" y="2461023"/>
            <a:ext cx="925513" cy="860425"/>
          </a:xfrm>
          <a:prstGeom prst="ellipse">
            <a:avLst/>
          </a:prstGeom>
          <a:gradFill rotWithShape="1">
            <a:gsLst>
              <a:gs pos="0">
                <a:srgbClr val="FFAAAA"/>
              </a:gs>
              <a:gs pos="100000">
                <a:schemeClr val="accent2">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22" name="Rectangle 21"/>
          <p:cNvSpPr>
            <a:spLocks noChangeArrowheads="1"/>
          </p:cNvSpPr>
          <p:nvPr/>
        </p:nvSpPr>
        <p:spPr bwMode="auto">
          <a:xfrm>
            <a:off x="4216325" y="2795985"/>
            <a:ext cx="928688" cy="382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endParaRPr lang="en-US" sz="2800" b="1" baseline="-25000">
              <a:solidFill>
                <a:srgbClr val="FFFFFF"/>
              </a:solidFill>
            </a:endParaRPr>
          </a:p>
        </p:txBody>
      </p:sp>
      <p:sp>
        <p:nvSpPr>
          <p:cNvPr id="23" name="Rectangle 22"/>
          <p:cNvSpPr>
            <a:spLocks noChangeArrowheads="1"/>
          </p:cNvSpPr>
          <p:nvPr/>
        </p:nvSpPr>
        <p:spPr bwMode="auto">
          <a:xfrm>
            <a:off x="4000425" y="2780928"/>
            <a:ext cx="1363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rtl="1"/>
            <a:r>
              <a:rPr lang="ar-EG" sz="2800" b="1" dirty="0" smtClean="0">
                <a:solidFill>
                  <a:srgbClr val="002060"/>
                </a:solidFill>
                <a:ea typeface="Gulim" pitchFamily="34" charset="-127"/>
              </a:rPr>
              <a:t>المرسل</a:t>
            </a:r>
            <a:endParaRPr lang="en-US" sz="2800" b="1" dirty="0">
              <a:solidFill>
                <a:srgbClr val="002060"/>
              </a:solidFill>
              <a:ea typeface="Gulim" pitchFamily="34" charset="-127"/>
            </a:endParaRPr>
          </a:p>
        </p:txBody>
      </p:sp>
      <p:grpSp>
        <p:nvGrpSpPr>
          <p:cNvPr id="31" name="Group 26"/>
          <p:cNvGrpSpPr>
            <a:grpSpLocks/>
          </p:cNvGrpSpPr>
          <p:nvPr/>
        </p:nvGrpSpPr>
        <p:grpSpPr bwMode="auto">
          <a:xfrm>
            <a:off x="5748808" y="2204864"/>
            <a:ext cx="1463675" cy="1636713"/>
            <a:chOff x="0" y="0"/>
            <a:chExt cx="4251" cy="2141"/>
          </a:xfrm>
        </p:grpSpPr>
        <p:sp>
          <p:nvSpPr>
            <p:cNvPr id="32" name="Oval 33"/>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33" name="Oval 34"/>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34" name="Oval 35"/>
          <p:cNvSpPr>
            <a:spLocks noChangeArrowheads="1"/>
          </p:cNvSpPr>
          <p:nvPr/>
        </p:nvSpPr>
        <p:spPr bwMode="auto">
          <a:xfrm flipH="1">
            <a:off x="5867871" y="2350914"/>
            <a:ext cx="1228725" cy="1319213"/>
          </a:xfrm>
          <a:prstGeom prst="ellipse">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5" name="Oval 36"/>
          <p:cNvSpPr>
            <a:spLocks noChangeArrowheads="1"/>
          </p:cNvSpPr>
          <p:nvPr/>
        </p:nvSpPr>
        <p:spPr bwMode="auto">
          <a:xfrm flipH="1">
            <a:off x="5983758" y="2389014"/>
            <a:ext cx="993775" cy="860425"/>
          </a:xfrm>
          <a:prstGeom prst="ellipse">
            <a:avLst/>
          </a:prstGeom>
          <a:gradFill rotWithShape="1">
            <a:gsLst>
              <a:gs pos="0">
                <a:srgbClr val="EBC7AA"/>
              </a:gs>
              <a:gs pos="100000">
                <a:schemeClr val="bg2">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6" name="Rectangle 37"/>
          <p:cNvSpPr>
            <a:spLocks noChangeArrowheads="1"/>
          </p:cNvSpPr>
          <p:nvPr/>
        </p:nvSpPr>
        <p:spPr bwMode="auto">
          <a:xfrm>
            <a:off x="5980583" y="2723977"/>
            <a:ext cx="996950" cy="382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endParaRPr lang="en-US" sz="2800" b="1" baseline="-25000">
              <a:solidFill>
                <a:srgbClr val="FFFFFF"/>
              </a:solidFill>
            </a:endParaRPr>
          </a:p>
        </p:txBody>
      </p:sp>
      <p:sp>
        <p:nvSpPr>
          <p:cNvPr id="37" name="Rectangle 38"/>
          <p:cNvSpPr>
            <a:spLocks noChangeArrowheads="1"/>
          </p:cNvSpPr>
          <p:nvPr/>
        </p:nvSpPr>
        <p:spPr bwMode="auto">
          <a:xfrm>
            <a:off x="5772621" y="2564904"/>
            <a:ext cx="1463675"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rtl="1"/>
            <a:r>
              <a:rPr lang="ar-EG" sz="2800" b="1" dirty="0" smtClean="0">
                <a:solidFill>
                  <a:srgbClr val="002060"/>
                </a:solidFill>
                <a:ea typeface="Gulim" pitchFamily="34" charset="-127"/>
              </a:rPr>
              <a:t>المرسل </a:t>
            </a:r>
            <a:r>
              <a:rPr lang="ar-EG" sz="2800" b="1" dirty="0">
                <a:solidFill>
                  <a:srgbClr val="002060"/>
                </a:solidFill>
                <a:ea typeface="Gulim" pitchFamily="34" charset="-127"/>
              </a:rPr>
              <a:t>إليه</a:t>
            </a:r>
            <a:endParaRPr lang="en-US" sz="2800" b="1" dirty="0">
              <a:solidFill>
                <a:srgbClr val="002060"/>
              </a:solidFill>
              <a:ea typeface="Gulim" pitchFamily="34" charset="-127"/>
            </a:endParaRPr>
          </a:p>
        </p:txBody>
      </p:sp>
      <p:grpSp>
        <p:nvGrpSpPr>
          <p:cNvPr id="45" name="Group 5"/>
          <p:cNvGrpSpPr>
            <a:grpSpLocks/>
          </p:cNvGrpSpPr>
          <p:nvPr/>
        </p:nvGrpSpPr>
        <p:grpSpPr bwMode="auto">
          <a:xfrm>
            <a:off x="2051720" y="4224685"/>
            <a:ext cx="1655762" cy="1652586"/>
            <a:chOff x="0" y="0"/>
            <a:chExt cx="562" cy="561"/>
          </a:xfrm>
        </p:grpSpPr>
        <p:grpSp>
          <p:nvGrpSpPr>
            <p:cNvPr id="46" name="Group 6"/>
            <p:cNvGrpSpPr>
              <a:grpSpLocks/>
            </p:cNvGrpSpPr>
            <p:nvPr/>
          </p:nvGrpSpPr>
          <p:grpSpPr bwMode="auto">
            <a:xfrm>
              <a:off x="0" y="0"/>
              <a:ext cx="561" cy="561"/>
              <a:chOff x="0" y="0"/>
              <a:chExt cx="4251" cy="2141"/>
            </a:xfrm>
          </p:grpSpPr>
          <p:sp>
            <p:nvSpPr>
              <p:cNvPr id="50" name="Oval 10"/>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51" name="Oval 11"/>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47" name="Oval 12"/>
            <p:cNvSpPr>
              <a:spLocks noChangeArrowheads="1"/>
            </p:cNvSpPr>
            <p:nvPr/>
          </p:nvSpPr>
          <p:spPr bwMode="auto">
            <a:xfrm flipH="1">
              <a:off x="45" y="51"/>
              <a:ext cx="471" cy="448"/>
            </a:xfrm>
            <a:prstGeom prst="ellipse">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8" name="Oval 13"/>
            <p:cNvSpPr>
              <a:spLocks noChangeArrowheads="1"/>
            </p:cNvSpPr>
            <p:nvPr/>
          </p:nvSpPr>
          <p:spPr bwMode="auto">
            <a:xfrm flipH="1">
              <a:off x="89" y="65"/>
              <a:ext cx="382" cy="295"/>
            </a:xfrm>
            <a:prstGeom prst="ellipse">
              <a:avLst/>
            </a:prstGeom>
            <a:gradFill rotWithShape="1">
              <a:gsLst>
                <a:gs pos="0">
                  <a:srgbClr val="CCCCCC"/>
                </a:gs>
                <a:gs pos="100000">
                  <a:schemeClr val="hlink">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9" name="Rectangle 14"/>
            <p:cNvSpPr>
              <a:spLocks noChangeArrowheads="1"/>
            </p:cNvSpPr>
            <p:nvPr/>
          </p:nvSpPr>
          <p:spPr bwMode="auto">
            <a:xfrm>
              <a:off x="0" y="115"/>
              <a:ext cx="562" cy="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rtl="1"/>
              <a:r>
                <a:rPr lang="ar-EG" sz="2800" b="1" dirty="0" smtClean="0">
                  <a:solidFill>
                    <a:srgbClr val="002060"/>
                  </a:solidFill>
                  <a:ea typeface="Gulim" pitchFamily="34" charset="-127"/>
                </a:rPr>
                <a:t>نص </a:t>
              </a:r>
            </a:p>
            <a:p>
              <a:pPr rtl="1"/>
              <a:r>
                <a:rPr lang="ar-EG" sz="2800" b="1" dirty="0" smtClean="0">
                  <a:solidFill>
                    <a:srgbClr val="002060"/>
                  </a:solidFill>
                  <a:ea typeface="Gulim" pitchFamily="34" charset="-127"/>
                </a:rPr>
                <a:t>المذكرة</a:t>
              </a:r>
              <a:endParaRPr lang="en-US" sz="2800" b="1" dirty="0">
                <a:solidFill>
                  <a:srgbClr val="002060"/>
                </a:solidFill>
                <a:ea typeface="Gulim" pitchFamily="34" charset="-127"/>
              </a:endParaRPr>
            </a:p>
          </p:txBody>
        </p:sp>
      </p:grpSp>
      <p:grpSp>
        <p:nvGrpSpPr>
          <p:cNvPr id="52" name="Group 12"/>
          <p:cNvGrpSpPr>
            <a:grpSpLocks/>
          </p:cNvGrpSpPr>
          <p:nvPr/>
        </p:nvGrpSpPr>
        <p:grpSpPr bwMode="auto">
          <a:xfrm>
            <a:off x="4000003" y="4240560"/>
            <a:ext cx="1363663" cy="1636712"/>
            <a:chOff x="0" y="0"/>
            <a:chExt cx="4251" cy="2141"/>
          </a:xfrm>
        </p:grpSpPr>
        <p:sp>
          <p:nvSpPr>
            <p:cNvPr id="53" name="Oval 17"/>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54" name="Oval 18"/>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55" name="Oval 54"/>
          <p:cNvSpPr>
            <a:spLocks noChangeArrowheads="1"/>
          </p:cNvSpPr>
          <p:nvPr/>
        </p:nvSpPr>
        <p:spPr bwMode="auto">
          <a:xfrm flipH="1">
            <a:off x="4111128" y="4386610"/>
            <a:ext cx="1144588" cy="1319212"/>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56" name="Oval 55"/>
          <p:cNvSpPr>
            <a:spLocks noChangeArrowheads="1"/>
          </p:cNvSpPr>
          <p:nvPr/>
        </p:nvSpPr>
        <p:spPr bwMode="auto">
          <a:xfrm flipH="1">
            <a:off x="4219078" y="4424710"/>
            <a:ext cx="925513" cy="860425"/>
          </a:xfrm>
          <a:prstGeom prst="ellipse">
            <a:avLst/>
          </a:prstGeom>
          <a:gradFill rotWithShape="1">
            <a:gsLst>
              <a:gs pos="0">
                <a:srgbClr val="FFAAAA"/>
              </a:gs>
              <a:gs pos="100000">
                <a:schemeClr val="accent2">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57" name="Rectangle 56"/>
          <p:cNvSpPr>
            <a:spLocks noChangeArrowheads="1"/>
          </p:cNvSpPr>
          <p:nvPr/>
        </p:nvSpPr>
        <p:spPr bwMode="auto">
          <a:xfrm>
            <a:off x="4215903" y="4759672"/>
            <a:ext cx="928688" cy="382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endParaRPr lang="en-US" sz="2800" b="1" baseline="-25000">
              <a:solidFill>
                <a:srgbClr val="FFFFFF"/>
              </a:solidFill>
            </a:endParaRPr>
          </a:p>
        </p:txBody>
      </p:sp>
      <p:sp>
        <p:nvSpPr>
          <p:cNvPr id="58" name="Rectangle 57"/>
          <p:cNvSpPr>
            <a:spLocks noChangeArrowheads="1"/>
          </p:cNvSpPr>
          <p:nvPr/>
        </p:nvSpPr>
        <p:spPr bwMode="auto">
          <a:xfrm>
            <a:off x="4000003" y="4777988"/>
            <a:ext cx="1363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rtl="1"/>
            <a:r>
              <a:rPr lang="ar-EG" sz="2800" b="1" dirty="0" smtClean="0">
                <a:solidFill>
                  <a:srgbClr val="002060"/>
                </a:solidFill>
                <a:ea typeface="Gulim" pitchFamily="34" charset="-127"/>
              </a:rPr>
              <a:t>بشأن</a:t>
            </a:r>
            <a:endParaRPr lang="en-US" sz="2800" b="1" dirty="0">
              <a:solidFill>
                <a:srgbClr val="002060"/>
              </a:solidFill>
              <a:ea typeface="Gulim" pitchFamily="34" charset="-127"/>
            </a:endParaRPr>
          </a:p>
        </p:txBody>
      </p:sp>
      <p:grpSp>
        <p:nvGrpSpPr>
          <p:cNvPr id="59" name="Group 26"/>
          <p:cNvGrpSpPr>
            <a:grpSpLocks/>
          </p:cNvGrpSpPr>
          <p:nvPr/>
        </p:nvGrpSpPr>
        <p:grpSpPr bwMode="auto">
          <a:xfrm>
            <a:off x="5748386" y="4168551"/>
            <a:ext cx="1463675" cy="1636713"/>
            <a:chOff x="0" y="0"/>
            <a:chExt cx="4251" cy="2141"/>
          </a:xfrm>
        </p:grpSpPr>
        <p:sp>
          <p:nvSpPr>
            <p:cNvPr id="60" name="Oval 33"/>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61" name="Oval 34"/>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62" name="Oval 35"/>
          <p:cNvSpPr>
            <a:spLocks noChangeArrowheads="1"/>
          </p:cNvSpPr>
          <p:nvPr/>
        </p:nvSpPr>
        <p:spPr bwMode="auto">
          <a:xfrm flipH="1">
            <a:off x="5867449" y="4314601"/>
            <a:ext cx="1228725" cy="1319213"/>
          </a:xfrm>
          <a:prstGeom prst="ellipse">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63" name="Oval 36"/>
          <p:cNvSpPr>
            <a:spLocks noChangeArrowheads="1"/>
          </p:cNvSpPr>
          <p:nvPr/>
        </p:nvSpPr>
        <p:spPr bwMode="auto">
          <a:xfrm flipH="1">
            <a:off x="5983336" y="4352701"/>
            <a:ext cx="993775" cy="860425"/>
          </a:xfrm>
          <a:prstGeom prst="ellipse">
            <a:avLst/>
          </a:prstGeom>
          <a:gradFill rotWithShape="1">
            <a:gsLst>
              <a:gs pos="0">
                <a:srgbClr val="EBC7AA"/>
              </a:gs>
              <a:gs pos="100000">
                <a:schemeClr val="bg2">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64" name="Rectangle 37"/>
          <p:cNvSpPr>
            <a:spLocks noChangeArrowheads="1"/>
          </p:cNvSpPr>
          <p:nvPr/>
        </p:nvSpPr>
        <p:spPr bwMode="auto">
          <a:xfrm>
            <a:off x="5980161" y="4687664"/>
            <a:ext cx="996950" cy="382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endParaRPr lang="en-US" sz="2800" b="1" baseline="-25000">
              <a:solidFill>
                <a:srgbClr val="FFFFFF"/>
              </a:solidFill>
            </a:endParaRPr>
          </a:p>
        </p:txBody>
      </p:sp>
      <p:sp>
        <p:nvSpPr>
          <p:cNvPr id="65" name="Rectangle 38"/>
          <p:cNvSpPr>
            <a:spLocks noChangeArrowheads="1"/>
          </p:cNvSpPr>
          <p:nvPr/>
        </p:nvSpPr>
        <p:spPr bwMode="auto">
          <a:xfrm>
            <a:off x="5772199" y="4705980"/>
            <a:ext cx="146367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rtl="1"/>
            <a:r>
              <a:rPr lang="ar-EG" sz="2800" b="1" dirty="0" smtClean="0">
                <a:solidFill>
                  <a:srgbClr val="002060"/>
                </a:solidFill>
                <a:ea typeface="Gulim" pitchFamily="34" charset="-127"/>
              </a:rPr>
              <a:t>التاريخ</a:t>
            </a:r>
            <a:endParaRPr lang="en-US" sz="2800" b="1" dirty="0">
              <a:solidFill>
                <a:srgbClr val="002060"/>
              </a:solidFill>
              <a:ea typeface="Gulim" pitchFamily="34" charset="-127"/>
            </a:endParaRPr>
          </a:p>
        </p:txBody>
      </p:sp>
    </p:spTree>
    <p:extLst>
      <p:ext uri="{BB962C8B-B14F-4D97-AF65-F5344CB8AC3E}">
        <p14:creationId xmlns:p14="http://schemas.microsoft.com/office/powerpoint/2010/main" xmlns="" val="277147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down)">
                                      <p:cBhvr>
                                        <p:cTn id="10" dur="500"/>
                                        <p:tgtEl>
                                          <p:spTgt spid="3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down)">
                                      <p:cBhvr>
                                        <p:cTn id="13" dur="500"/>
                                        <p:tgtEl>
                                          <p:spTgt spid="35"/>
                                        </p:tgtEl>
                                      </p:cBhvr>
                                    </p:animEffect>
                                  </p:childTnLst>
                                </p:cTn>
                              </p:par>
                              <p:par>
                                <p:cTn id="14" presetID="22" presetClass="entr" presetSubtype="4" fill="hold" grpId="0" nodeType="withEffect" nodePh="1">
                                  <p:stCondLst>
                                    <p:cond delay="0"/>
                                  </p:stCondLst>
                                  <p:endCondLst>
                                    <p:cond evt="begin" delay="0">
                                      <p:tn val="14"/>
                                    </p:cond>
                                  </p:endCondLst>
                                  <p:childTnLst>
                                    <p:set>
                                      <p:cBhvr>
                                        <p:cTn id="15" dur="1" fill="hold">
                                          <p:stCondLst>
                                            <p:cond delay="0"/>
                                          </p:stCondLst>
                                        </p:cTn>
                                        <p:tgtEl>
                                          <p:spTgt spid="36"/>
                                        </p:tgtEl>
                                        <p:attrNameLst>
                                          <p:attrName>style.visibility</p:attrName>
                                        </p:attrNameLst>
                                      </p:cBhvr>
                                      <p:to>
                                        <p:strVal val="visible"/>
                                      </p:to>
                                    </p:set>
                                    <p:animEffect transition="in" filter="wipe(down)">
                                      <p:cBhvr>
                                        <p:cTn id="16" dur="500"/>
                                        <p:tgtEl>
                                          <p:spTgt spid="3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down)">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00"/>
                                        <p:tgtEl>
                                          <p:spTgt spid="21"/>
                                        </p:tgtEl>
                                      </p:cBhvr>
                                    </p:animEffect>
                                  </p:childTnLst>
                                </p:cTn>
                              </p:par>
                              <p:par>
                                <p:cTn id="31" presetID="22" presetClass="entr" presetSubtype="4" fill="hold" grpId="0" nodeType="withEffect" nodePh="1">
                                  <p:stCondLst>
                                    <p:cond delay="0"/>
                                  </p:stCondLst>
                                  <p:endCondLst>
                                    <p:cond evt="begin" delay="0">
                                      <p:tn val="31"/>
                                    </p:cond>
                                  </p:end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down)">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down)">
                                      <p:cBhvr>
                                        <p:cTn id="46" dur="500"/>
                                        <p:tgtEl>
                                          <p:spTgt spid="59"/>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wipe(down)">
                                      <p:cBhvr>
                                        <p:cTn id="49" dur="500"/>
                                        <p:tgtEl>
                                          <p:spTgt spid="6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wipe(down)">
                                      <p:cBhvr>
                                        <p:cTn id="52" dur="500"/>
                                        <p:tgtEl>
                                          <p:spTgt spid="63"/>
                                        </p:tgtEl>
                                      </p:cBhvr>
                                    </p:animEffect>
                                  </p:childTnLst>
                                </p:cTn>
                              </p:par>
                              <p:par>
                                <p:cTn id="53" presetID="22" presetClass="entr" presetSubtype="4" fill="hold" grpId="0" nodeType="withEffect" nodePh="1">
                                  <p:stCondLst>
                                    <p:cond delay="0"/>
                                  </p:stCondLst>
                                  <p:endCondLst>
                                    <p:cond evt="begin" delay="0">
                                      <p:tn val="53"/>
                                    </p:cond>
                                  </p:endCondLst>
                                  <p:childTnLst>
                                    <p:set>
                                      <p:cBhvr>
                                        <p:cTn id="54" dur="1" fill="hold">
                                          <p:stCondLst>
                                            <p:cond delay="0"/>
                                          </p:stCondLst>
                                        </p:cTn>
                                        <p:tgtEl>
                                          <p:spTgt spid="64"/>
                                        </p:tgtEl>
                                        <p:attrNameLst>
                                          <p:attrName>style.visibility</p:attrName>
                                        </p:attrNameLst>
                                      </p:cBhvr>
                                      <p:to>
                                        <p:strVal val="visible"/>
                                      </p:to>
                                    </p:set>
                                    <p:animEffect transition="in" filter="wipe(down)">
                                      <p:cBhvr>
                                        <p:cTn id="55" dur="500"/>
                                        <p:tgtEl>
                                          <p:spTgt spid="64"/>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wipe(down)">
                                      <p:cBhvr>
                                        <p:cTn id="58" dur="500"/>
                                        <p:tgtEl>
                                          <p:spTgt spid="6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wipe(down)">
                                      <p:cBhvr>
                                        <p:cTn id="63" dur="500"/>
                                        <p:tgtEl>
                                          <p:spTgt spid="52"/>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55"/>
                                        </p:tgtEl>
                                        <p:attrNameLst>
                                          <p:attrName>style.visibility</p:attrName>
                                        </p:attrNameLst>
                                      </p:cBhvr>
                                      <p:to>
                                        <p:strVal val="visible"/>
                                      </p:to>
                                    </p:set>
                                    <p:animEffect transition="in" filter="wipe(down)">
                                      <p:cBhvr>
                                        <p:cTn id="66" dur="500"/>
                                        <p:tgtEl>
                                          <p:spTgt spid="55"/>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wipe(down)">
                                      <p:cBhvr>
                                        <p:cTn id="69" dur="500"/>
                                        <p:tgtEl>
                                          <p:spTgt spid="56"/>
                                        </p:tgtEl>
                                      </p:cBhvr>
                                    </p:animEffect>
                                  </p:childTnLst>
                                </p:cTn>
                              </p:par>
                              <p:par>
                                <p:cTn id="70" presetID="22" presetClass="entr" presetSubtype="4" fill="hold" grpId="0" nodeType="withEffect" nodePh="1">
                                  <p:stCondLst>
                                    <p:cond delay="0"/>
                                  </p:stCondLst>
                                  <p:endCondLst>
                                    <p:cond evt="begin" delay="0">
                                      <p:tn val="70"/>
                                    </p:cond>
                                  </p:end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down)">
                                      <p:cBhvr>
                                        <p:cTn id="75" dur="500"/>
                                        <p:tgtEl>
                                          <p:spTgt spid="5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down)">
                                      <p:cBhvr>
                                        <p:cTn id="8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P spid="23" grpId="0"/>
      <p:bldP spid="34" grpId="0" animBg="1"/>
      <p:bldP spid="35" grpId="0" animBg="1"/>
      <p:bldP spid="36" grpId="0"/>
      <p:bldP spid="37" grpId="0"/>
      <p:bldP spid="55" grpId="0" animBg="1"/>
      <p:bldP spid="56" grpId="0" animBg="1"/>
      <p:bldP spid="57" grpId="0"/>
      <p:bldP spid="58" grpId="0"/>
      <p:bldP spid="62" grpId="0" animBg="1"/>
      <p:bldP spid="63" grpId="0" animBg="1"/>
      <p:bldP spid="64" grpId="0"/>
      <p:bldP spid="65"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ded Corner 1"/>
          <p:cNvSpPr/>
          <p:nvPr/>
        </p:nvSpPr>
        <p:spPr bwMode="auto">
          <a:xfrm>
            <a:off x="611560" y="2996952"/>
            <a:ext cx="7920880" cy="1656184"/>
          </a:xfrm>
          <a:prstGeom prst="foldedCorner">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rtl="1">
              <a:lnSpc>
                <a:spcPct val="250000"/>
              </a:lnSpc>
            </a:pPr>
            <a:r>
              <a:rPr lang="ar-EG" sz="3200" b="1" dirty="0" smtClean="0">
                <a:solidFill>
                  <a:srgbClr val="002060"/>
                </a:solidFill>
                <a:latin typeface="Arial" pitchFamily="34" charset="0"/>
              </a:rPr>
              <a:t>نموذج </a:t>
            </a:r>
            <a:r>
              <a:rPr lang="ar-EG" sz="3200" b="1" dirty="0">
                <a:solidFill>
                  <a:srgbClr val="002060"/>
                </a:solidFill>
                <a:latin typeface="Arial" pitchFamily="34" charset="0"/>
              </a:rPr>
              <a:t>من المذكرة </a:t>
            </a:r>
            <a:r>
              <a:rPr lang="ar-EG" sz="3200" b="1" dirty="0" smtClean="0">
                <a:solidFill>
                  <a:srgbClr val="002060"/>
                </a:solidFill>
                <a:latin typeface="Arial" pitchFamily="34" charset="0"/>
              </a:rPr>
              <a:t>الداخلية</a:t>
            </a:r>
            <a:endParaRPr lang="ar-EG" sz="3200" b="1" dirty="0">
              <a:solidFill>
                <a:srgbClr val="002060"/>
              </a:solidFill>
              <a:latin typeface="Arial" pitchFamily="34" charset="0"/>
            </a:endParaRPr>
          </a:p>
        </p:txBody>
      </p:sp>
      <p:sp>
        <p:nvSpPr>
          <p:cNvPr id="3" name="Rectangle 2"/>
          <p:cNvSpPr/>
          <p:nvPr/>
        </p:nvSpPr>
        <p:spPr bwMode="auto">
          <a:xfrm>
            <a:off x="5076056" y="5877272"/>
            <a:ext cx="4067944" cy="648072"/>
          </a:xfrm>
          <a:prstGeom prst="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marL="0" marR="0" indent="0" algn="ctr" defTabSz="914400" rtl="1" eaLnBrk="1" fontAlgn="base" latinLnBrk="0" hangingPunct="1">
              <a:lnSpc>
                <a:spcPct val="150000"/>
              </a:lnSpc>
              <a:spcBef>
                <a:spcPct val="0"/>
              </a:spcBef>
              <a:spcAft>
                <a:spcPct val="0"/>
              </a:spcAft>
              <a:buClrTx/>
              <a:buSzTx/>
              <a:buFontTx/>
              <a:buNone/>
              <a:tabLst/>
            </a:pPr>
            <a:r>
              <a:rPr kumimoji="0" lang="ar-EG" sz="2400" b="1" i="0" u="none" strike="noStrike" cap="none" normalizeH="0" baseline="0" dirty="0" smtClean="0">
                <a:ln>
                  <a:noFill/>
                </a:ln>
                <a:solidFill>
                  <a:srgbClr val="7030A0"/>
                </a:solidFill>
                <a:effectLst/>
                <a:latin typeface="Arial" pitchFamily="34" charset="0"/>
              </a:rPr>
              <a:t>صفحة 82 – 83 فى الملزمة</a:t>
            </a:r>
            <a:r>
              <a:rPr kumimoji="0" lang="ar-EG" sz="2400" b="1" i="0" u="none" strike="noStrike" cap="none" normalizeH="0" dirty="0" smtClean="0">
                <a:ln>
                  <a:noFill/>
                </a:ln>
                <a:solidFill>
                  <a:srgbClr val="7030A0"/>
                </a:solidFill>
                <a:effectLst/>
                <a:latin typeface="Arial" pitchFamily="34" charset="0"/>
              </a:rPr>
              <a:t> التدربية</a:t>
            </a:r>
            <a:endParaRPr kumimoji="0" lang="ar-EG" sz="2400" b="1" i="0" u="none" strike="noStrike" cap="none" normalizeH="0" baseline="0" dirty="0" smtClean="0">
              <a:ln>
                <a:noFill/>
              </a:ln>
              <a:solidFill>
                <a:srgbClr val="7030A0"/>
              </a:solidFill>
              <a:effectLst/>
              <a:latin typeface="Arial" pitchFamily="34" charset="0"/>
            </a:endParaRPr>
          </a:p>
        </p:txBody>
      </p:sp>
    </p:spTree>
    <p:extLst>
      <p:ext uri="{BB962C8B-B14F-4D97-AF65-F5344CB8AC3E}">
        <p14:creationId xmlns:p14="http://schemas.microsoft.com/office/powerpoint/2010/main" xmlns="" val="3330349031"/>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547664" y="2459360"/>
            <a:ext cx="5688632" cy="2376264"/>
          </a:xfrm>
          <a:prstGeom prst="horizontalScroll">
            <a:avLst/>
          </a:prstGeom>
          <a:ln w="9525" cap="flat" cmpd="sng" algn="ctr">
            <a:solidFill>
              <a:schemeClr val="tx1"/>
            </a:solidFill>
            <a:prstDash val="solid"/>
            <a:round/>
            <a:headEnd type="none" w="med" len="med"/>
            <a:tailEnd type="none" w="med" len="med"/>
          </a:ln>
          <a:effectLst/>
          <a:extLst/>
        </p:spPr>
        <p:style>
          <a:lnRef idx="0">
            <a:scrgbClr r="0" g="0" b="0"/>
          </a:lnRef>
          <a:fillRef idx="1003">
            <a:schemeClr val="lt2"/>
          </a:fillRef>
          <a:effectRef idx="0">
            <a:scrgbClr r="0" g="0" b="0"/>
          </a:effectRef>
          <a:fontRef idx="major"/>
        </p:style>
        <p:txBody>
          <a:bodyPr vert="horz" wrap="square" lIns="91440" tIns="45720" rIns="91440" bIns="45720" numCol="1" rtlCol="1" anchor="t" anchorCtr="0" compatLnSpc="1">
            <a:prstTxWarp prst="textNoShape">
              <a:avLst/>
            </a:prstTxWarp>
          </a:bodyPr>
          <a:lstStyle/>
          <a:p>
            <a:pPr rtl="1">
              <a:lnSpc>
                <a:spcPct val="250000"/>
              </a:lnSpc>
            </a:pPr>
            <a:r>
              <a:rPr lang="ar-EG" sz="3600" b="1">
                <a:solidFill>
                  <a:srgbClr val="FFFFFF"/>
                </a:solidFill>
                <a:latin typeface="Simplified Arabic" pitchFamily="18" charset="-78"/>
                <a:cs typeface="Simplified Arabic" pitchFamily="18" charset="-78"/>
              </a:rPr>
              <a:t>تطبيقات</a:t>
            </a:r>
            <a:endParaRPr lang="ar-EG" sz="3600" b="1" dirty="0" smtClean="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181016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07CD1E3675BD4affA6CA63955D31575C# #AutoShape 3"/>
          <p:cNvSpPr>
            <a:spLocks noChangeArrowheads="1"/>
          </p:cNvSpPr>
          <p:nvPr/>
        </p:nvSpPr>
        <p:spPr bwMode="auto">
          <a:xfrm>
            <a:off x="809625" y="2305223"/>
            <a:ext cx="7524750" cy="2347913"/>
          </a:xfrm>
          <a:prstGeom prst="rect">
            <a:avLst/>
          </a:prstGeom>
          <a:solidFill>
            <a:schemeClr val="accent1">
              <a:lumMod val="60000"/>
              <a:lumOff val="40000"/>
              <a:alpha val="78000"/>
            </a:schemeClr>
          </a:solidFill>
          <a:ln w="12700">
            <a:solidFill>
              <a:schemeClr val="bg1"/>
            </a:solidFill>
            <a:miter lim="800000"/>
            <a:headEnd/>
            <a:tailEnd/>
          </a:ln>
        </p:spPr>
        <p:txBody>
          <a:bodyPr anchor="ctr"/>
          <a:lstStyle/>
          <a:p>
            <a:pPr algn="l"/>
            <a:endParaRPr lang="zh-CN" altLang="en-US">
              <a:solidFill>
                <a:srgbClr val="4D4D4D"/>
              </a:solidFill>
              <a:latin typeface="Calibri" pitchFamily="34" charset="0"/>
            </a:endParaRPr>
          </a:p>
        </p:txBody>
      </p:sp>
      <p:sp>
        <p:nvSpPr>
          <p:cNvPr id="5" name="AutoShape 3" descr="D8FCD644EF414d608FD23FABDBB2453F# #AutoShape 3"/>
          <p:cNvSpPr>
            <a:spLocks noChangeArrowheads="1"/>
          </p:cNvSpPr>
          <p:nvPr/>
        </p:nvSpPr>
        <p:spPr bwMode="auto">
          <a:xfrm>
            <a:off x="914400" y="2162348"/>
            <a:ext cx="7315200" cy="2378075"/>
          </a:xfrm>
          <a:prstGeom prst="rect">
            <a:avLst/>
          </a:prstGeom>
          <a:solidFill>
            <a:schemeClr val="accent1">
              <a:lumMod val="75000"/>
              <a:alpha val="80000"/>
            </a:schemeClr>
          </a:solidFill>
          <a:ln w="12700">
            <a:solidFill>
              <a:schemeClr val="bg1"/>
            </a:solidFill>
            <a:miter lim="800000"/>
            <a:headEnd/>
            <a:tailEnd/>
          </a:ln>
        </p:spPr>
        <p:txBody>
          <a:bodyPr wrap="none" anchor="ctr"/>
          <a:lstStyle/>
          <a:p>
            <a:pPr rtl="1" eaLnBrk="0" hangingPunct="0"/>
            <a:r>
              <a:rPr lang="ar-EG" altLang="zh-CN" sz="4800" b="1" dirty="0">
                <a:solidFill>
                  <a:srgbClr val="FFFFFF"/>
                </a:solidFill>
                <a:ea typeface="Microsoft YaHei" pitchFamily="34" charset="-122"/>
              </a:rPr>
              <a:t>الفصل </a:t>
            </a:r>
            <a:r>
              <a:rPr lang="ar-EG" altLang="zh-CN" sz="4800" b="1" dirty="0" smtClean="0">
                <a:solidFill>
                  <a:srgbClr val="FFFFFF"/>
                </a:solidFill>
                <a:ea typeface="Microsoft YaHei" pitchFamily="34" charset="-122"/>
              </a:rPr>
              <a:t>السابع</a:t>
            </a:r>
          </a:p>
          <a:p>
            <a:pPr rtl="1" eaLnBrk="0" hangingPunct="0"/>
            <a:r>
              <a:rPr lang="ar-EG" altLang="zh-CN" sz="4800" b="1" dirty="0" smtClean="0">
                <a:solidFill>
                  <a:srgbClr val="FFFFFF"/>
                </a:solidFill>
                <a:ea typeface="Microsoft YaHei" pitchFamily="34" charset="-122"/>
              </a:rPr>
              <a:t>تداول </a:t>
            </a:r>
            <a:r>
              <a:rPr lang="ar-EG" altLang="zh-CN" sz="4800" b="1" dirty="0">
                <a:solidFill>
                  <a:srgbClr val="FFFFFF"/>
                </a:solidFill>
                <a:ea typeface="Microsoft YaHei" pitchFamily="34" charset="-122"/>
              </a:rPr>
              <a:t>وسائل الاتصال الكتابي بكفاءة</a:t>
            </a:r>
            <a:endParaRPr lang="zh-CN" altLang="en-US" sz="4800" b="1" dirty="0">
              <a:solidFill>
                <a:srgbClr val="FFFFFF"/>
              </a:solidFill>
              <a:ea typeface="Microsoft YaHei" pitchFamily="34" charset="-122"/>
            </a:endParaRPr>
          </a:p>
        </p:txBody>
      </p:sp>
      <p:sp>
        <p:nvSpPr>
          <p:cNvPr id="6" name="Rectangle 13" descr="FD1DDF730CE4456e89755B07FE1653D0# #Rectangle 13"/>
          <p:cNvSpPr>
            <a:spLocks noChangeArrowheads="1"/>
          </p:cNvSpPr>
          <p:nvPr/>
        </p:nvSpPr>
        <p:spPr bwMode="auto">
          <a:xfrm>
            <a:off x="1081088" y="2521123"/>
            <a:ext cx="6981825" cy="334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endParaRPr lang="zh-CN" altLang="en-US" sz="1600">
              <a:solidFill>
                <a:srgbClr val="FFFFFF"/>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102871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500"/>
                                        <p:tgtEl>
                                          <p:spTgt spid="5"/>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Bottom)">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slide(fromBottom)">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utoUpdateAnimBg="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ocument 1"/>
          <p:cNvSpPr/>
          <p:nvPr/>
        </p:nvSpPr>
        <p:spPr bwMode="auto">
          <a:xfrm rot="16200000" flipH="1">
            <a:off x="-2267879" y="2250367"/>
            <a:ext cx="6858000" cy="2357266"/>
          </a:xfrm>
          <a:prstGeom prst="flowChartDocument">
            <a:avLst/>
          </a:prstGeom>
          <a:solidFill>
            <a:srgbClr val="FF66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rtl="1">
              <a:lnSpc>
                <a:spcPct val="300000"/>
              </a:lnSpc>
            </a:pPr>
            <a:r>
              <a:rPr lang="ar-EG" sz="4000" b="1" dirty="0">
                <a:solidFill>
                  <a:srgbClr val="000000"/>
                </a:solidFill>
              </a:rPr>
              <a:t>تداول وسائل الاتصال الكتابي بكفاءة</a:t>
            </a:r>
          </a:p>
        </p:txBody>
      </p:sp>
      <p:sp>
        <p:nvSpPr>
          <p:cNvPr id="3" name="Rectangle 2"/>
          <p:cNvSpPr/>
          <p:nvPr/>
        </p:nvSpPr>
        <p:spPr>
          <a:xfrm>
            <a:off x="2123728" y="2564904"/>
            <a:ext cx="7020272" cy="1569660"/>
          </a:xfrm>
          <a:prstGeom prst="rect">
            <a:avLst/>
          </a:prstGeom>
        </p:spPr>
        <p:txBody>
          <a:bodyPr wrap="square">
            <a:spAutoFit/>
          </a:bodyPr>
          <a:lstStyle/>
          <a:p>
            <a:pPr marL="457200" indent="-457200" algn="r" rtl="1">
              <a:buFont typeface="Wingdings" pitchFamily="2" charset="2"/>
              <a:buChar char="ü"/>
            </a:pPr>
            <a:r>
              <a:rPr lang="ar-EG" sz="3200" b="1" dirty="0" smtClean="0">
                <a:solidFill>
                  <a:srgbClr val="2D2D8A">
                    <a:lumMod val="50000"/>
                  </a:srgbClr>
                </a:solidFill>
              </a:rPr>
              <a:t>إجراءات </a:t>
            </a:r>
            <a:r>
              <a:rPr lang="ar-EG" sz="3200" b="1" dirty="0">
                <a:solidFill>
                  <a:srgbClr val="2D2D8A">
                    <a:lumMod val="50000"/>
                  </a:srgbClr>
                </a:solidFill>
              </a:rPr>
              <a:t>مراسلات البريد الوارد</a:t>
            </a:r>
          </a:p>
          <a:p>
            <a:pPr marL="457200" indent="-457200" algn="r" rtl="1">
              <a:buFont typeface="Wingdings" pitchFamily="2" charset="2"/>
              <a:buChar char="ü"/>
            </a:pPr>
            <a:r>
              <a:rPr lang="ar-EG" sz="3200" b="1" dirty="0" smtClean="0">
                <a:solidFill>
                  <a:srgbClr val="2D2D8A">
                    <a:lumMod val="50000"/>
                  </a:srgbClr>
                </a:solidFill>
              </a:rPr>
              <a:t>إجراءات </a:t>
            </a:r>
            <a:r>
              <a:rPr lang="ar-EG" sz="3200" b="1" dirty="0">
                <a:solidFill>
                  <a:srgbClr val="2D2D8A">
                    <a:lumMod val="50000"/>
                  </a:srgbClr>
                </a:solidFill>
              </a:rPr>
              <a:t>مراسلات البريد الصادر</a:t>
            </a:r>
          </a:p>
          <a:p>
            <a:pPr marL="457200" indent="-457200" algn="r" rtl="1">
              <a:buFont typeface="Wingdings" pitchFamily="2" charset="2"/>
              <a:buChar char="ü"/>
            </a:pPr>
            <a:r>
              <a:rPr lang="ar-EG" sz="3200" b="1" dirty="0" smtClean="0">
                <a:solidFill>
                  <a:srgbClr val="2D2D8A">
                    <a:lumMod val="50000"/>
                  </a:srgbClr>
                </a:solidFill>
              </a:rPr>
              <a:t>إجراءات </a:t>
            </a:r>
            <a:r>
              <a:rPr lang="ar-EG" sz="3200" b="1" dirty="0">
                <a:solidFill>
                  <a:srgbClr val="2D2D8A">
                    <a:lumMod val="50000"/>
                  </a:srgbClr>
                </a:solidFill>
              </a:rPr>
              <a:t>متابعة المراسلات الواردة</a:t>
            </a:r>
          </a:p>
        </p:txBody>
      </p:sp>
    </p:spTree>
    <p:extLst>
      <p:ext uri="{BB962C8B-B14F-4D97-AF65-F5344CB8AC3E}">
        <p14:creationId xmlns:p14="http://schemas.microsoft.com/office/powerpoint/2010/main" xmlns="" val="156142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solidFill>
                  <a:srgbClr val="FFFFFF"/>
                </a:solidFill>
                <a:latin typeface="Simplified Arabic" pitchFamily="18" charset="-78"/>
                <a:cs typeface="Simplified Arabic" pitchFamily="18" charset="-78"/>
              </a:rPr>
              <a:t>تداول وسائل الاتصال الكتابي بكفاءة</a:t>
            </a:r>
          </a:p>
        </p:txBody>
      </p:sp>
      <p:sp>
        <p:nvSpPr>
          <p:cNvPr id="2" name="Rectangle 1"/>
          <p:cNvSpPr/>
          <p:nvPr/>
        </p:nvSpPr>
        <p:spPr>
          <a:xfrm>
            <a:off x="4716016" y="2060848"/>
            <a:ext cx="4254624" cy="3108543"/>
          </a:xfrm>
          <a:prstGeom prst="rect">
            <a:avLst/>
          </a:prstGeom>
        </p:spPr>
        <p:txBody>
          <a:bodyPr wrap="square">
            <a:spAutoFit/>
          </a:bodyPr>
          <a:lstStyle/>
          <a:p>
            <a:pPr algn="justLow" rtl="1"/>
            <a:r>
              <a:rPr lang="ar-EG" sz="2800" b="1" dirty="0">
                <a:solidFill>
                  <a:srgbClr val="7030A0"/>
                </a:solidFill>
              </a:rPr>
              <a:t>تعتبر المراسلات في المنظمات الإدارية من أهم الوسائل لنقل وتبـادل البيانات والمعلومات، وهنا تبرز أهمية دور السكرتير في التعامل مع المراسلات الواردة والصادرة سواءً أكانت تلك المراسلات خارجية أو داخلية</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2086000"/>
            <a:ext cx="3816424" cy="3038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4137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2"/>
          <p:cNvGrpSpPr>
            <a:grpSpLocks/>
          </p:cNvGrpSpPr>
          <p:nvPr/>
        </p:nvGrpSpPr>
        <p:grpSpPr bwMode="auto">
          <a:xfrm>
            <a:off x="2349971" y="2780928"/>
            <a:ext cx="4454278" cy="1439862"/>
            <a:chOff x="0" y="0"/>
            <a:chExt cx="907" cy="907"/>
          </a:xfrm>
        </p:grpSpPr>
        <p:sp>
          <p:nvSpPr>
            <p:cNvPr id="13" name="AutoShape 15"/>
            <p:cNvSpPr>
              <a:spLocks noChangeArrowheads="1"/>
            </p:cNvSpPr>
            <p:nvPr/>
          </p:nvSpPr>
          <p:spPr bwMode="auto">
            <a:xfrm>
              <a:off x="0" y="0"/>
              <a:ext cx="907" cy="907"/>
            </a:xfrm>
            <a:prstGeom prst="roundRect">
              <a:avLst>
                <a:gd name="adj" fmla="val 14222"/>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3600" b="1" dirty="0" smtClean="0">
                  <a:solidFill>
                    <a:srgbClr val="002060"/>
                  </a:solidFill>
                  <a:ea typeface="Gulim" pitchFamily="34" charset="-127"/>
                </a:rPr>
                <a:t>إجراءات </a:t>
              </a:r>
              <a:r>
                <a:rPr lang="ar-EG" sz="3600" b="1" dirty="0">
                  <a:solidFill>
                    <a:srgbClr val="002060"/>
                  </a:solidFill>
                  <a:ea typeface="Gulim" pitchFamily="34" charset="-127"/>
                </a:rPr>
                <a:t>البريد الوارد</a:t>
              </a:r>
              <a:endParaRPr lang="ar-EG" sz="3600" b="1" dirty="0" smtClean="0">
                <a:solidFill>
                  <a:srgbClr val="002060"/>
                </a:solidFill>
                <a:ea typeface="Gulim" pitchFamily="34" charset="-127"/>
              </a:endParaRPr>
            </a:p>
          </p:txBody>
        </p:sp>
        <p:sp>
          <p:nvSpPr>
            <p:cNvPr id="14" name="AutoShape 16"/>
            <p:cNvSpPr>
              <a:spLocks noChangeArrowheads="1"/>
            </p:cNvSpPr>
            <p:nvPr/>
          </p:nvSpPr>
          <p:spPr bwMode="auto">
            <a:xfrm>
              <a:off x="13" y="13"/>
              <a:ext cx="880" cy="221"/>
            </a:xfrm>
            <a:prstGeom prst="roundRect">
              <a:avLst>
                <a:gd name="adj" fmla="val 50000"/>
              </a:avLst>
            </a:prstGeom>
            <a:gradFill rotWithShape="1">
              <a:gsLst>
                <a:gs pos="0">
                  <a:srgbClr val="FFC6C6"/>
                </a:gs>
                <a:gs pos="100000">
                  <a:schemeClr val="accent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Tree>
    <p:extLst>
      <p:ext uri="{BB962C8B-B14F-4D97-AF65-F5344CB8AC3E}">
        <p14:creationId xmlns:p14="http://schemas.microsoft.com/office/powerpoint/2010/main" xmlns="" val="96002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4165196"/>
            <a:ext cx="8346728" cy="2000108"/>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هي تلك الإجراءات المتعلقة بضبط المراسلات الواردة بعد مراجعتها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والتأكد </a:t>
              </a:r>
              <a:r>
                <a:rPr lang="ar-EG" sz="2800" b="1" dirty="0">
                  <a:solidFill>
                    <a:srgbClr val="FFFFFF"/>
                  </a:solidFill>
                  <a:ea typeface="Gulim" pitchFamily="34" charset="-127"/>
                </a:rPr>
                <a:t>من محتوياتها. وتلك الإجراءات ليست ضرورية في كل مكتب،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اذ </a:t>
              </a:r>
              <a:r>
                <a:rPr lang="ar-EG" sz="2800" b="1" dirty="0">
                  <a:solidFill>
                    <a:srgbClr val="FFFFFF"/>
                  </a:solidFill>
                  <a:ea typeface="Gulim" pitchFamily="34" charset="-127"/>
                </a:rPr>
                <a:t>يمكن استلام وتسليم المعاملات دون </a:t>
              </a:r>
              <a:r>
                <a:rPr lang="ar-EG" sz="2800" b="1" dirty="0" smtClean="0">
                  <a:solidFill>
                    <a:srgbClr val="FFFFFF"/>
                  </a:solidFill>
                  <a:ea typeface="Gulim" pitchFamily="34" charset="-127"/>
                </a:rPr>
                <a:t>قيود</a:t>
              </a:r>
              <a:endParaRPr lang="ar-EG" sz="2800" b="1" dirty="0">
                <a:solidFill>
                  <a:srgbClr val="FFFFFF"/>
                </a:solidFill>
                <a:ea typeface="Gulim" pitchFamily="34" charset="-127"/>
              </a:endParaRP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solidFill>
                  <a:srgbClr val="FFFFFF"/>
                </a:solidFill>
                <a:latin typeface="Simplified Arabic" pitchFamily="18" charset="-78"/>
                <a:cs typeface="Simplified Arabic" pitchFamily="18" charset="-78"/>
              </a:rPr>
              <a:t>إجراءات البريد الوارد</a:t>
            </a:r>
          </a:p>
        </p:txBody>
      </p:sp>
      <p:pic>
        <p:nvPicPr>
          <p:cNvPr id="13314" name="Picture 2" descr="http://www.islamic.uodiyala.edu.iq/uploads/email_icon.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31840" y="1216542"/>
            <a:ext cx="2847975" cy="28479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9463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السكرتارية الخاصة</a:t>
            </a:r>
            <a:endParaRPr lang="en-GB" altLang="en-US" sz="3200" dirty="0">
              <a:latin typeface="Simplified Arabic" pitchFamily="18" charset="-78"/>
              <a:cs typeface="Simplified Arabic" pitchFamily="18" charset="-78"/>
            </a:endParaRPr>
          </a:p>
        </p:txBody>
      </p:sp>
      <p:sp>
        <p:nvSpPr>
          <p:cNvPr id="2" name="Rectangle 1"/>
          <p:cNvSpPr/>
          <p:nvPr/>
        </p:nvSpPr>
        <p:spPr>
          <a:xfrm>
            <a:off x="0" y="1268760"/>
            <a:ext cx="9144000" cy="954107"/>
          </a:xfrm>
          <a:prstGeom prst="rect">
            <a:avLst/>
          </a:prstGeom>
        </p:spPr>
        <p:txBody>
          <a:bodyPr wrap="square">
            <a:spAutoFit/>
          </a:bodyPr>
          <a:lstStyle/>
          <a:p>
            <a:pPr algn="justLow" rtl="1"/>
            <a:r>
              <a:rPr lang="ar-EG" sz="2800" b="1" dirty="0">
                <a:solidFill>
                  <a:srgbClr val="002060"/>
                </a:solidFill>
              </a:rPr>
              <a:t>وتتمثل في العاملين الذين يقدمون الخدمات المكتبية لرئيس معين في مجالات العمل المكتبي المختلفة ومنها</a:t>
            </a:r>
          </a:p>
        </p:txBody>
      </p:sp>
      <p:sp>
        <p:nvSpPr>
          <p:cNvPr id="8" name="AutoShape 3"/>
          <p:cNvSpPr>
            <a:spLocks noChangeArrowheads="1"/>
          </p:cNvSpPr>
          <p:nvPr/>
        </p:nvSpPr>
        <p:spPr bwMode="auto">
          <a:xfrm flipH="1">
            <a:off x="1763688" y="2681605"/>
            <a:ext cx="5746140" cy="409516"/>
          </a:xfrm>
          <a:prstGeom prst="roundRect">
            <a:avLst>
              <a:gd name="adj" fmla="val 50000"/>
            </a:avLst>
          </a:prstGeom>
          <a:gradFill rotWithShape="1">
            <a:gsLst>
              <a:gs pos="0">
                <a:schemeClr val="bg2"/>
              </a:gs>
              <a:gs pos="50000">
                <a:srgbClr val="934300"/>
              </a:gs>
              <a:gs pos="100000">
                <a:schemeClr val="bg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9" name="AutoShape 4"/>
          <p:cNvSpPr>
            <a:spLocks noChangeArrowheads="1"/>
          </p:cNvSpPr>
          <p:nvPr/>
        </p:nvSpPr>
        <p:spPr bwMode="auto">
          <a:xfrm flipH="1">
            <a:off x="7260152" y="2621279"/>
            <a:ext cx="521061" cy="519907"/>
          </a:xfrm>
          <a:prstGeom prst="homePlate">
            <a:avLst>
              <a:gd name="adj" fmla="val 25000"/>
            </a:avLst>
          </a:prstGeom>
          <a:gradFill rotWithShape="1">
            <a:gsLst>
              <a:gs pos="0">
                <a:srgbClr val="5A2900"/>
              </a:gs>
              <a:gs pos="100000">
                <a:schemeClr val="bg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1" name="AutoShape 6"/>
          <p:cNvSpPr>
            <a:spLocks noChangeArrowheads="1"/>
          </p:cNvSpPr>
          <p:nvPr/>
        </p:nvSpPr>
        <p:spPr bwMode="auto">
          <a:xfrm flipH="1">
            <a:off x="1719184" y="3633686"/>
            <a:ext cx="5850038" cy="409516"/>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2" name="AutoShape 7"/>
          <p:cNvSpPr>
            <a:spLocks noChangeArrowheads="1"/>
          </p:cNvSpPr>
          <p:nvPr/>
        </p:nvSpPr>
        <p:spPr bwMode="auto">
          <a:xfrm flipH="1">
            <a:off x="7281878" y="3573149"/>
            <a:ext cx="530482" cy="519907"/>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4" name="AutoShape 9"/>
          <p:cNvSpPr>
            <a:spLocks noChangeArrowheads="1"/>
          </p:cNvSpPr>
          <p:nvPr/>
        </p:nvSpPr>
        <p:spPr bwMode="auto">
          <a:xfrm flipH="1">
            <a:off x="1719183" y="4641123"/>
            <a:ext cx="5763299" cy="409516"/>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5" name="AutoShape 10"/>
          <p:cNvSpPr>
            <a:spLocks noChangeArrowheads="1"/>
          </p:cNvSpPr>
          <p:nvPr/>
        </p:nvSpPr>
        <p:spPr bwMode="auto">
          <a:xfrm flipH="1">
            <a:off x="7232061" y="4575244"/>
            <a:ext cx="522617" cy="519907"/>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7" name="AutoShape 12"/>
          <p:cNvSpPr>
            <a:spLocks noChangeArrowheads="1"/>
          </p:cNvSpPr>
          <p:nvPr/>
        </p:nvSpPr>
        <p:spPr bwMode="auto">
          <a:xfrm flipH="1">
            <a:off x="1719184" y="5565455"/>
            <a:ext cx="5860668" cy="409516"/>
          </a:xfrm>
          <a:prstGeom prst="roundRect">
            <a:avLst>
              <a:gd name="adj" fmla="val 50000"/>
            </a:avLst>
          </a:prstGeom>
          <a:gradFill rotWithShape="1">
            <a:gsLst>
              <a:gs pos="0">
                <a:schemeClr val="hlink"/>
              </a:gs>
              <a:gs pos="50000">
                <a:srgbClr val="5A5A5A"/>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8" name="AutoShape 13"/>
          <p:cNvSpPr>
            <a:spLocks noChangeArrowheads="1"/>
          </p:cNvSpPr>
          <p:nvPr/>
        </p:nvSpPr>
        <p:spPr bwMode="auto">
          <a:xfrm flipH="1">
            <a:off x="7280914" y="5503137"/>
            <a:ext cx="531446" cy="519907"/>
          </a:xfrm>
          <a:prstGeom prst="homePlate">
            <a:avLst>
              <a:gd name="adj" fmla="val 25000"/>
            </a:avLst>
          </a:prstGeom>
          <a:gradFill rotWithShape="1">
            <a:gsLst>
              <a:gs pos="0">
                <a:srgbClr val="373737"/>
              </a:gs>
              <a:gs pos="100000">
                <a:schemeClr val="hlink"/>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20" name="AutoShape 14"/>
          <p:cNvSpPr>
            <a:spLocks noChangeArrowheads="1"/>
          </p:cNvSpPr>
          <p:nvPr/>
        </p:nvSpPr>
        <p:spPr bwMode="auto">
          <a:xfrm>
            <a:off x="1719184" y="2611795"/>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تحرير </a:t>
            </a:r>
            <a:r>
              <a:rPr lang="ar-EG" sz="2400" b="1" dirty="0">
                <a:solidFill>
                  <a:srgbClr val="FFFFFF"/>
                </a:solidFill>
                <a:ea typeface="Gulim" pitchFamily="34" charset="-127"/>
              </a:rPr>
              <a:t>ونسخ المراسلات</a:t>
            </a:r>
            <a:endParaRPr lang="en-US" sz="2400" b="1" dirty="0">
              <a:solidFill>
                <a:srgbClr val="FFFFFF"/>
              </a:solidFill>
              <a:ea typeface="Gulim" pitchFamily="34" charset="-127"/>
            </a:endParaRPr>
          </a:p>
        </p:txBody>
      </p:sp>
      <p:sp>
        <p:nvSpPr>
          <p:cNvPr id="24" name="AutoShape 18"/>
          <p:cNvSpPr>
            <a:spLocks noChangeArrowheads="1"/>
          </p:cNvSpPr>
          <p:nvPr/>
        </p:nvSpPr>
        <p:spPr bwMode="auto">
          <a:xfrm>
            <a:off x="7740352" y="2563881"/>
            <a:ext cx="574675" cy="648103"/>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400">
              <a:solidFill>
                <a:srgbClr val="4D4D4D"/>
              </a:solidFill>
            </a:endParaRPr>
          </a:p>
        </p:txBody>
      </p:sp>
      <p:grpSp>
        <p:nvGrpSpPr>
          <p:cNvPr id="25" name="Group 19"/>
          <p:cNvGrpSpPr>
            <a:grpSpLocks/>
          </p:cNvGrpSpPr>
          <p:nvPr/>
        </p:nvGrpSpPr>
        <p:grpSpPr bwMode="auto">
          <a:xfrm>
            <a:off x="7740352" y="2563881"/>
            <a:ext cx="574675" cy="648103"/>
            <a:chOff x="0" y="0"/>
            <a:chExt cx="4251" cy="2141"/>
          </a:xfrm>
        </p:grpSpPr>
        <p:sp>
          <p:nvSpPr>
            <p:cNvPr id="26" name="Oval 20"/>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27" name="Oval 21"/>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28" name="Oval 22"/>
          <p:cNvSpPr>
            <a:spLocks noChangeArrowheads="1"/>
          </p:cNvSpPr>
          <p:nvPr/>
        </p:nvSpPr>
        <p:spPr bwMode="auto">
          <a:xfrm flipH="1">
            <a:off x="7786389" y="2616269"/>
            <a:ext cx="482600" cy="516346"/>
          </a:xfrm>
          <a:prstGeom prst="ellipse">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29" name="Oval 23"/>
          <p:cNvSpPr>
            <a:spLocks noChangeArrowheads="1"/>
          </p:cNvSpPr>
          <p:nvPr/>
        </p:nvSpPr>
        <p:spPr bwMode="auto">
          <a:xfrm flipH="1">
            <a:off x="7834013" y="2625793"/>
            <a:ext cx="377825" cy="341857"/>
          </a:xfrm>
          <a:prstGeom prst="ellipse">
            <a:avLst/>
          </a:prstGeom>
          <a:gradFill rotWithShape="1">
            <a:gsLst>
              <a:gs pos="0">
                <a:srgbClr val="F6E7DA"/>
              </a:gs>
              <a:gs pos="100000">
                <a:schemeClr val="bg2">
                  <a:alpha val="37999"/>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0" name="AutoShape 24"/>
          <p:cNvSpPr>
            <a:spLocks noChangeArrowheads="1"/>
          </p:cNvSpPr>
          <p:nvPr/>
        </p:nvSpPr>
        <p:spPr bwMode="auto">
          <a:xfrm>
            <a:off x="7740352" y="2565468"/>
            <a:ext cx="576262" cy="605371"/>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1</a:t>
            </a:r>
            <a:endParaRPr lang="en-US" b="1">
              <a:solidFill>
                <a:srgbClr val="FFFFFF"/>
              </a:solidFill>
              <a:ea typeface="Gulim" pitchFamily="34" charset="-127"/>
            </a:endParaRPr>
          </a:p>
        </p:txBody>
      </p:sp>
      <p:grpSp>
        <p:nvGrpSpPr>
          <p:cNvPr id="31" name="Group 25"/>
          <p:cNvGrpSpPr>
            <a:grpSpLocks/>
          </p:cNvGrpSpPr>
          <p:nvPr/>
        </p:nvGrpSpPr>
        <p:grpSpPr bwMode="auto">
          <a:xfrm>
            <a:off x="7740154" y="3500506"/>
            <a:ext cx="576262" cy="648103"/>
            <a:chOff x="0" y="0"/>
            <a:chExt cx="363" cy="364"/>
          </a:xfrm>
        </p:grpSpPr>
        <p:sp>
          <p:nvSpPr>
            <p:cNvPr id="32" name="AutoShape 26"/>
            <p:cNvSpPr>
              <a:spLocks noChangeArrowheads="1"/>
            </p:cNvSpPr>
            <p:nvPr/>
          </p:nvSpPr>
          <p:spPr bwMode="auto">
            <a:xfrm>
              <a:off x="2" y="1"/>
              <a:ext cx="360" cy="363"/>
            </a:xfrm>
            <a:prstGeom prst="roundRect">
              <a:avLst>
                <a:gd name="adj" fmla="val 14222"/>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33" name="Group 27"/>
            <p:cNvGrpSpPr>
              <a:grpSpLocks/>
            </p:cNvGrpSpPr>
            <p:nvPr/>
          </p:nvGrpSpPr>
          <p:grpSpPr bwMode="auto">
            <a:xfrm>
              <a:off x="2" y="0"/>
              <a:ext cx="359" cy="364"/>
              <a:chOff x="0" y="0"/>
              <a:chExt cx="4251" cy="2141"/>
            </a:xfrm>
          </p:grpSpPr>
          <p:sp>
            <p:nvSpPr>
              <p:cNvPr id="37" name="Oval 28"/>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38" name="Oval 29"/>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34" name="Oval 30"/>
            <p:cNvSpPr>
              <a:spLocks noChangeArrowheads="1"/>
            </p:cNvSpPr>
            <p:nvPr/>
          </p:nvSpPr>
          <p:spPr bwMode="auto">
            <a:xfrm flipH="1">
              <a:off x="31" y="33"/>
              <a:ext cx="302" cy="292"/>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5" name="Oval 31"/>
            <p:cNvSpPr>
              <a:spLocks noChangeArrowheads="1"/>
            </p:cNvSpPr>
            <p:nvPr/>
          </p:nvSpPr>
          <p:spPr bwMode="auto">
            <a:xfrm flipH="1">
              <a:off x="59" y="41"/>
              <a:ext cx="244" cy="191"/>
            </a:xfrm>
            <a:prstGeom prst="ellipse">
              <a:avLst/>
            </a:prstGeom>
            <a:gradFill rotWithShape="1">
              <a:gsLst>
                <a:gs pos="0">
                  <a:srgbClr val="FCF2CD"/>
                </a:gs>
                <a:gs pos="100000">
                  <a:schemeClr val="accent1">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6" name="AutoShape 32"/>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2</a:t>
              </a:r>
              <a:endParaRPr lang="en-US" b="1">
                <a:solidFill>
                  <a:srgbClr val="FFFFFF"/>
                </a:solidFill>
                <a:ea typeface="Gulim" pitchFamily="34" charset="-127"/>
              </a:endParaRPr>
            </a:p>
          </p:txBody>
        </p:sp>
      </p:grpSp>
      <p:grpSp>
        <p:nvGrpSpPr>
          <p:cNvPr id="39" name="Group 33"/>
          <p:cNvGrpSpPr>
            <a:grpSpLocks/>
          </p:cNvGrpSpPr>
          <p:nvPr/>
        </p:nvGrpSpPr>
        <p:grpSpPr bwMode="auto">
          <a:xfrm>
            <a:off x="7740154" y="4510156"/>
            <a:ext cx="576262" cy="648103"/>
            <a:chOff x="0" y="0"/>
            <a:chExt cx="363" cy="364"/>
          </a:xfrm>
        </p:grpSpPr>
        <p:sp>
          <p:nvSpPr>
            <p:cNvPr id="40" name="AutoShape 34"/>
            <p:cNvSpPr>
              <a:spLocks noChangeArrowheads="1"/>
            </p:cNvSpPr>
            <p:nvPr/>
          </p:nvSpPr>
          <p:spPr bwMode="auto">
            <a:xfrm>
              <a:off x="1" y="0"/>
              <a:ext cx="361" cy="363"/>
            </a:xfrm>
            <a:prstGeom prst="roundRect">
              <a:avLst>
                <a:gd name="adj" fmla="val 14222"/>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1" name="Group 35"/>
            <p:cNvGrpSpPr>
              <a:grpSpLocks/>
            </p:cNvGrpSpPr>
            <p:nvPr/>
          </p:nvGrpSpPr>
          <p:grpSpPr bwMode="auto">
            <a:xfrm>
              <a:off x="0" y="0"/>
              <a:ext cx="361" cy="364"/>
              <a:chOff x="0" y="0"/>
              <a:chExt cx="4251" cy="2141"/>
            </a:xfrm>
          </p:grpSpPr>
          <p:sp>
            <p:nvSpPr>
              <p:cNvPr id="45" name="Oval 36"/>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46" name="Oval 37"/>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42" name="Oval 38"/>
            <p:cNvSpPr>
              <a:spLocks noChangeArrowheads="1"/>
            </p:cNvSpPr>
            <p:nvPr/>
          </p:nvSpPr>
          <p:spPr bwMode="auto">
            <a:xfrm flipH="1">
              <a:off x="29" y="33"/>
              <a:ext cx="303" cy="293"/>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3" name="Oval 39"/>
            <p:cNvSpPr>
              <a:spLocks noChangeArrowheads="1"/>
            </p:cNvSpPr>
            <p:nvPr/>
          </p:nvSpPr>
          <p:spPr bwMode="auto">
            <a:xfrm flipH="1">
              <a:off x="57" y="41"/>
              <a:ext cx="246" cy="191"/>
            </a:xfrm>
            <a:prstGeom prst="ellipse">
              <a:avLst/>
            </a:prstGeom>
            <a:gradFill rotWithShape="1">
              <a:gsLst>
                <a:gs pos="0">
                  <a:srgbClr val="FFAAAA"/>
                </a:gs>
                <a:gs pos="100000">
                  <a:schemeClr val="accent2">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4" name="AutoShape 40"/>
            <p:cNvSpPr>
              <a:spLocks noChangeArrowheads="1"/>
            </p:cNvSpPr>
            <p:nvPr/>
          </p:nvSpPr>
          <p:spPr bwMode="auto">
            <a:xfrm>
              <a:off x="0" y="0"/>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3</a:t>
              </a:r>
              <a:endParaRPr lang="en-US" b="1">
                <a:solidFill>
                  <a:srgbClr val="FFFFFF"/>
                </a:solidFill>
                <a:ea typeface="Gulim" pitchFamily="34" charset="-127"/>
              </a:endParaRPr>
            </a:p>
          </p:txBody>
        </p:sp>
      </p:grpSp>
      <p:grpSp>
        <p:nvGrpSpPr>
          <p:cNvPr id="47" name="Group 41"/>
          <p:cNvGrpSpPr>
            <a:grpSpLocks/>
          </p:cNvGrpSpPr>
          <p:nvPr/>
        </p:nvGrpSpPr>
        <p:grpSpPr bwMode="auto">
          <a:xfrm>
            <a:off x="7740154" y="5445193"/>
            <a:ext cx="576262" cy="648103"/>
            <a:chOff x="0" y="0"/>
            <a:chExt cx="363" cy="364"/>
          </a:xfrm>
        </p:grpSpPr>
        <p:sp>
          <p:nvSpPr>
            <p:cNvPr id="48" name="AutoShape 42"/>
            <p:cNvSpPr>
              <a:spLocks noChangeArrowheads="1"/>
            </p:cNvSpPr>
            <p:nvPr/>
          </p:nvSpPr>
          <p:spPr bwMode="auto">
            <a:xfrm>
              <a:off x="1" y="1"/>
              <a:ext cx="361" cy="363"/>
            </a:xfrm>
            <a:prstGeom prst="roundRect">
              <a:avLst>
                <a:gd name="adj" fmla="val 14222"/>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9" name="Group 43"/>
            <p:cNvGrpSpPr>
              <a:grpSpLocks/>
            </p:cNvGrpSpPr>
            <p:nvPr/>
          </p:nvGrpSpPr>
          <p:grpSpPr bwMode="auto">
            <a:xfrm>
              <a:off x="0" y="0"/>
              <a:ext cx="360" cy="364"/>
              <a:chOff x="0" y="0"/>
              <a:chExt cx="1134" cy="993"/>
            </a:xfrm>
          </p:grpSpPr>
          <p:grpSp>
            <p:nvGrpSpPr>
              <p:cNvPr id="52" name="Group 44"/>
              <p:cNvGrpSpPr>
                <a:grpSpLocks/>
              </p:cNvGrpSpPr>
              <p:nvPr/>
            </p:nvGrpSpPr>
            <p:grpSpPr bwMode="auto">
              <a:xfrm>
                <a:off x="0" y="0"/>
                <a:ext cx="1134" cy="993"/>
                <a:chOff x="0" y="0"/>
                <a:chExt cx="4251" cy="2141"/>
              </a:xfrm>
            </p:grpSpPr>
            <p:sp>
              <p:nvSpPr>
                <p:cNvPr id="54" name="Oval 45"/>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55" name="Oval 46"/>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53" name="Oval 47"/>
              <p:cNvSpPr>
                <a:spLocks noChangeArrowheads="1"/>
              </p:cNvSpPr>
              <p:nvPr/>
            </p:nvSpPr>
            <p:spPr bwMode="auto">
              <a:xfrm flipH="1">
                <a:off x="91" y="91"/>
                <a:ext cx="953" cy="795"/>
              </a:xfrm>
              <a:prstGeom prst="ellipse">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grpSp>
        <p:sp>
          <p:nvSpPr>
            <p:cNvPr id="50" name="Oval 48"/>
            <p:cNvSpPr>
              <a:spLocks noChangeArrowheads="1"/>
            </p:cNvSpPr>
            <p:nvPr/>
          </p:nvSpPr>
          <p:spPr bwMode="auto">
            <a:xfrm flipH="1">
              <a:off x="57" y="42"/>
              <a:ext cx="244" cy="191"/>
            </a:xfrm>
            <a:prstGeom prst="ellipse">
              <a:avLst/>
            </a:prstGeom>
            <a:gradFill rotWithShape="1">
              <a:gsLst>
                <a:gs pos="0">
                  <a:srgbClr val="DBDBDB"/>
                </a:gs>
                <a:gs pos="100000">
                  <a:schemeClr val="hlink">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51" name="AutoShape 49"/>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4</a:t>
              </a:r>
              <a:endParaRPr lang="en-US" b="1">
                <a:solidFill>
                  <a:srgbClr val="FFFFFF"/>
                </a:solidFill>
                <a:ea typeface="Gulim" pitchFamily="34" charset="-127"/>
              </a:endParaRPr>
            </a:p>
          </p:txBody>
        </p:sp>
      </p:grpSp>
      <p:sp>
        <p:nvSpPr>
          <p:cNvPr id="69" name="AutoShape 14"/>
          <p:cNvSpPr>
            <a:spLocks noChangeArrowheads="1"/>
          </p:cNvSpPr>
          <p:nvPr/>
        </p:nvSpPr>
        <p:spPr bwMode="auto">
          <a:xfrm>
            <a:off x="1763688" y="3537972"/>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استقبال </a:t>
            </a:r>
            <a:r>
              <a:rPr lang="ar-EG" sz="2400" b="1" dirty="0">
                <a:solidFill>
                  <a:srgbClr val="FFFFFF"/>
                </a:solidFill>
                <a:ea typeface="Gulim" pitchFamily="34" charset="-127"/>
              </a:rPr>
              <a:t>وتصدير المعاملات الخاصة بمكتب المدير</a:t>
            </a:r>
            <a:endParaRPr lang="en-US" sz="2400" b="1" dirty="0">
              <a:solidFill>
                <a:srgbClr val="FFFFFF"/>
              </a:solidFill>
              <a:ea typeface="Gulim" pitchFamily="34" charset="-127"/>
            </a:endParaRPr>
          </a:p>
        </p:txBody>
      </p:sp>
      <p:sp>
        <p:nvSpPr>
          <p:cNvPr id="70" name="AutoShape 14"/>
          <p:cNvSpPr>
            <a:spLocks noChangeArrowheads="1"/>
          </p:cNvSpPr>
          <p:nvPr/>
        </p:nvSpPr>
        <p:spPr bwMode="auto">
          <a:xfrm>
            <a:off x="1808192" y="4565496"/>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	تنظيم </a:t>
            </a:r>
            <a:r>
              <a:rPr lang="ar-EG" sz="2400" b="1" dirty="0">
                <a:solidFill>
                  <a:srgbClr val="FFFFFF"/>
                </a:solidFill>
                <a:ea typeface="Gulim" pitchFamily="34" charset="-127"/>
              </a:rPr>
              <a:t>أوراق مكتب المدير وملفاته، وطريقة استرجاعها</a:t>
            </a:r>
            <a:endParaRPr lang="en-US" sz="2400" b="1" dirty="0">
              <a:solidFill>
                <a:srgbClr val="FFFFFF"/>
              </a:solidFill>
              <a:ea typeface="Gulim" pitchFamily="34" charset="-127"/>
            </a:endParaRPr>
          </a:p>
        </p:txBody>
      </p:sp>
      <p:sp>
        <p:nvSpPr>
          <p:cNvPr id="71" name="AutoShape 14"/>
          <p:cNvSpPr>
            <a:spLocks noChangeArrowheads="1"/>
          </p:cNvSpPr>
          <p:nvPr/>
        </p:nvSpPr>
        <p:spPr bwMode="auto">
          <a:xfrm>
            <a:off x="1852696" y="5501600"/>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استقبال </a:t>
            </a:r>
            <a:r>
              <a:rPr lang="ar-EG" sz="2400" b="1" dirty="0">
                <a:solidFill>
                  <a:srgbClr val="FFFFFF"/>
                </a:solidFill>
                <a:ea typeface="Gulim" pitchFamily="34" charset="-127"/>
              </a:rPr>
              <a:t>المكالمات الهاتفية التي ترد الى مكتب المدير </a:t>
            </a:r>
            <a:endParaRPr lang="en-US" sz="2400" b="1" dirty="0">
              <a:solidFill>
                <a:srgbClr val="FFFFFF"/>
              </a:solidFill>
              <a:ea typeface="Gulim" pitchFamily="34" charset="-127"/>
            </a:endParaRPr>
          </a:p>
        </p:txBody>
      </p:sp>
    </p:spTree>
    <p:extLst>
      <p:ext uri="{BB962C8B-B14F-4D97-AF65-F5344CB8AC3E}">
        <p14:creationId xmlns:p14="http://schemas.microsoft.com/office/powerpoint/2010/main" xmlns="" val="76823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fade">
                                      <p:cBhvr>
                                        <p:cTn id="64" dur="1000"/>
                                        <p:tgtEl>
                                          <p:spTgt spid="69"/>
                                        </p:tgtEl>
                                      </p:cBhvr>
                                    </p:animEffect>
                                    <p:anim calcmode="lin" valueType="num">
                                      <p:cBhvr>
                                        <p:cTn id="65" dur="1000" fill="hold"/>
                                        <p:tgtEl>
                                          <p:spTgt spid="69"/>
                                        </p:tgtEl>
                                        <p:attrNameLst>
                                          <p:attrName>ppt_x</p:attrName>
                                        </p:attrNameLst>
                                      </p:cBhvr>
                                      <p:tavLst>
                                        <p:tav tm="0">
                                          <p:val>
                                            <p:strVal val="#ppt_x"/>
                                          </p:val>
                                        </p:tav>
                                        <p:tav tm="100000">
                                          <p:val>
                                            <p:strVal val="#ppt_x"/>
                                          </p:val>
                                        </p:tav>
                                      </p:tavLst>
                                    </p:anim>
                                    <p:anim calcmode="lin" valueType="num">
                                      <p:cBhvr>
                                        <p:cTn id="6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1000"/>
                                        <p:tgtEl>
                                          <p:spTgt spid="39"/>
                                        </p:tgtEl>
                                      </p:cBhvr>
                                    </p:animEffect>
                                    <p:anim calcmode="lin" valueType="num">
                                      <p:cBhvr>
                                        <p:cTn id="82" dur="1000" fill="hold"/>
                                        <p:tgtEl>
                                          <p:spTgt spid="39"/>
                                        </p:tgtEl>
                                        <p:attrNameLst>
                                          <p:attrName>ppt_x</p:attrName>
                                        </p:attrNameLst>
                                      </p:cBhvr>
                                      <p:tavLst>
                                        <p:tav tm="0">
                                          <p:val>
                                            <p:strVal val="#ppt_x"/>
                                          </p:val>
                                        </p:tav>
                                        <p:tav tm="100000">
                                          <p:val>
                                            <p:strVal val="#ppt_x"/>
                                          </p:val>
                                        </p:tav>
                                      </p:tavLst>
                                    </p:anim>
                                    <p:anim calcmode="lin" valueType="num">
                                      <p:cBhvr>
                                        <p:cTn id="83" dur="1000" fill="hold"/>
                                        <p:tgtEl>
                                          <p:spTgt spid="3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fade">
                                      <p:cBhvr>
                                        <p:cTn id="86" dur="1000"/>
                                        <p:tgtEl>
                                          <p:spTgt spid="70"/>
                                        </p:tgtEl>
                                      </p:cBhvr>
                                    </p:animEffect>
                                    <p:anim calcmode="lin" valueType="num">
                                      <p:cBhvr>
                                        <p:cTn id="87" dur="1000" fill="hold"/>
                                        <p:tgtEl>
                                          <p:spTgt spid="70"/>
                                        </p:tgtEl>
                                        <p:attrNameLst>
                                          <p:attrName>ppt_x</p:attrName>
                                        </p:attrNameLst>
                                      </p:cBhvr>
                                      <p:tavLst>
                                        <p:tav tm="0">
                                          <p:val>
                                            <p:strVal val="#ppt_x"/>
                                          </p:val>
                                        </p:tav>
                                        <p:tav tm="100000">
                                          <p:val>
                                            <p:strVal val="#ppt_x"/>
                                          </p:val>
                                        </p:tav>
                                      </p:tavLst>
                                    </p:anim>
                                    <p:anim calcmode="lin" valueType="num">
                                      <p:cBhvr>
                                        <p:cTn id="88"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fade">
                                      <p:cBhvr>
                                        <p:cTn id="93" dur="1000"/>
                                        <p:tgtEl>
                                          <p:spTgt spid="17"/>
                                        </p:tgtEl>
                                      </p:cBhvr>
                                    </p:animEffect>
                                    <p:anim calcmode="lin" valueType="num">
                                      <p:cBhvr>
                                        <p:cTn id="94" dur="1000" fill="hold"/>
                                        <p:tgtEl>
                                          <p:spTgt spid="17"/>
                                        </p:tgtEl>
                                        <p:attrNameLst>
                                          <p:attrName>ppt_x</p:attrName>
                                        </p:attrNameLst>
                                      </p:cBhvr>
                                      <p:tavLst>
                                        <p:tav tm="0">
                                          <p:val>
                                            <p:strVal val="#ppt_x"/>
                                          </p:val>
                                        </p:tav>
                                        <p:tav tm="100000">
                                          <p:val>
                                            <p:strVal val="#ppt_x"/>
                                          </p:val>
                                        </p:tav>
                                      </p:tavLst>
                                    </p:anim>
                                    <p:anim calcmode="lin" valueType="num">
                                      <p:cBhvr>
                                        <p:cTn id="95" dur="1000" fill="hold"/>
                                        <p:tgtEl>
                                          <p:spTgt spid="1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1000"/>
                                        <p:tgtEl>
                                          <p:spTgt spid="47"/>
                                        </p:tgtEl>
                                      </p:cBhvr>
                                    </p:animEffect>
                                    <p:anim calcmode="lin" valueType="num">
                                      <p:cBhvr>
                                        <p:cTn id="104" dur="1000" fill="hold"/>
                                        <p:tgtEl>
                                          <p:spTgt spid="47"/>
                                        </p:tgtEl>
                                        <p:attrNameLst>
                                          <p:attrName>ppt_x</p:attrName>
                                        </p:attrNameLst>
                                      </p:cBhvr>
                                      <p:tavLst>
                                        <p:tav tm="0">
                                          <p:val>
                                            <p:strVal val="#ppt_x"/>
                                          </p:val>
                                        </p:tav>
                                        <p:tav tm="100000">
                                          <p:val>
                                            <p:strVal val="#ppt_x"/>
                                          </p:val>
                                        </p:tav>
                                      </p:tavLst>
                                    </p:anim>
                                    <p:anim calcmode="lin" valueType="num">
                                      <p:cBhvr>
                                        <p:cTn id="105" dur="1000" fill="hold"/>
                                        <p:tgtEl>
                                          <p:spTgt spid="47"/>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71"/>
                                        </p:tgtEl>
                                        <p:attrNameLst>
                                          <p:attrName>style.visibility</p:attrName>
                                        </p:attrNameLst>
                                      </p:cBhvr>
                                      <p:to>
                                        <p:strVal val="visible"/>
                                      </p:to>
                                    </p:set>
                                    <p:animEffect transition="in" filter="fade">
                                      <p:cBhvr>
                                        <p:cTn id="108" dur="1000"/>
                                        <p:tgtEl>
                                          <p:spTgt spid="71"/>
                                        </p:tgtEl>
                                      </p:cBhvr>
                                    </p:animEffect>
                                    <p:anim calcmode="lin" valueType="num">
                                      <p:cBhvr>
                                        <p:cTn id="109" dur="1000" fill="hold"/>
                                        <p:tgtEl>
                                          <p:spTgt spid="71"/>
                                        </p:tgtEl>
                                        <p:attrNameLst>
                                          <p:attrName>ppt_x</p:attrName>
                                        </p:attrNameLst>
                                      </p:cBhvr>
                                      <p:tavLst>
                                        <p:tav tm="0">
                                          <p:val>
                                            <p:strVal val="#ppt_x"/>
                                          </p:val>
                                        </p:tav>
                                        <p:tav tm="100000">
                                          <p:val>
                                            <p:strVal val="#ppt_x"/>
                                          </p:val>
                                        </p:tav>
                                      </p:tavLst>
                                    </p:anim>
                                    <p:anim calcmode="lin" valueType="num">
                                      <p:cBhvr>
                                        <p:cTn id="110"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4" grpId="0" animBg="1"/>
      <p:bldP spid="15" grpId="0" animBg="1"/>
      <p:bldP spid="17" grpId="0" animBg="1"/>
      <p:bldP spid="18" grpId="0" animBg="1"/>
      <p:bldP spid="20" grpId="0"/>
      <p:bldP spid="24" grpId="0" animBg="1"/>
      <p:bldP spid="28" grpId="0" animBg="1"/>
      <p:bldP spid="29" grpId="0" animBg="1"/>
      <p:bldP spid="30" grpId="0"/>
      <p:bldP spid="69" grpId="0"/>
      <p:bldP spid="70" grpId="0"/>
      <p:bldP spid="71" grpId="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2924944"/>
            <a:ext cx="8346728" cy="1080120"/>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يراجع الموظف المختص محتويات الرسالة الرسمية العادية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بدقة </a:t>
              </a:r>
              <a:r>
                <a:rPr lang="ar-EG" sz="2800" b="1" dirty="0">
                  <a:solidFill>
                    <a:srgbClr val="FFFFFF"/>
                  </a:solidFill>
                  <a:ea typeface="Gulim" pitchFamily="34" charset="-127"/>
                </a:rPr>
                <a:t>للتأكد مما يلي</a:t>
              </a: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solidFill>
                  <a:srgbClr val="FFFFFF"/>
                </a:solidFill>
                <a:latin typeface="Simplified Arabic" pitchFamily="18" charset="-78"/>
                <a:cs typeface="Simplified Arabic" pitchFamily="18" charset="-78"/>
              </a:rPr>
              <a:t>مراجعة </a:t>
            </a:r>
            <a:r>
              <a:rPr lang="ar-EG" altLang="en-US" sz="3200" dirty="0">
                <a:solidFill>
                  <a:srgbClr val="FFFFFF"/>
                </a:solidFill>
                <a:latin typeface="Simplified Arabic" pitchFamily="18" charset="-78"/>
                <a:cs typeface="Simplified Arabic" pitchFamily="18" charset="-78"/>
              </a:rPr>
              <a:t>المحتويات</a:t>
            </a:r>
          </a:p>
        </p:txBody>
      </p:sp>
      <p:sp>
        <p:nvSpPr>
          <p:cNvPr id="6" name="AutoShape 6"/>
          <p:cNvSpPr>
            <a:spLocks noChangeArrowheads="1"/>
          </p:cNvSpPr>
          <p:nvPr/>
        </p:nvSpPr>
        <p:spPr bwMode="auto">
          <a:xfrm flipH="1">
            <a:off x="5228839" y="4509120"/>
            <a:ext cx="3869036" cy="409516"/>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altLang="en-US" sz="2000" b="1" dirty="0" smtClean="0">
                <a:solidFill>
                  <a:srgbClr val="FFFFFF"/>
                </a:solidFill>
                <a:ea typeface="Gulim" pitchFamily="34" charset="-127"/>
              </a:rPr>
              <a:t>صحة </a:t>
            </a:r>
            <a:r>
              <a:rPr lang="ar-EG" altLang="en-US" sz="2000" b="1" dirty="0">
                <a:solidFill>
                  <a:srgbClr val="FFFFFF"/>
                </a:solidFill>
                <a:ea typeface="Gulim" pitchFamily="34" charset="-127"/>
              </a:rPr>
              <a:t>توجيه الرسالة</a:t>
            </a:r>
            <a:endParaRPr lang="en-AU" altLang="en-US" sz="2000" b="1" dirty="0">
              <a:solidFill>
                <a:srgbClr val="FFFFFF"/>
              </a:solidFill>
              <a:ea typeface="Gulim" pitchFamily="34" charset="-127"/>
            </a:endParaRPr>
          </a:p>
        </p:txBody>
      </p:sp>
      <p:sp>
        <p:nvSpPr>
          <p:cNvPr id="7" name="AutoShape 9"/>
          <p:cNvSpPr>
            <a:spLocks noChangeArrowheads="1"/>
          </p:cNvSpPr>
          <p:nvPr/>
        </p:nvSpPr>
        <p:spPr bwMode="auto">
          <a:xfrm flipH="1">
            <a:off x="5220072" y="5194221"/>
            <a:ext cx="3851919" cy="409516"/>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altLang="en-US" sz="2000" b="1" dirty="0" smtClean="0">
                <a:solidFill>
                  <a:srgbClr val="FFFFFF"/>
                </a:solidFill>
                <a:ea typeface="Gulim" pitchFamily="34" charset="-127"/>
              </a:rPr>
              <a:t>التوقيع </a:t>
            </a:r>
            <a:r>
              <a:rPr lang="ar-EG" altLang="en-US" sz="2000" b="1" dirty="0">
                <a:solidFill>
                  <a:srgbClr val="FFFFFF"/>
                </a:solidFill>
                <a:ea typeface="Gulim" pitchFamily="34" charset="-127"/>
              </a:rPr>
              <a:t>الرسمي للرسالة</a:t>
            </a:r>
            <a:endParaRPr lang="en-AU" altLang="en-US" sz="2000" b="1" dirty="0">
              <a:solidFill>
                <a:srgbClr val="FFFFFF"/>
              </a:solidFill>
              <a:ea typeface="Gulim" pitchFamily="34" charset="-127"/>
            </a:endParaRPr>
          </a:p>
        </p:txBody>
      </p:sp>
      <p:sp>
        <p:nvSpPr>
          <p:cNvPr id="9" name="AutoShape 12"/>
          <p:cNvSpPr>
            <a:spLocks noChangeArrowheads="1"/>
          </p:cNvSpPr>
          <p:nvPr/>
        </p:nvSpPr>
        <p:spPr bwMode="auto">
          <a:xfrm flipH="1">
            <a:off x="5220072" y="5827796"/>
            <a:ext cx="3876066" cy="409516"/>
          </a:xfrm>
          <a:prstGeom prst="roundRect">
            <a:avLst>
              <a:gd name="adj" fmla="val 50000"/>
            </a:avLst>
          </a:prstGeom>
          <a:solidFill>
            <a:srgbClr val="0070C0"/>
          </a:solidFill>
          <a:ln>
            <a:noFill/>
          </a:ln>
          <a:extLst/>
        </p:spPr>
        <p:txBody>
          <a:bodyPr wrap="none" anchor="ctr"/>
          <a:lstStyle/>
          <a:p>
            <a:pPr rtl="1"/>
            <a:r>
              <a:rPr lang="ar-EG" altLang="en-US" sz="2000" b="1" dirty="0" smtClean="0">
                <a:solidFill>
                  <a:srgbClr val="FFFFFF"/>
                </a:solidFill>
                <a:ea typeface="Gulim" pitchFamily="34" charset="-127"/>
              </a:rPr>
              <a:t>سلامة </a:t>
            </a:r>
            <a:r>
              <a:rPr lang="ar-EG" altLang="en-US" sz="2000" b="1" dirty="0">
                <a:solidFill>
                  <a:srgbClr val="FFFFFF"/>
                </a:solidFill>
                <a:ea typeface="Gulim" pitchFamily="34" charset="-127"/>
              </a:rPr>
              <a:t>محتويات (مرفقات) الرسالة</a:t>
            </a:r>
            <a:endParaRPr lang="en-AU" altLang="en-US" sz="2000" b="1" dirty="0">
              <a:solidFill>
                <a:srgbClr val="FFFFFF"/>
              </a:solidFill>
              <a:ea typeface="Gulim" pitchFamily="34" charset="-127"/>
            </a:endParaRPr>
          </a:p>
        </p:txBody>
      </p:sp>
    </p:spTree>
    <p:extLst>
      <p:ext uri="{BB962C8B-B14F-4D97-AF65-F5344CB8AC3E}">
        <p14:creationId xmlns:p14="http://schemas.microsoft.com/office/powerpoint/2010/main" xmlns="" val="314172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366416" y="3645024"/>
            <a:ext cx="8548984" cy="2000108"/>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r" rtl="1"/>
              <a:r>
                <a:rPr lang="ar-EG" sz="2600" b="1" dirty="0">
                  <a:solidFill>
                    <a:srgbClr val="FFFFFF"/>
                  </a:solidFill>
                  <a:ea typeface="Gulim" pitchFamily="34" charset="-127"/>
                </a:rPr>
                <a:t>يتولى عادةً رئيس وحدة الوارد أو وحدة الاتصال في المنشأة توجيه </a:t>
              </a:r>
              <a:r>
                <a:rPr lang="ar-EG" sz="2600" b="1" dirty="0" smtClean="0">
                  <a:solidFill>
                    <a:srgbClr val="FFFFFF"/>
                  </a:solidFill>
                  <a:ea typeface="Gulim" pitchFamily="34" charset="-127"/>
                </a:rPr>
                <a:t>المعاملات</a:t>
              </a:r>
            </a:p>
            <a:p>
              <a:pPr algn="r" rtl="1"/>
              <a:r>
                <a:rPr lang="ar-EG" sz="2600" b="1" dirty="0" smtClean="0">
                  <a:solidFill>
                    <a:srgbClr val="FFFFFF"/>
                  </a:solidFill>
                  <a:ea typeface="Gulim" pitchFamily="34" charset="-127"/>
                </a:rPr>
                <a:t>العادية </a:t>
              </a:r>
              <a:r>
                <a:rPr lang="ar-EG" sz="2600" b="1" dirty="0">
                  <a:solidFill>
                    <a:srgbClr val="FFFFFF"/>
                  </a:solidFill>
                  <a:ea typeface="Gulim" pitchFamily="34" charset="-127"/>
                </a:rPr>
                <a:t>الواردة، وتحديد الإدارة أو القسم المختص بالتعامل مع الرسالة الواردة </a:t>
              </a: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solidFill>
                  <a:srgbClr val="FFFFFF"/>
                </a:solidFill>
                <a:latin typeface="Simplified Arabic" pitchFamily="18" charset="-78"/>
                <a:cs typeface="Simplified Arabic" pitchFamily="18" charset="-78"/>
              </a:rPr>
              <a:t>توجيه </a:t>
            </a:r>
            <a:r>
              <a:rPr lang="ar-EG" altLang="en-US" sz="3200" dirty="0">
                <a:solidFill>
                  <a:srgbClr val="FFFFFF"/>
                </a:solidFill>
                <a:latin typeface="Simplified Arabic" pitchFamily="18" charset="-78"/>
                <a:cs typeface="Simplified Arabic" pitchFamily="18" charset="-78"/>
              </a:rPr>
              <a:t>المراسلات</a:t>
            </a:r>
          </a:p>
        </p:txBody>
      </p:sp>
    </p:spTree>
    <p:extLst>
      <p:ext uri="{BB962C8B-B14F-4D97-AF65-F5344CB8AC3E}">
        <p14:creationId xmlns:p14="http://schemas.microsoft.com/office/powerpoint/2010/main" xmlns="" val="263651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3645024"/>
            <a:ext cx="8346728" cy="2000108"/>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600" b="1" dirty="0">
                  <a:solidFill>
                    <a:srgbClr val="FFFFFF"/>
                  </a:solidFill>
                  <a:ea typeface="Gulim" pitchFamily="34" charset="-127"/>
                </a:rPr>
                <a:t>يقوم الموظف المختص في وحده الوارد بفرز المعاملات حسب توجيهها</a:t>
              </a: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solidFill>
                  <a:srgbClr val="FFFFFF"/>
                </a:solidFill>
                <a:latin typeface="Simplified Arabic" pitchFamily="18" charset="-78"/>
                <a:cs typeface="Simplified Arabic" pitchFamily="18" charset="-78"/>
              </a:rPr>
              <a:t>فرز </a:t>
            </a:r>
            <a:r>
              <a:rPr lang="ar-EG" altLang="en-US" sz="3200" dirty="0">
                <a:solidFill>
                  <a:srgbClr val="FFFFFF"/>
                </a:solidFill>
                <a:latin typeface="Simplified Arabic" pitchFamily="18" charset="-78"/>
                <a:cs typeface="Simplified Arabic" pitchFamily="18" charset="-78"/>
              </a:rPr>
              <a:t>المراسلات وفقاً للإدارات المختصة</a:t>
            </a:r>
          </a:p>
        </p:txBody>
      </p:sp>
    </p:spTree>
    <p:extLst>
      <p:ext uri="{BB962C8B-B14F-4D97-AF65-F5344CB8AC3E}">
        <p14:creationId xmlns:p14="http://schemas.microsoft.com/office/powerpoint/2010/main" xmlns="" val="341822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3645024"/>
            <a:ext cx="8346728" cy="2000108"/>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يقوم الموظف المعني بتسجيل المراسلات في البيانات الخاصة بتسجيل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المراسلات </a:t>
              </a:r>
              <a:r>
                <a:rPr lang="ar-EG" sz="2800" b="1" dirty="0">
                  <a:solidFill>
                    <a:srgbClr val="FFFFFF"/>
                  </a:solidFill>
                  <a:ea typeface="Gulim" pitchFamily="34" charset="-127"/>
                </a:rPr>
                <a:t>الواردة، وذلك لإثبات قيد وصولها إلى المنشأة، حيث يسجل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عادةً </a:t>
              </a:r>
              <a:r>
                <a:rPr lang="ar-EG" sz="2800" b="1" dirty="0">
                  <a:solidFill>
                    <a:srgbClr val="FFFFFF"/>
                  </a:solidFill>
                  <a:ea typeface="Gulim" pitchFamily="34" charset="-127"/>
                </a:rPr>
                <a:t>بيانات عامة عن الرسالة الواردة منها رقم صادر الرسالة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والجهة </a:t>
              </a:r>
              <a:r>
                <a:rPr lang="ar-EG" sz="2800" b="1" dirty="0">
                  <a:solidFill>
                    <a:srgbClr val="FFFFFF"/>
                  </a:solidFill>
                  <a:ea typeface="Gulim" pitchFamily="34" charset="-127"/>
                </a:rPr>
                <a:t>الواردة منها، وموضوع الرسالة، </a:t>
              </a: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solidFill>
                  <a:srgbClr val="FFFFFF"/>
                </a:solidFill>
                <a:latin typeface="Simplified Arabic" pitchFamily="18" charset="-78"/>
                <a:cs typeface="Simplified Arabic" pitchFamily="18" charset="-78"/>
              </a:rPr>
              <a:t>تسجيل </a:t>
            </a:r>
            <a:r>
              <a:rPr lang="ar-EG" altLang="en-US" sz="3200" dirty="0">
                <a:solidFill>
                  <a:srgbClr val="FFFFFF"/>
                </a:solidFill>
                <a:latin typeface="Simplified Arabic" pitchFamily="18" charset="-78"/>
                <a:cs typeface="Simplified Arabic" pitchFamily="18" charset="-78"/>
              </a:rPr>
              <a:t>المراسلات الواردة</a:t>
            </a:r>
          </a:p>
        </p:txBody>
      </p:sp>
    </p:spTree>
    <p:extLst>
      <p:ext uri="{BB962C8B-B14F-4D97-AF65-F5344CB8AC3E}">
        <p14:creationId xmlns:p14="http://schemas.microsoft.com/office/powerpoint/2010/main" xmlns="" val="274230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3645024"/>
            <a:ext cx="8346728" cy="2000108"/>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تسلم بعد ذلك المراسلات الواردة عن طريق البريد الالكتروني عبر </a:t>
              </a:r>
              <a:r>
                <a:rPr lang="ar-EG" sz="2800" b="1" dirty="0" smtClean="0">
                  <a:solidFill>
                    <a:srgbClr val="FFFFFF"/>
                  </a:solidFill>
                  <a:ea typeface="Gulim" pitchFamily="34" charset="-127"/>
                </a:rPr>
                <a:t>شبكة</a:t>
              </a:r>
            </a:p>
            <a:p>
              <a:pPr rtl="1"/>
              <a:r>
                <a:rPr lang="ar-EG" sz="2800" b="1" dirty="0" smtClean="0">
                  <a:solidFill>
                    <a:srgbClr val="FFFFFF"/>
                  </a:solidFill>
                  <a:ea typeface="Gulim" pitchFamily="34" charset="-127"/>
                </a:rPr>
                <a:t> </a:t>
              </a:r>
              <a:r>
                <a:rPr lang="ar-EG" sz="2800" b="1" dirty="0">
                  <a:solidFill>
                    <a:srgbClr val="FFFFFF"/>
                  </a:solidFill>
                  <a:ea typeface="Gulim" pitchFamily="34" charset="-127"/>
                </a:rPr>
                <a:t>الانترنت أو الشبكة الداخلية في المنشأة، ليتم البدء في انجازها</a:t>
              </a: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solidFill>
                  <a:srgbClr val="FFFFFF"/>
                </a:solidFill>
                <a:latin typeface="Simplified Arabic" pitchFamily="18" charset="-78"/>
                <a:cs typeface="Simplified Arabic" pitchFamily="18" charset="-78"/>
              </a:rPr>
              <a:t>التسليم </a:t>
            </a:r>
            <a:r>
              <a:rPr lang="ar-EG" altLang="en-US" sz="3200" dirty="0">
                <a:solidFill>
                  <a:srgbClr val="FFFFFF"/>
                </a:solidFill>
                <a:latin typeface="Simplified Arabic" pitchFamily="18" charset="-78"/>
                <a:cs typeface="Simplified Arabic" pitchFamily="18" charset="-78"/>
              </a:rPr>
              <a:t>للإدارات المختصة</a:t>
            </a:r>
          </a:p>
        </p:txBody>
      </p:sp>
    </p:spTree>
    <p:extLst>
      <p:ext uri="{BB962C8B-B14F-4D97-AF65-F5344CB8AC3E}">
        <p14:creationId xmlns:p14="http://schemas.microsoft.com/office/powerpoint/2010/main" xmlns="" val="406175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3645024"/>
            <a:ext cx="8346728" cy="2000108"/>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تستقبل المراسلات في الإدارات المعنية والأقسام المختصة، ثم توجه </a:t>
              </a:r>
              <a:r>
                <a:rPr lang="ar-EG" sz="2800" b="1" dirty="0" smtClean="0">
                  <a:solidFill>
                    <a:srgbClr val="FFFFFF"/>
                  </a:solidFill>
                  <a:ea typeface="Gulim" pitchFamily="34" charset="-127"/>
                </a:rPr>
                <a:t>إلى</a:t>
              </a:r>
            </a:p>
            <a:p>
              <a:pPr rtl="1"/>
              <a:r>
                <a:rPr lang="ar-EG" sz="2800" b="1" dirty="0" smtClean="0">
                  <a:solidFill>
                    <a:srgbClr val="FFFFFF"/>
                  </a:solidFill>
                  <a:ea typeface="Gulim" pitchFamily="34" charset="-127"/>
                </a:rPr>
                <a:t> </a:t>
              </a:r>
              <a:r>
                <a:rPr lang="ar-EG" sz="2800" b="1" dirty="0">
                  <a:solidFill>
                    <a:srgbClr val="FFFFFF"/>
                  </a:solidFill>
                  <a:ea typeface="Gulim" pitchFamily="34" charset="-127"/>
                </a:rPr>
                <a:t>المختصين بإنجازها، وذلك بالشرح عليها، وننصح بأن يتم التداول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آلياً </a:t>
              </a:r>
              <a:r>
                <a:rPr lang="ar-EG" sz="2800" b="1" dirty="0">
                  <a:solidFill>
                    <a:srgbClr val="FFFFFF"/>
                  </a:solidFill>
                  <a:ea typeface="Gulim" pitchFamily="34" charset="-127"/>
                </a:rPr>
                <a:t>إن أمكن</a:t>
              </a: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solidFill>
                  <a:srgbClr val="FFFFFF"/>
                </a:solidFill>
                <a:latin typeface="Simplified Arabic" pitchFamily="18" charset="-78"/>
                <a:cs typeface="Simplified Arabic" pitchFamily="18" charset="-78"/>
              </a:rPr>
              <a:t>التوجيه </a:t>
            </a:r>
            <a:r>
              <a:rPr lang="ar-EG" altLang="en-US" sz="3200" dirty="0">
                <a:solidFill>
                  <a:srgbClr val="FFFFFF"/>
                </a:solidFill>
                <a:latin typeface="Simplified Arabic" pitchFamily="18" charset="-78"/>
                <a:cs typeface="Simplified Arabic" pitchFamily="18" charset="-78"/>
              </a:rPr>
              <a:t>للأقسام والموظفين المختصين</a:t>
            </a:r>
          </a:p>
        </p:txBody>
      </p:sp>
    </p:spTree>
    <p:extLst>
      <p:ext uri="{BB962C8B-B14F-4D97-AF65-F5344CB8AC3E}">
        <p14:creationId xmlns:p14="http://schemas.microsoft.com/office/powerpoint/2010/main" xmlns="" val="371165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solidFill>
                  <a:srgbClr val="FFFFFF"/>
                </a:solidFill>
                <a:latin typeface="Simplified Arabic" pitchFamily="18" charset="-78"/>
                <a:cs typeface="Simplified Arabic" pitchFamily="18" charset="-78"/>
              </a:rPr>
              <a:t>إجراءات البريد السري</a:t>
            </a:r>
          </a:p>
        </p:txBody>
      </p:sp>
      <p:sp>
        <p:nvSpPr>
          <p:cNvPr id="2" name="Rectangle 1"/>
          <p:cNvSpPr/>
          <p:nvPr/>
        </p:nvSpPr>
        <p:spPr>
          <a:xfrm>
            <a:off x="4716016" y="2060848"/>
            <a:ext cx="4254624" cy="3108543"/>
          </a:xfrm>
          <a:prstGeom prst="rect">
            <a:avLst/>
          </a:prstGeom>
        </p:spPr>
        <p:txBody>
          <a:bodyPr wrap="square">
            <a:spAutoFit/>
          </a:bodyPr>
          <a:lstStyle/>
          <a:p>
            <a:pPr algn="justLow" rtl="1"/>
            <a:r>
              <a:rPr lang="ar-EG" sz="2800" b="1" dirty="0">
                <a:solidFill>
                  <a:srgbClr val="7030A0"/>
                </a:solidFill>
              </a:rPr>
              <a:t> تستقبل المنشآت الإدارية عدداً من المراسلات السرية، وفي هذه الحالة يتم معاملتها كرسالة عادية واردة ولكن دون أن يتم </a:t>
            </a:r>
            <a:r>
              <a:rPr lang="ar-EG" sz="2800" b="1" dirty="0" smtClean="0">
                <a:solidFill>
                  <a:srgbClr val="7030A0"/>
                </a:solidFill>
              </a:rPr>
              <a:t>فتحها وتتبع </a:t>
            </a:r>
            <a:r>
              <a:rPr lang="ar-EG" sz="2800" b="1" dirty="0">
                <a:solidFill>
                  <a:srgbClr val="7030A0"/>
                </a:solidFill>
              </a:rPr>
              <a:t>نفس الإجراءات حتى داخل الوحدات الإدارية المختلفة الى أن تصل إلى صاحب الصلاحية </a:t>
            </a:r>
            <a:r>
              <a:rPr lang="ar-EG" sz="2800" b="1" dirty="0" smtClean="0">
                <a:solidFill>
                  <a:srgbClr val="7030A0"/>
                </a:solidFill>
              </a:rPr>
              <a:t>بفتحها</a:t>
            </a:r>
            <a:endParaRPr lang="ar-EG" sz="2800" b="1" dirty="0">
              <a:solidFill>
                <a:srgbClr val="7030A0"/>
              </a:solidFill>
            </a:endParaRPr>
          </a:p>
        </p:txBody>
      </p:sp>
      <p:pic>
        <p:nvPicPr>
          <p:cNvPr id="14338"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95536" y="1731501"/>
            <a:ext cx="3767236" cy="3767236"/>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1849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2"/>
          <p:cNvGrpSpPr>
            <a:grpSpLocks/>
          </p:cNvGrpSpPr>
          <p:nvPr/>
        </p:nvGrpSpPr>
        <p:grpSpPr bwMode="auto">
          <a:xfrm>
            <a:off x="2349971" y="2780928"/>
            <a:ext cx="4454278" cy="1439862"/>
            <a:chOff x="0" y="0"/>
            <a:chExt cx="907" cy="907"/>
          </a:xfrm>
        </p:grpSpPr>
        <p:sp>
          <p:nvSpPr>
            <p:cNvPr id="13" name="AutoShape 15"/>
            <p:cNvSpPr>
              <a:spLocks noChangeArrowheads="1"/>
            </p:cNvSpPr>
            <p:nvPr/>
          </p:nvSpPr>
          <p:spPr bwMode="auto">
            <a:xfrm>
              <a:off x="0" y="0"/>
              <a:ext cx="907" cy="907"/>
            </a:xfrm>
            <a:prstGeom prst="roundRect">
              <a:avLst>
                <a:gd name="adj" fmla="val 14222"/>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3600" b="1" dirty="0" smtClean="0">
                  <a:solidFill>
                    <a:srgbClr val="002060"/>
                  </a:solidFill>
                  <a:ea typeface="Gulim" pitchFamily="34" charset="-127"/>
                </a:rPr>
                <a:t>إجراءات </a:t>
              </a:r>
              <a:r>
                <a:rPr lang="ar-EG" sz="3600" b="1" dirty="0">
                  <a:solidFill>
                    <a:srgbClr val="002060"/>
                  </a:solidFill>
                  <a:ea typeface="Gulim" pitchFamily="34" charset="-127"/>
                </a:rPr>
                <a:t>البريد الصادر</a:t>
              </a:r>
              <a:endParaRPr lang="ar-EG" sz="3600" b="1" dirty="0" smtClean="0">
                <a:solidFill>
                  <a:srgbClr val="002060"/>
                </a:solidFill>
                <a:ea typeface="Gulim" pitchFamily="34" charset="-127"/>
              </a:endParaRPr>
            </a:p>
          </p:txBody>
        </p:sp>
        <p:sp>
          <p:nvSpPr>
            <p:cNvPr id="14" name="AutoShape 16"/>
            <p:cNvSpPr>
              <a:spLocks noChangeArrowheads="1"/>
            </p:cNvSpPr>
            <p:nvPr/>
          </p:nvSpPr>
          <p:spPr bwMode="auto">
            <a:xfrm>
              <a:off x="13" y="13"/>
              <a:ext cx="880" cy="221"/>
            </a:xfrm>
            <a:prstGeom prst="roundRect">
              <a:avLst>
                <a:gd name="adj" fmla="val 50000"/>
              </a:avLst>
            </a:prstGeom>
            <a:gradFill rotWithShape="1">
              <a:gsLst>
                <a:gs pos="0">
                  <a:srgbClr val="FFC6C6"/>
                </a:gs>
                <a:gs pos="100000">
                  <a:schemeClr val="accent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Tree>
    <p:extLst>
      <p:ext uri="{BB962C8B-B14F-4D97-AF65-F5344CB8AC3E}">
        <p14:creationId xmlns:p14="http://schemas.microsoft.com/office/powerpoint/2010/main" xmlns="" val="210737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45752" y="4309212"/>
            <a:ext cx="8346728" cy="2000108"/>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د المراسلات الصادرة في الإدارات المختصة إعداداً كاملاً من حيث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تحريرها </a:t>
              </a:r>
              <a:r>
                <a:rPr lang="ar-EG" sz="2800" b="1" dirty="0">
                  <a:solidFill>
                    <a:srgbClr val="FFFFFF"/>
                  </a:solidFill>
                  <a:ea typeface="Gulim" pitchFamily="34" charset="-127"/>
                </a:rPr>
                <a:t>ونسخها مع مراعاة أن المراسلات السرية الصادرة يتم طلب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رقم </a:t>
              </a:r>
              <a:r>
                <a:rPr lang="ar-EG" sz="2800" b="1" dirty="0">
                  <a:solidFill>
                    <a:srgbClr val="FFFFFF"/>
                  </a:solidFill>
                  <a:ea typeface="Gulim" pitchFamily="34" charset="-127"/>
                </a:rPr>
                <a:t>سري خاص بها من وحدة الصادر ثم ترسل الى وحدة الصادر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لاستكمال </a:t>
              </a:r>
              <a:r>
                <a:rPr lang="ar-EG" sz="2800" b="1" dirty="0">
                  <a:solidFill>
                    <a:srgbClr val="FFFFFF"/>
                  </a:solidFill>
                  <a:ea typeface="Gulim" pitchFamily="34" charset="-127"/>
                </a:rPr>
                <a:t>إجراءات تصديرها</a:t>
              </a: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solidFill>
                  <a:srgbClr val="FFFFFF"/>
                </a:solidFill>
                <a:latin typeface="Simplified Arabic" pitchFamily="18" charset="-78"/>
                <a:cs typeface="Simplified Arabic" pitchFamily="18" charset="-78"/>
              </a:rPr>
              <a:t>لإعداد </a:t>
            </a:r>
            <a:r>
              <a:rPr lang="ar-EG" altLang="en-US" sz="3200" dirty="0">
                <a:solidFill>
                  <a:srgbClr val="FFFFFF"/>
                </a:solidFill>
                <a:latin typeface="Simplified Arabic" pitchFamily="18" charset="-78"/>
                <a:cs typeface="Simplified Arabic" pitchFamily="18" charset="-78"/>
              </a:rPr>
              <a:t>للمراسلات الصادرة</a:t>
            </a: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03173" y="1772816"/>
            <a:ext cx="3525012" cy="216024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1367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3645024"/>
            <a:ext cx="8346728" cy="2000108"/>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بعد إعداد المراسلات الصادرة في الإدارة المختصة، تستقبل في وحدة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الصادر </a:t>
              </a:r>
              <a:r>
                <a:rPr lang="ar-EG" sz="2800" b="1" dirty="0">
                  <a:solidFill>
                    <a:srgbClr val="FFFFFF"/>
                  </a:solidFill>
                  <a:ea typeface="Gulim" pitchFamily="34" charset="-127"/>
                </a:rPr>
                <a:t>ويقوم الموظف المختص بالتأكد من طريقة إعدادها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وتسجيل عنوان </a:t>
              </a:r>
              <a:r>
                <a:rPr lang="ar-EG" sz="2800" b="1" dirty="0">
                  <a:solidFill>
                    <a:srgbClr val="FFFFFF"/>
                  </a:solidFill>
                  <a:ea typeface="Gulim" pitchFamily="34" charset="-127"/>
                </a:rPr>
                <a:t>المرسل اليه</a:t>
              </a: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solidFill>
                  <a:srgbClr val="FFFFFF"/>
                </a:solidFill>
                <a:latin typeface="Simplified Arabic" pitchFamily="18" charset="-78"/>
                <a:cs typeface="Simplified Arabic" pitchFamily="18" charset="-78"/>
              </a:rPr>
              <a:t>الاستقبال </a:t>
            </a:r>
            <a:r>
              <a:rPr lang="ar-EG" altLang="en-US" sz="3200" dirty="0">
                <a:solidFill>
                  <a:srgbClr val="FFFFFF"/>
                </a:solidFill>
                <a:latin typeface="Simplified Arabic" pitchFamily="18" charset="-78"/>
                <a:cs typeface="Simplified Arabic" pitchFamily="18" charset="-78"/>
              </a:rPr>
              <a:t>والاستلام في وحدة الصادر</a:t>
            </a:r>
          </a:p>
        </p:txBody>
      </p:sp>
    </p:spTree>
    <p:extLst>
      <p:ext uri="{BB962C8B-B14F-4D97-AF65-F5344CB8AC3E}">
        <p14:creationId xmlns:p14="http://schemas.microsoft.com/office/powerpoint/2010/main" xmlns="" val="422360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السكرتارية الخاصة</a:t>
            </a:r>
            <a:endParaRPr lang="en-GB" altLang="en-US" sz="3200" dirty="0">
              <a:latin typeface="Simplified Arabic" pitchFamily="18" charset="-78"/>
              <a:cs typeface="Simplified Arabic" pitchFamily="18" charset="-78"/>
            </a:endParaRPr>
          </a:p>
        </p:txBody>
      </p:sp>
      <p:sp>
        <p:nvSpPr>
          <p:cNvPr id="2" name="Rectangle 1"/>
          <p:cNvSpPr/>
          <p:nvPr/>
        </p:nvSpPr>
        <p:spPr>
          <a:xfrm>
            <a:off x="0" y="1268760"/>
            <a:ext cx="9144000" cy="954107"/>
          </a:xfrm>
          <a:prstGeom prst="rect">
            <a:avLst/>
          </a:prstGeom>
        </p:spPr>
        <p:txBody>
          <a:bodyPr wrap="square">
            <a:spAutoFit/>
          </a:bodyPr>
          <a:lstStyle/>
          <a:p>
            <a:pPr algn="justLow" rtl="1"/>
            <a:r>
              <a:rPr lang="ar-EG" sz="2800" b="1" dirty="0">
                <a:solidFill>
                  <a:srgbClr val="002060"/>
                </a:solidFill>
              </a:rPr>
              <a:t>وتتمثل في العاملين الذين يقدمون الخدمات المكتبية لرئيس معين في مجالات العمل المكتبي المختلفة ومنها</a:t>
            </a:r>
          </a:p>
        </p:txBody>
      </p:sp>
      <p:sp>
        <p:nvSpPr>
          <p:cNvPr id="8" name="AutoShape 3"/>
          <p:cNvSpPr>
            <a:spLocks noChangeArrowheads="1"/>
          </p:cNvSpPr>
          <p:nvPr/>
        </p:nvSpPr>
        <p:spPr bwMode="auto">
          <a:xfrm flipH="1">
            <a:off x="1763688" y="2681605"/>
            <a:ext cx="5746140" cy="409516"/>
          </a:xfrm>
          <a:prstGeom prst="roundRect">
            <a:avLst>
              <a:gd name="adj" fmla="val 50000"/>
            </a:avLst>
          </a:prstGeom>
          <a:gradFill rotWithShape="1">
            <a:gsLst>
              <a:gs pos="0">
                <a:schemeClr val="bg2"/>
              </a:gs>
              <a:gs pos="50000">
                <a:srgbClr val="934300"/>
              </a:gs>
              <a:gs pos="100000">
                <a:schemeClr val="bg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9" name="AutoShape 4"/>
          <p:cNvSpPr>
            <a:spLocks noChangeArrowheads="1"/>
          </p:cNvSpPr>
          <p:nvPr/>
        </p:nvSpPr>
        <p:spPr bwMode="auto">
          <a:xfrm flipH="1">
            <a:off x="7260152" y="2621279"/>
            <a:ext cx="521061" cy="519907"/>
          </a:xfrm>
          <a:prstGeom prst="homePlate">
            <a:avLst>
              <a:gd name="adj" fmla="val 25000"/>
            </a:avLst>
          </a:prstGeom>
          <a:gradFill rotWithShape="1">
            <a:gsLst>
              <a:gs pos="0">
                <a:srgbClr val="5A2900"/>
              </a:gs>
              <a:gs pos="100000">
                <a:schemeClr val="bg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1" name="AutoShape 6"/>
          <p:cNvSpPr>
            <a:spLocks noChangeArrowheads="1"/>
          </p:cNvSpPr>
          <p:nvPr/>
        </p:nvSpPr>
        <p:spPr bwMode="auto">
          <a:xfrm flipH="1">
            <a:off x="1719184" y="3633686"/>
            <a:ext cx="5850038" cy="409516"/>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2" name="AutoShape 7"/>
          <p:cNvSpPr>
            <a:spLocks noChangeArrowheads="1"/>
          </p:cNvSpPr>
          <p:nvPr/>
        </p:nvSpPr>
        <p:spPr bwMode="auto">
          <a:xfrm flipH="1">
            <a:off x="7281878" y="3573149"/>
            <a:ext cx="530482" cy="519907"/>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4" name="AutoShape 9"/>
          <p:cNvSpPr>
            <a:spLocks noChangeArrowheads="1"/>
          </p:cNvSpPr>
          <p:nvPr/>
        </p:nvSpPr>
        <p:spPr bwMode="auto">
          <a:xfrm flipH="1">
            <a:off x="1719183" y="4641123"/>
            <a:ext cx="5763299" cy="409516"/>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5" name="AutoShape 10"/>
          <p:cNvSpPr>
            <a:spLocks noChangeArrowheads="1"/>
          </p:cNvSpPr>
          <p:nvPr/>
        </p:nvSpPr>
        <p:spPr bwMode="auto">
          <a:xfrm flipH="1">
            <a:off x="7232061" y="4575244"/>
            <a:ext cx="522617" cy="519907"/>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7" name="AutoShape 12"/>
          <p:cNvSpPr>
            <a:spLocks noChangeArrowheads="1"/>
          </p:cNvSpPr>
          <p:nvPr/>
        </p:nvSpPr>
        <p:spPr bwMode="auto">
          <a:xfrm flipH="1">
            <a:off x="1719184" y="5565455"/>
            <a:ext cx="5860668" cy="409516"/>
          </a:xfrm>
          <a:prstGeom prst="roundRect">
            <a:avLst>
              <a:gd name="adj" fmla="val 50000"/>
            </a:avLst>
          </a:prstGeom>
          <a:gradFill rotWithShape="1">
            <a:gsLst>
              <a:gs pos="0">
                <a:schemeClr val="hlink"/>
              </a:gs>
              <a:gs pos="50000">
                <a:srgbClr val="5A5A5A"/>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8" name="AutoShape 13"/>
          <p:cNvSpPr>
            <a:spLocks noChangeArrowheads="1"/>
          </p:cNvSpPr>
          <p:nvPr/>
        </p:nvSpPr>
        <p:spPr bwMode="auto">
          <a:xfrm flipH="1">
            <a:off x="7280914" y="5503137"/>
            <a:ext cx="531446" cy="519907"/>
          </a:xfrm>
          <a:prstGeom prst="homePlate">
            <a:avLst>
              <a:gd name="adj" fmla="val 25000"/>
            </a:avLst>
          </a:prstGeom>
          <a:gradFill rotWithShape="1">
            <a:gsLst>
              <a:gs pos="0">
                <a:srgbClr val="373737"/>
              </a:gs>
              <a:gs pos="100000">
                <a:schemeClr val="hlink"/>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20" name="AutoShape 14"/>
          <p:cNvSpPr>
            <a:spLocks noChangeArrowheads="1"/>
          </p:cNvSpPr>
          <p:nvPr/>
        </p:nvSpPr>
        <p:spPr bwMode="auto">
          <a:xfrm>
            <a:off x="1719184" y="2611795"/>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تنظيم </a:t>
            </a:r>
            <a:r>
              <a:rPr lang="ar-EG" sz="2400" b="1" dirty="0">
                <a:solidFill>
                  <a:srgbClr val="FFFFFF"/>
                </a:solidFill>
                <a:ea typeface="Gulim" pitchFamily="34" charset="-127"/>
              </a:rPr>
              <a:t>مقابلات واستقبال زوار المدير</a:t>
            </a:r>
            <a:endParaRPr lang="en-US" sz="2400" b="1" dirty="0">
              <a:solidFill>
                <a:srgbClr val="FFFFFF"/>
              </a:solidFill>
              <a:ea typeface="Gulim" pitchFamily="34" charset="-127"/>
            </a:endParaRPr>
          </a:p>
        </p:txBody>
      </p:sp>
      <p:sp>
        <p:nvSpPr>
          <p:cNvPr id="24" name="AutoShape 18"/>
          <p:cNvSpPr>
            <a:spLocks noChangeArrowheads="1"/>
          </p:cNvSpPr>
          <p:nvPr/>
        </p:nvSpPr>
        <p:spPr bwMode="auto">
          <a:xfrm>
            <a:off x="7740352" y="2563881"/>
            <a:ext cx="574675" cy="648103"/>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400">
              <a:solidFill>
                <a:srgbClr val="4D4D4D"/>
              </a:solidFill>
            </a:endParaRPr>
          </a:p>
        </p:txBody>
      </p:sp>
      <p:grpSp>
        <p:nvGrpSpPr>
          <p:cNvPr id="25" name="Group 19"/>
          <p:cNvGrpSpPr>
            <a:grpSpLocks/>
          </p:cNvGrpSpPr>
          <p:nvPr/>
        </p:nvGrpSpPr>
        <p:grpSpPr bwMode="auto">
          <a:xfrm>
            <a:off x="7740352" y="2563881"/>
            <a:ext cx="574675" cy="648103"/>
            <a:chOff x="0" y="0"/>
            <a:chExt cx="4251" cy="2141"/>
          </a:xfrm>
        </p:grpSpPr>
        <p:sp>
          <p:nvSpPr>
            <p:cNvPr id="26" name="Oval 20"/>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27" name="Oval 21"/>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28" name="Oval 22"/>
          <p:cNvSpPr>
            <a:spLocks noChangeArrowheads="1"/>
          </p:cNvSpPr>
          <p:nvPr/>
        </p:nvSpPr>
        <p:spPr bwMode="auto">
          <a:xfrm flipH="1">
            <a:off x="7786389" y="2616269"/>
            <a:ext cx="482600" cy="516346"/>
          </a:xfrm>
          <a:prstGeom prst="ellipse">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29" name="Oval 23"/>
          <p:cNvSpPr>
            <a:spLocks noChangeArrowheads="1"/>
          </p:cNvSpPr>
          <p:nvPr/>
        </p:nvSpPr>
        <p:spPr bwMode="auto">
          <a:xfrm flipH="1">
            <a:off x="7834013" y="2625793"/>
            <a:ext cx="377825" cy="341857"/>
          </a:xfrm>
          <a:prstGeom prst="ellipse">
            <a:avLst/>
          </a:prstGeom>
          <a:gradFill rotWithShape="1">
            <a:gsLst>
              <a:gs pos="0">
                <a:srgbClr val="F6E7DA"/>
              </a:gs>
              <a:gs pos="100000">
                <a:schemeClr val="bg2">
                  <a:alpha val="37999"/>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0" name="AutoShape 24"/>
          <p:cNvSpPr>
            <a:spLocks noChangeArrowheads="1"/>
          </p:cNvSpPr>
          <p:nvPr/>
        </p:nvSpPr>
        <p:spPr bwMode="auto">
          <a:xfrm>
            <a:off x="7740352" y="2565468"/>
            <a:ext cx="576262" cy="605371"/>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altLang="en-US" b="1" dirty="0" smtClean="0">
                <a:solidFill>
                  <a:srgbClr val="FFFFFF"/>
                </a:solidFill>
              </a:rPr>
              <a:t>5</a:t>
            </a:r>
            <a:endParaRPr lang="en-US" b="1" dirty="0">
              <a:solidFill>
                <a:srgbClr val="FFFFFF"/>
              </a:solidFill>
              <a:ea typeface="Gulim" pitchFamily="34" charset="-127"/>
            </a:endParaRPr>
          </a:p>
        </p:txBody>
      </p:sp>
      <p:grpSp>
        <p:nvGrpSpPr>
          <p:cNvPr id="31" name="Group 25"/>
          <p:cNvGrpSpPr>
            <a:grpSpLocks/>
          </p:cNvGrpSpPr>
          <p:nvPr/>
        </p:nvGrpSpPr>
        <p:grpSpPr bwMode="auto">
          <a:xfrm>
            <a:off x="7740154" y="3500506"/>
            <a:ext cx="576262" cy="648103"/>
            <a:chOff x="0" y="0"/>
            <a:chExt cx="363" cy="364"/>
          </a:xfrm>
        </p:grpSpPr>
        <p:sp>
          <p:nvSpPr>
            <p:cNvPr id="32" name="AutoShape 26"/>
            <p:cNvSpPr>
              <a:spLocks noChangeArrowheads="1"/>
            </p:cNvSpPr>
            <p:nvPr/>
          </p:nvSpPr>
          <p:spPr bwMode="auto">
            <a:xfrm>
              <a:off x="2" y="1"/>
              <a:ext cx="360" cy="363"/>
            </a:xfrm>
            <a:prstGeom prst="roundRect">
              <a:avLst>
                <a:gd name="adj" fmla="val 14222"/>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33" name="Group 27"/>
            <p:cNvGrpSpPr>
              <a:grpSpLocks/>
            </p:cNvGrpSpPr>
            <p:nvPr/>
          </p:nvGrpSpPr>
          <p:grpSpPr bwMode="auto">
            <a:xfrm>
              <a:off x="2" y="0"/>
              <a:ext cx="359" cy="364"/>
              <a:chOff x="0" y="0"/>
              <a:chExt cx="4251" cy="2141"/>
            </a:xfrm>
          </p:grpSpPr>
          <p:sp>
            <p:nvSpPr>
              <p:cNvPr id="37" name="Oval 28"/>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38" name="Oval 29"/>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34" name="Oval 30"/>
            <p:cNvSpPr>
              <a:spLocks noChangeArrowheads="1"/>
            </p:cNvSpPr>
            <p:nvPr/>
          </p:nvSpPr>
          <p:spPr bwMode="auto">
            <a:xfrm flipH="1">
              <a:off x="31" y="33"/>
              <a:ext cx="302" cy="292"/>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5" name="Oval 31"/>
            <p:cNvSpPr>
              <a:spLocks noChangeArrowheads="1"/>
            </p:cNvSpPr>
            <p:nvPr/>
          </p:nvSpPr>
          <p:spPr bwMode="auto">
            <a:xfrm flipH="1">
              <a:off x="59" y="41"/>
              <a:ext cx="244" cy="191"/>
            </a:xfrm>
            <a:prstGeom prst="ellipse">
              <a:avLst/>
            </a:prstGeom>
            <a:gradFill rotWithShape="1">
              <a:gsLst>
                <a:gs pos="0">
                  <a:srgbClr val="FCF2CD"/>
                </a:gs>
                <a:gs pos="100000">
                  <a:schemeClr val="accent1">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6" name="AutoShape 32"/>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altLang="en-US" b="1" dirty="0" smtClean="0">
                  <a:solidFill>
                    <a:srgbClr val="FFFFFF"/>
                  </a:solidFill>
                </a:rPr>
                <a:t>6</a:t>
              </a:r>
              <a:endParaRPr lang="en-US" b="1" dirty="0">
                <a:solidFill>
                  <a:srgbClr val="FFFFFF"/>
                </a:solidFill>
                <a:ea typeface="Gulim" pitchFamily="34" charset="-127"/>
              </a:endParaRPr>
            </a:p>
          </p:txBody>
        </p:sp>
      </p:grpSp>
      <p:grpSp>
        <p:nvGrpSpPr>
          <p:cNvPr id="39" name="Group 33"/>
          <p:cNvGrpSpPr>
            <a:grpSpLocks/>
          </p:cNvGrpSpPr>
          <p:nvPr/>
        </p:nvGrpSpPr>
        <p:grpSpPr bwMode="auto">
          <a:xfrm>
            <a:off x="7740154" y="4510156"/>
            <a:ext cx="576262" cy="648103"/>
            <a:chOff x="0" y="0"/>
            <a:chExt cx="363" cy="364"/>
          </a:xfrm>
        </p:grpSpPr>
        <p:sp>
          <p:nvSpPr>
            <p:cNvPr id="40" name="AutoShape 34"/>
            <p:cNvSpPr>
              <a:spLocks noChangeArrowheads="1"/>
            </p:cNvSpPr>
            <p:nvPr/>
          </p:nvSpPr>
          <p:spPr bwMode="auto">
            <a:xfrm>
              <a:off x="1" y="0"/>
              <a:ext cx="361" cy="363"/>
            </a:xfrm>
            <a:prstGeom prst="roundRect">
              <a:avLst>
                <a:gd name="adj" fmla="val 14222"/>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1" name="Group 35"/>
            <p:cNvGrpSpPr>
              <a:grpSpLocks/>
            </p:cNvGrpSpPr>
            <p:nvPr/>
          </p:nvGrpSpPr>
          <p:grpSpPr bwMode="auto">
            <a:xfrm>
              <a:off x="0" y="0"/>
              <a:ext cx="361" cy="364"/>
              <a:chOff x="0" y="0"/>
              <a:chExt cx="4251" cy="2141"/>
            </a:xfrm>
          </p:grpSpPr>
          <p:sp>
            <p:nvSpPr>
              <p:cNvPr id="45" name="Oval 36"/>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46" name="Oval 37"/>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42" name="Oval 38"/>
            <p:cNvSpPr>
              <a:spLocks noChangeArrowheads="1"/>
            </p:cNvSpPr>
            <p:nvPr/>
          </p:nvSpPr>
          <p:spPr bwMode="auto">
            <a:xfrm flipH="1">
              <a:off x="29" y="33"/>
              <a:ext cx="303" cy="293"/>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3" name="Oval 39"/>
            <p:cNvSpPr>
              <a:spLocks noChangeArrowheads="1"/>
            </p:cNvSpPr>
            <p:nvPr/>
          </p:nvSpPr>
          <p:spPr bwMode="auto">
            <a:xfrm flipH="1">
              <a:off x="57" y="41"/>
              <a:ext cx="246" cy="191"/>
            </a:xfrm>
            <a:prstGeom prst="ellipse">
              <a:avLst/>
            </a:prstGeom>
            <a:gradFill rotWithShape="1">
              <a:gsLst>
                <a:gs pos="0">
                  <a:srgbClr val="FFAAAA"/>
                </a:gs>
                <a:gs pos="100000">
                  <a:schemeClr val="accent2">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4" name="AutoShape 40"/>
            <p:cNvSpPr>
              <a:spLocks noChangeArrowheads="1"/>
            </p:cNvSpPr>
            <p:nvPr/>
          </p:nvSpPr>
          <p:spPr bwMode="auto">
            <a:xfrm>
              <a:off x="0" y="0"/>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altLang="en-US" b="1" dirty="0" smtClean="0">
                  <a:solidFill>
                    <a:srgbClr val="FFFFFF"/>
                  </a:solidFill>
                </a:rPr>
                <a:t>7</a:t>
              </a:r>
              <a:endParaRPr lang="en-US" b="1" dirty="0">
                <a:solidFill>
                  <a:srgbClr val="FFFFFF"/>
                </a:solidFill>
                <a:ea typeface="Gulim" pitchFamily="34" charset="-127"/>
              </a:endParaRPr>
            </a:p>
          </p:txBody>
        </p:sp>
      </p:grpSp>
      <p:grpSp>
        <p:nvGrpSpPr>
          <p:cNvPr id="47" name="Group 41"/>
          <p:cNvGrpSpPr>
            <a:grpSpLocks/>
          </p:cNvGrpSpPr>
          <p:nvPr/>
        </p:nvGrpSpPr>
        <p:grpSpPr bwMode="auto">
          <a:xfrm>
            <a:off x="7740154" y="5445193"/>
            <a:ext cx="576262" cy="648103"/>
            <a:chOff x="0" y="0"/>
            <a:chExt cx="363" cy="364"/>
          </a:xfrm>
        </p:grpSpPr>
        <p:sp>
          <p:nvSpPr>
            <p:cNvPr id="48" name="AutoShape 42"/>
            <p:cNvSpPr>
              <a:spLocks noChangeArrowheads="1"/>
            </p:cNvSpPr>
            <p:nvPr/>
          </p:nvSpPr>
          <p:spPr bwMode="auto">
            <a:xfrm>
              <a:off x="1" y="1"/>
              <a:ext cx="361" cy="363"/>
            </a:xfrm>
            <a:prstGeom prst="roundRect">
              <a:avLst>
                <a:gd name="adj" fmla="val 14222"/>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9" name="Group 43"/>
            <p:cNvGrpSpPr>
              <a:grpSpLocks/>
            </p:cNvGrpSpPr>
            <p:nvPr/>
          </p:nvGrpSpPr>
          <p:grpSpPr bwMode="auto">
            <a:xfrm>
              <a:off x="0" y="0"/>
              <a:ext cx="360" cy="364"/>
              <a:chOff x="0" y="0"/>
              <a:chExt cx="1134" cy="993"/>
            </a:xfrm>
          </p:grpSpPr>
          <p:grpSp>
            <p:nvGrpSpPr>
              <p:cNvPr id="52" name="Group 44"/>
              <p:cNvGrpSpPr>
                <a:grpSpLocks/>
              </p:cNvGrpSpPr>
              <p:nvPr/>
            </p:nvGrpSpPr>
            <p:grpSpPr bwMode="auto">
              <a:xfrm>
                <a:off x="0" y="0"/>
                <a:ext cx="1134" cy="993"/>
                <a:chOff x="0" y="0"/>
                <a:chExt cx="4251" cy="2141"/>
              </a:xfrm>
            </p:grpSpPr>
            <p:sp>
              <p:nvSpPr>
                <p:cNvPr id="54" name="Oval 45"/>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55" name="Oval 46"/>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53" name="Oval 47"/>
              <p:cNvSpPr>
                <a:spLocks noChangeArrowheads="1"/>
              </p:cNvSpPr>
              <p:nvPr/>
            </p:nvSpPr>
            <p:spPr bwMode="auto">
              <a:xfrm flipH="1">
                <a:off x="91" y="91"/>
                <a:ext cx="953" cy="795"/>
              </a:xfrm>
              <a:prstGeom prst="ellipse">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grpSp>
        <p:sp>
          <p:nvSpPr>
            <p:cNvPr id="50" name="Oval 48"/>
            <p:cNvSpPr>
              <a:spLocks noChangeArrowheads="1"/>
            </p:cNvSpPr>
            <p:nvPr/>
          </p:nvSpPr>
          <p:spPr bwMode="auto">
            <a:xfrm flipH="1">
              <a:off x="57" y="42"/>
              <a:ext cx="244" cy="191"/>
            </a:xfrm>
            <a:prstGeom prst="ellipse">
              <a:avLst/>
            </a:prstGeom>
            <a:gradFill rotWithShape="1">
              <a:gsLst>
                <a:gs pos="0">
                  <a:srgbClr val="DBDBDB"/>
                </a:gs>
                <a:gs pos="100000">
                  <a:schemeClr val="hlink">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51" name="AutoShape 49"/>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altLang="en-US" b="1" dirty="0" smtClean="0">
                  <a:solidFill>
                    <a:srgbClr val="FFFFFF"/>
                  </a:solidFill>
                </a:rPr>
                <a:t>8</a:t>
              </a:r>
              <a:endParaRPr lang="en-US" b="1" dirty="0">
                <a:solidFill>
                  <a:srgbClr val="FFFFFF"/>
                </a:solidFill>
                <a:ea typeface="Gulim" pitchFamily="34" charset="-127"/>
              </a:endParaRPr>
            </a:p>
          </p:txBody>
        </p:sp>
      </p:grpSp>
      <p:sp>
        <p:nvSpPr>
          <p:cNvPr id="69" name="AutoShape 14"/>
          <p:cNvSpPr>
            <a:spLocks noChangeArrowheads="1"/>
          </p:cNvSpPr>
          <p:nvPr/>
        </p:nvSpPr>
        <p:spPr bwMode="auto">
          <a:xfrm>
            <a:off x="1763688" y="3537972"/>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تنظيم </a:t>
            </a:r>
            <a:r>
              <a:rPr lang="ar-EG" sz="2400" b="1" dirty="0">
                <a:solidFill>
                  <a:srgbClr val="FFFFFF"/>
                </a:solidFill>
                <a:ea typeface="Gulim" pitchFamily="34" charset="-127"/>
              </a:rPr>
              <a:t>اجتماعات المدير</a:t>
            </a:r>
            <a:endParaRPr lang="en-US" sz="2400" b="1" dirty="0">
              <a:solidFill>
                <a:srgbClr val="FFFFFF"/>
              </a:solidFill>
              <a:ea typeface="Gulim" pitchFamily="34" charset="-127"/>
            </a:endParaRPr>
          </a:p>
        </p:txBody>
      </p:sp>
      <p:sp>
        <p:nvSpPr>
          <p:cNvPr id="70" name="AutoShape 14"/>
          <p:cNvSpPr>
            <a:spLocks noChangeArrowheads="1"/>
          </p:cNvSpPr>
          <p:nvPr/>
        </p:nvSpPr>
        <p:spPr bwMode="auto">
          <a:xfrm>
            <a:off x="1808192" y="4565496"/>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الترتيب </a:t>
            </a:r>
            <a:r>
              <a:rPr lang="ar-EG" sz="2400" b="1" dirty="0">
                <a:solidFill>
                  <a:srgbClr val="FFFFFF"/>
                </a:solidFill>
                <a:ea typeface="Gulim" pitchFamily="34" charset="-127"/>
              </a:rPr>
              <a:t>لسفريات المدير وعمل الحجوزات اللازمة</a:t>
            </a:r>
            <a:endParaRPr lang="en-US" sz="2400" b="1" dirty="0">
              <a:solidFill>
                <a:srgbClr val="FFFFFF"/>
              </a:solidFill>
              <a:ea typeface="Gulim" pitchFamily="34" charset="-127"/>
            </a:endParaRPr>
          </a:p>
        </p:txBody>
      </p:sp>
      <p:sp>
        <p:nvSpPr>
          <p:cNvPr id="71" name="AutoShape 14"/>
          <p:cNvSpPr>
            <a:spLocks noChangeArrowheads="1"/>
          </p:cNvSpPr>
          <p:nvPr/>
        </p:nvSpPr>
        <p:spPr bwMode="auto">
          <a:xfrm>
            <a:off x="1852696" y="5501600"/>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تلخيص </a:t>
            </a:r>
            <a:r>
              <a:rPr lang="ar-EG" sz="2400" b="1" dirty="0">
                <a:solidFill>
                  <a:srgbClr val="FFFFFF"/>
                </a:solidFill>
                <a:ea typeface="Gulim" pitchFamily="34" charset="-127"/>
              </a:rPr>
              <a:t>المقالات التي تعرض على المدير</a:t>
            </a:r>
            <a:endParaRPr lang="en-US" sz="2400" b="1" dirty="0">
              <a:solidFill>
                <a:srgbClr val="FFFFFF"/>
              </a:solidFill>
              <a:ea typeface="Gulim" pitchFamily="34" charset="-127"/>
            </a:endParaRPr>
          </a:p>
        </p:txBody>
      </p:sp>
    </p:spTree>
    <p:extLst>
      <p:ext uri="{BB962C8B-B14F-4D97-AF65-F5344CB8AC3E}">
        <p14:creationId xmlns:p14="http://schemas.microsoft.com/office/powerpoint/2010/main" xmlns="" val="419397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fade">
                                      <p:cBhvr>
                                        <p:cTn id="64" dur="1000"/>
                                        <p:tgtEl>
                                          <p:spTgt spid="69"/>
                                        </p:tgtEl>
                                      </p:cBhvr>
                                    </p:animEffect>
                                    <p:anim calcmode="lin" valueType="num">
                                      <p:cBhvr>
                                        <p:cTn id="65" dur="1000" fill="hold"/>
                                        <p:tgtEl>
                                          <p:spTgt spid="69"/>
                                        </p:tgtEl>
                                        <p:attrNameLst>
                                          <p:attrName>ppt_x</p:attrName>
                                        </p:attrNameLst>
                                      </p:cBhvr>
                                      <p:tavLst>
                                        <p:tav tm="0">
                                          <p:val>
                                            <p:strVal val="#ppt_x"/>
                                          </p:val>
                                        </p:tav>
                                        <p:tav tm="100000">
                                          <p:val>
                                            <p:strVal val="#ppt_x"/>
                                          </p:val>
                                        </p:tav>
                                      </p:tavLst>
                                    </p:anim>
                                    <p:anim calcmode="lin" valueType="num">
                                      <p:cBhvr>
                                        <p:cTn id="6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1000"/>
                                        <p:tgtEl>
                                          <p:spTgt spid="39"/>
                                        </p:tgtEl>
                                      </p:cBhvr>
                                    </p:animEffect>
                                    <p:anim calcmode="lin" valueType="num">
                                      <p:cBhvr>
                                        <p:cTn id="82" dur="1000" fill="hold"/>
                                        <p:tgtEl>
                                          <p:spTgt spid="39"/>
                                        </p:tgtEl>
                                        <p:attrNameLst>
                                          <p:attrName>ppt_x</p:attrName>
                                        </p:attrNameLst>
                                      </p:cBhvr>
                                      <p:tavLst>
                                        <p:tav tm="0">
                                          <p:val>
                                            <p:strVal val="#ppt_x"/>
                                          </p:val>
                                        </p:tav>
                                        <p:tav tm="100000">
                                          <p:val>
                                            <p:strVal val="#ppt_x"/>
                                          </p:val>
                                        </p:tav>
                                      </p:tavLst>
                                    </p:anim>
                                    <p:anim calcmode="lin" valueType="num">
                                      <p:cBhvr>
                                        <p:cTn id="83" dur="1000" fill="hold"/>
                                        <p:tgtEl>
                                          <p:spTgt spid="3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fade">
                                      <p:cBhvr>
                                        <p:cTn id="86" dur="1000"/>
                                        <p:tgtEl>
                                          <p:spTgt spid="70"/>
                                        </p:tgtEl>
                                      </p:cBhvr>
                                    </p:animEffect>
                                    <p:anim calcmode="lin" valueType="num">
                                      <p:cBhvr>
                                        <p:cTn id="87" dur="1000" fill="hold"/>
                                        <p:tgtEl>
                                          <p:spTgt spid="70"/>
                                        </p:tgtEl>
                                        <p:attrNameLst>
                                          <p:attrName>ppt_x</p:attrName>
                                        </p:attrNameLst>
                                      </p:cBhvr>
                                      <p:tavLst>
                                        <p:tav tm="0">
                                          <p:val>
                                            <p:strVal val="#ppt_x"/>
                                          </p:val>
                                        </p:tav>
                                        <p:tav tm="100000">
                                          <p:val>
                                            <p:strVal val="#ppt_x"/>
                                          </p:val>
                                        </p:tav>
                                      </p:tavLst>
                                    </p:anim>
                                    <p:anim calcmode="lin" valueType="num">
                                      <p:cBhvr>
                                        <p:cTn id="88"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fade">
                                      <p:cBhvr>
                                        <p:cTn id="93" dur="1000"/>
                                        <p:tgtEl>
                                          <p:spTgt spid="17"/>
                                        </p:tgtEl>
                                      </p:cBhvr>
                                    </p:animEffect>
                                    <p:anim calcmode="lin" valueType="num">
                                      <p:cBhvr>
                                        <p:cTn id="94" dur="1000" fill="hold"/>
                                        <p:tgtEl>
                                          <p:spTgt spid="17"/>
                                        </p:tgtEl>
                                        <p:attrNameLst>
                                          <p:attrName>ppt_x</p:attrName>
                                        </p:attrNameLst>
                                      </p:cBhvr>
                                      <p:tavLst>
                                        <p:tav tm="0">
                                          <p:val>
                                            <p:strVal val="#ppt_x"/>
                                          </p:val>
                                        </p:tav>
                                        <p:tav tm="100000">
                                          <p:val>
                                            <p:strVal val="#ppt_x"/>
                                          </p:val>
                                        </p:tav>
                                      </p:tavLst>
                                    </p:anim>
                                    <p:anim calcmode="lin" valueType="num">
                                      <p:cBhvr>
                                        <p:cTn id="95" dur="1000" fill="hold"/>
                                        <p:tgtEl>
                                          <p:spTgt spid="1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1000"/>
                                        <p:tgtEl>
                                          <p:spTgt spid="47"/>
                                        </p:tgtEl>
                                      </p:cBhvr>
                                    </p:animEffect>
                                    <p:anim calcmode="lin" valueType="num">
                                      <p:cBhvr>
                                        <p:cTn id="104" dur="1000" fill="hold"/>
                                        <p:tgtEl>
                                          <p:spTgt spid="47"/>
                                        </p:tgtEl>
                                        <p:attrNameLst>
                                          <p:attrName>ppt_x</p:attrName>
                                        </p:attrNameLst>
                                      </p:cBhvr>
                                      <p:tavLst>
                                        <p:tav tm="0">
                                          <p:val>
                                            <p:strVal val="#ppt_x"/>
                                          </p:val>
                                        </p:tav>
                                        <p:tav tm="100000">
                                          <p:val>
                                            <p:strVal val="#ppt_x"/>
                                          </p:val>
                                        </p:tav>
                                      </p:tavLst>
                                    </p:anim>
                                    <p:anim calcmode="lin" valueType="num">
                                      <p:cBhvr>
                                        <p:cTn id="105" dur="1000" fill="hold"/>
                                        <p:tgtEl>
                                          <p:spTgt spid="47"/>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71"/>
                                        </p:tgtEl>
                                        <p:attrNameLst>
                                          <p:attrName>style.visibility</p:attrName>
                                        </p:attrNameLst>
                                      </p:cBhvr>
                                      <p:to>
                                        <p:strVal val="visible"/>
                                      </p:to>
                                    </p:set>
                                    <p:animEffect transition="in" filter="fade">
                                      <p:cBhvr>
                                        <p:cTn id="108" dur="1000"/>
                                        <p:tgtEl>
                                          <p:spTgt spid="71"/>
                                        </p:tgtEl>
                                      </p:cBhvr>
                                    </p:animEffect>
                                    <p:anim calcmode="lin" valueType="num">
                                      <p:cBhvr>
                                        <p:cTn id="109" dur="1000" fill="hold"/>
                                        <p:tgtEl>
                                          <p:spTgt spid="71"/>
                                        </p:tgtEl>
                                        <p:attrNameLst>
                                          <p:attrName>ppt_x</p:attrName>
                                        </p:attrNameLst>
                                      </p:cBhvr>
                                      <p:tavLst>
                                        <p:tav tm="0">
                                          <p:val>
                                            <p:strVal val="#ppt_x"/>
                                          </p:val>
                                        </p:tav>
                                        <p:tav tm="100000">
                                          <p:val>
                                            <p:strVal val="#ppt_x"/>
                                          </p:val>
                                        </p:tav>
                                      </p:tavLst>
                                    </p:anim>
                                    <p:anim calcmode="lin" valueType="num">
                                      <p:cBhvr>
                                        <p:cTn id="110"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4" grpId="0" animBg="1"/>
      <p:bldP spid="15" grpId="0" animBg="1"/>
      <p:bldP spid="17" grpId="0" animBg="1"/>
      <p:bldP spid="18" grpId="0" animBg="1"/>
      <p:bldP spid="20" grpId="0"/>
      <p:bldP spid="24" grpId="0" animBg="1"/>
      <p:bldP spid="28" grpId="0" animBg="1"/>
      <p:bldP spid="29" grpId="0" animBg="1"/>
      <p:bldP spid="30" grpId="0"/>
      <p:bldP spid="69" grpId="0"/>
      <p:bldP spid="70" grpId="0"/>
      <p:bldP spid="71" grpId="0"/>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3645024"/>
            <a:ext cx="8346728" cy="2000108"/>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تفرز المراسلات الصادرة تبعاً لطريقة تصديرها كما يلي:</a:t>
              </a:r>
            </a:p>
            <a:p>
              <a:pPr algn="r" rtl="1"/>
              <a:r>
                <a:rPr lang="ar-EG" sz="2800" b="1" dirty="0" smtClean="0">
                  <a:solidFill>
                    <a:srgbClr val="FFFFFF"/>
                  </a:solidFill>
                  <a:ea typeface="Gulim" pitchFamily="34" charset="-127"/>
                </a:rPr>
                <a:t>المراسلات </a:t>
              </a:r>
              <a:r>
                <a:rPr lang="ar-EG" sz="2800" b="1" dirty="0">
                  <a:solidFill>
                    <a:srgbClr val="FFFFFF"/>
                  </a:solidFill>
                  <a:ea typeface="Gulim" pitchFamily="34" charset="-127"/>
                </a:rPr>
                <a:t>خارج المدينة.</a:t>
              </a:r>
            </a:p>
            <a:p>
              <a:pPr algn="r" rtl="1"/>
              <a:r>
                <a:rPr lang="ar-EG" sz="2800" b="1" dirty="0" smtClean="0">
                  <a:solidFill>
                    <a:srgbClr val="FFFFFF"/>
                  </a:solidFill>
                  <a:ea typeface="Gulim" pitchFamily="34" charset="-127"/>
                </a:rPr>
                <a:t>المراسلات </a:t>
              </a:r>
              <a:r>
                <a:rPr lang="ar-EG" sz="2800" b="1" dirty="0">
                  <a:solidFill>
                    <a:srgbClr val="FFFFFF"/>
                  </a:solidFill>
                  <a:ea typeface="Gulim" pitchFamily="34" charset="-127"/>
                </a:rPr>
                <a:t>داخل المدينة.</a:t>
              </a:r>
            </a:p>
            <a:p>
              <a:pPr algn="r" rtl="1"/>
              <a:r>
                <a:rPr lang="ar-EG" sz="2800" b="1" dirty="0" smtClean="0">
                  <a:solidFill>
                    <a:srgbClr val="FFFFFF"/>
                  </a:solidFill>
                  <a:ea typeface="Gulim" pitchFamily="34" charset="-127"/>
                </a:rPr>
                <a:t>البرقيات</a:t>
              </a:r>
              <a:r>
                <a:rPr lang="ar-EG" sz="2800" b="1" dirty="0">
                  <a:solidFill>
                    <a:srgbClr val="FFFFFF"/>
                  </a:solidFill>
                  <a:ea typeface="Gulim" pitchFamily="34" charset="-127"/>
                </a:rPr>
                <a:t>.</a:t>
              </a: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solidFill>
                  <a:srgbClr val="FFFFFF"/>
                </a:solidFill>
                <a:latin typeface="Simplified Arabic" pitchFamily="18" charset="-78"/>
                <a:cs typeface="Simplified Arabic" pitchFamily="18" charset="-78"/>
              </a:rPr>
              <a:t>فرز </a:t>
            </a:r>
            <a:r>
              <a:rPr lang="ar-EG" altLang="en-US" sz="3200" dirty="0">
                <a:solidFill>
                  <a:srgbClr val="FFFFFF"/>
                </a:solidFill>
                <a:latin typeface="Simplified Arabic" pitchFamily="18" charset="-78"/>
                <a:cs typeface="Simplified Arabic" pitchFamily="18" charset="-78"/>
              </a:rPr>
              <a:t>المراسلات الصادرة</a:t>
            </a:r>
          </a:p>
        </p:txBody>
      </p:sp>
    </p:spTree>
    <p:extLst>
      <p:ext uri="{BB962C8B-B14F-4D97-AF65-F5344CB8AC3E}">
        <p14:creationId xmlns:p14="http://schemas.microsoft.com/office/powerpoint/2010/main" xmlns="" val="356356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3645024"/>
            <a:ext cx="8346728" cy="2000108"/>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تسجل المراسلات الصادرة في البيانات أو الكشوفات، وذلك بتدوين </a:t>
              </a:r>
              <a:r>
                <a:rPr lang="ar-EG" sz="2800" b="1" dirty="0" smtClean="0">
                  <a:solidFill>
                    <a:srgbClr val="FFFFFF"/>
                  </a:solidFill>
                  <a:ea typeface="Gulim" pitchFamily="34" charset="-127"/>
                </a:rPr>
                <a:t>كافة</a:t>
              </a:r>
            </a:p>
            <a:p>
              <a:pPr rtl="1"/>
              <a:r>
                <a:rPr lang="ar-EG" sz="2800" b="1" dirty="0" smtClean="0">
                  <a:solidFill>
                    <a:srgbClr val="FFFFFF"/>
                  </a:solidFill>
                  <a:ea typeface="Gulim" pitchFamily="34" charset="-127"/>
                </a:rPr>
                <a:t>البيانات </a:t>
              </a:r>
              <a:r>
                <a:rPr lang="ar-EG" sz="2800" b="1" dirty="0">
                  <a:solidFill>
                    <a:srgbClr val="FFFFFF"/>
                  </a:solidFill>
                  <a:ea typeface="Gulim" pitchFamily="34" charset="-127"/>
                </a:rPr>
                <a:t>والمعلومات عنها من حيث رقم صادر تلك المراسلات وتاريخ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صدورها </a:t>
              </a:r>
              <a:r>
                <a:rPr lang="ar-EG" sz="2800" b="1" dirty="0">
                  <a:solidFill>
                    <a:srgbClr val="FFFFFF"/>
                  </a:solidFill>
                  <a:ea typeface="Gulim" pitchFamily="34" charset="-127"/>
                </a:rPr>
                <a:t>وموضوع الرسالة والجهة المرسلة اليها</a:t>
              </a: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solidFill>
                  <a:srgbClr val="FFFFFF"/>
                </a:solidFill>
                <a:latin typeface="Simplified Arabic" pitchFamily="18" charset="-78"/>
                <a:cs typeface="Simplified Arabic" pitchFamily="18" charset="-78"/>
              </a:rPr>
              <a:t>التسجيل</a:t>
            </a:r>
            <a:endParaRPr lang="ar-EG" altLang="en-US" sz="3200" dirty="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167750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3645024"/>
            <a:ext cx="8346728" cy="2000108"/>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تعد المراسلات للتصدير وذلك بفرز الأصول عن الصور المراد تصديرها</a:t>
              </a:r>
              <a:r>
                <a:rPr lang="ar-EG" sz="2800" b="1" dirty="0" smtClean="0">
                  <a:solidFill>
                    <a:srgbClr val="FFFFFF"/>
                  </a:solidFill>
                  <a:ea typeface="Gulim" pitchFamily="34" charset="-127"/>
                </a:rPr>
                <a:t>،</a:t>
              </a:r>
            </a:p>
            <a:p>
              <a:pPr rtl="1"/>
              <a:r>
                <a:rPr lang="ar-EG" sz="2800" b="1" dirty="0" smtClean="0">
                  <a:solidFill>
                    <a:srgbClr val="FFFFFF"/>
                  </a:solidFill>
                  <a:ea typeface="Gulim" pitchFamily="34" charset="-127"/>
                </a:rPr>
                <a:t> </a:t>
              </a:r>
              <a:r>
                <a:rPr lang="ar-EG" sz="2800" b="1" dirty="0">
                  <a:solidFill>
                    <a:srgbClr val="FFFFFF"/>
                  </a:solidFill>
                  <a:ea typeface="Gulim" pitchFamily="34" charset="-127"/>
                </a:rPr>
                <a:t>وتسجيل رقم الصادر في الخانة المخصصة لها في الرسالة</a:t>
              </a: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solidFill>
                  <a:srgbClr val="FFFFFF"/>
                </a:solidFill>
                <a:latin typeface="Simplified Arabic" pitchFamily="18" charset="-78"/>
                <a:cs typeface="Simplified Arabic" pitchFamily="18" charset="-78"/>
              </a:rPr>
              <a:t>إعداد </a:t>
            </a:r>
            <a:r>
              <a:rPr lang="ar-EG" altLang="en-US" sz="3200" dirty="0">
                <a:solidFill>
                  <a:srgbClr val="FFFFFF"/>
                </a:solidFill>
                <a:latin typeface="Simplified Arabic" pitchFamily="18" charset="-78"/>
                <a:cs typeface="Simplified Arabic" pitchFamily="18" charset="-78"/>
              </a:rPr>
              <a:t>المراسلات للتصدير</a:t>
            </a:r>
          </a:p>
        </p:txBody>
      </p:sp>
    </p:spTree>
    <p:extLst>
      <p:ext uri="{BB962C8B-B14F-4D97-AF65-F5344CB8AC3E}">
        <p14:creationId xmlns:p14="http://schemas.microsoft.com/office/powerpoint/2010/main" xmlns="" val="171169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3645024"/>
            <a:ext cx="8346728" cy="2000108"/>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تسلم المراسلات للمراسلين لإرسالها عن طريق البريد أو مناولة حسب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بعد </a:t>
              </a:r>
              <a:r>
                <a:rPr lang="ar-EG" sz="2800" b="1" dirty="0">
                  <a:solidFill>
                    <a:srgbClr val="FFFFFF"/>
                  </a:solidFill>
                  <a:ea typeface="Gulim" pitchFamily="34" charset="-127"/>
                </a:rPr>
                <a:t>الجهة الموجهة إليها الرسالة عن موقع الجهة التي أصدرت الرسالة</a:t>
              </a: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solidFill>
                  <a:srgbClr val="FFFFFF"/>
                </a:solidFill>
                <a:latin typeface="Simplified Arabic" pitchFamily="18" charset="-78"/>
                <a:cs typeface="Simplified Arabic" pitchFamily="18" charset="-78"/>
              </a:rPr>
              <a:t>التسليم </a:t>
            </a:r>
            <a:r>
              <a:rPr lang="ar-EG" altLang="en-US" sz="3200" dirty="0">
                <a:solidFill>
                  <a:srgbClr val="FFFFFF"/>
                </a:solidFill>
                <a:latin typeface="Simplified Arabic" pitchFamily="18" charset="-78"/>
                <a:cs typeface="Simplified Arabic" pitchFamily="18" charset="-78"/>
              </a:rPr>
              <a:t>للجهات المختصة</a:t>
            </a:r>
          </a:p>
        </p:txBody>
      </p:sp>
    </p:spTree>
    <p:extLst>
      <p:ext uri="{BB962C8B-B14F-4D97-AF65-F5344CB8AC3E}">
        <p14:creationId xmlns:p14="http://schemas.microsoft.com/office/powerpoint/2010/main" xmlns="" val="106758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solidFill>
                  <a:srgbClr val="FFFFFF"/>
                </a:solidFill>
                <a:latin typeface="Simplified Arabic" pitchFamily="18" charset="-78"/>
                <a:cs typeface="Simplified Arabic" pitchFamily="18" charset="-78"/>
              </a:rPr>
              <a:t>إجراءات البريد الصادر السري</a:t>
            </a:r>
          </a:p>
        </p:txBody>
      </p:sp>
      <p:sp>
        <p:nvSpPr>
          <p:cNvPr id="2" name="Rectangle 1"/>
          <p:cNvSpPr/>
          <p:nvPr/>
        </p:nvSpPr>
        <p:spPr>
          <a:xfrm>
            <a:off x="4716016" y="2622391"/>
            <a:ext cx="4254624" cy="2246769"/>
          </a:xfrm>
          <a:prstGeom prst="rect">
            <a:avLst/>
          </a:prstGeom>
        </p:spPr>
        <p:txBody>
          <a:bodyPr wrap="square">
            <a:spAutoFit/>
          </a:bodyPr>
          <a:lstStyle/>
          <a:p>
            <a:pPr algn="justLow" rtl="1"/>
            <a:r>
              <a:rPr lang="ar-EG" sz="2800" b="1" dirty="0">
                <a:solidFill>
                  <a:srgbClr val="7030A0"/>
                </a:solidFill>
              </a:rPr>
              <a:t>تتم إجراءات البريد الصادر السري عن طريق إعدادها في الإدارة المختصة وحجز رقم من وحدة الصادر. وبالتالي يتم التعامل معها كأي رسالة صادرة</a:t>
            </a:r>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2454170"/>
            <a:ext cx="3384376" cy="2847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0437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547664" y="2459360"/>
            <a:ext cx="5688632" cy="2376264"/>
          </a:xfrm>
          <a:prstGeom prst="horizontalScroll">
            <a:avLst/>
          </a:prstGeom>
          <a:ln w="9525" cap="flat" cmpd="sng" algn="ctr">
            <a:solidFill>
              <a:schemeClr val="tx1"/>
            </a:solidFill>
            <a:prstDash val="solid"/>
            <a:round/>
            <a:headEnd type="none" w="med" len="med"/>
            <a:tailEnd type="none" w="med" len="med"/>
          </a:ln>
          <a:effectLst/>
          <a:extLst/>
        </p:spPr>
        <p:style>
          <a:lnRef idx="0">
            <a:scrgbClr r="0" g="0" b="0"/>
          </a:lnRef>
          <a:fillRef idx="1003">
            <a:schemeClr val="lt2"/>
          </a:fillRef>
          <a:effectRef idx="0">
            <a:scrgbClr r="0" g="0" b="0"/>
          </a:effectRef>
          <a:fontRef idx="major"/>
        </p:style>
        <p:txBody>
          <a:bodyPr vert="horz" wrap="square" lIns="91440" tIns="45720" rIns="91440" bIns="45720" numCol="1" rtlCol="1" anchor="t" anchorCtr="0" compatLnSpc="1">
            <a:prstTxWarp prst="textNoShape">
              <a:avLst/>
            </a:prstTxWarp>
          </a:bodyPr>
          <a:lstStyle/>
          <a:p>
            <a:pPr rtl="1">
              <a:lnSpc>
                <a:spcPct val="250000"/>
              </a:lnSpc>
            </a:pPr>
            <a:r>
              <a:rPr lang="ar-EG" sz="3600" b="1">
                <a:solidFill>
                  <a:srgbClr val="FFFFFF"/>
                </a:solidFill>
                <a:latin typeface="Simplified Arabic" pitchFamily="18" charset="-78"/>
                <a:cs typeface="Simplified Arabic" pitchFamily="18" charset="-78"/>
              </a:rPr>
              <a:t>تطبيقات</a:t>
            </a:r>
            <a:endParaRPr lang="ar-EG" sz="3600" b="1" dirty="0" smtClean="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181016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07CD1E3675BD4affA6CA63955D31575C# #AutoShape 3"/>
          <p:cNvSpPr>
            <a:spLocks noChangeArrowheads="1"/>
          </p:cNvSpPr>
          <p:nvPr/>
        </p:nvSpPr>
        <p:spPr bwMode="auto">
          <a:xfrm>
            <a:off x="809625" y="2305223"/>
            <a:ext cx="7524750" cy="2347913"/>
          </a:xfrm>
          <a:prstGeom prst="rect">
            <a:avLst/>
          </a:prstGeom>
          <a:solidFill>
            <a:schemeClr val="accent1">
              <a:lumMod val="60000"/>
              <a:lumOff val="40000"/>
              <a:alpha val="78000"/>
            </a:schemeClr>
          </a:solidFill>
          <a:ln w="12700">
            <a:solidFill>
              <a:schemeClr val="bg1"/>
            </a:solidFill>
            <a:miter lim="800000"/>
            <a:headEnd/>
            <a:tailEnd/>
          </a:ln>
        </p:spPr>
        <p:txBody>
          <a:bodyPr anchor="ctr"/>
          <a:lstStyle/>
          <a:p>
            <a:pPr algn="l"/>
            <a:endParaRPr lang="zh-CN" altLang="en-US">
              <a:solidFill>
                <a:srgbClr val="4D4D4D"/>
              </a:solidFill>
              <a:latin typeface="Calibri" pitchFamily="34" charset="0"/>
            </a:endParaRPr>
          </a:p>
        </p:txBody>
      </p:sp>
      <p:sp>
        <p:nvSpPr>
          <p:cNvPr id="5" name="AutoShape 3" descr="D8FCD644EF414d608FD23FABDBB2453F# #AutoShape 3"/>
          <p:cNvSpPr>
            <a:spLocks noChangeArrowheads="1"/>
          </p:cNvSpPr>
          <p:nvPr/>
        </p:nvSpPr>
        <p:spPr bwMode="auto">
          <a:xfrm>
            <a:off x="914400" y="2162348"/>
            <a:ext cx="7315200" cy="2378075"/>
          </a:xfrm>
          <a:prstGeom prst="rect">
            <a:avLst/>
          </a:prstGeom>
          <a:solidFill>
            <a:schemeClr val="accent1">
              <a:lumMod val="75000"/>
              <a:alpha val="80000"/>
            </a:schemeClr>
          </a:solidFill>
          <a:ln w="12700">
            <a:solidFill>
              <a:schemeClr val="bg1"/>
            </a:solidFill>
            <a:miter lim="800000"/>
            <a:headEnd/>
            <a:tailEnd/>
          </a:ln>
        </p:spPr>
        <p:txBody>
          <a:bodyPr wrap="none" anchor="ctr"/>
          <a:lstStyle/>
          <a:p>
            <a:pPr rtl="1" eaLnBrk="0" hangingPunct="0"/>
            <a:r>
              <a:rPr lang="ar-EG" altLang="zh-CN" sz="4800" b="1" dirty="0">
                <a:solidFill>
                  <a:srgbClr val="FFFFFF"/>
                </a:solidFill>
                <a:ea typeface="Microsoft YaHei" pitchFamily="34" charset="-122"/>
              </a:rPr>
              <a:t>الفصل </a:t>
            </a:r>
            <a:r>
              <a:rPr lang="ar-EG" altLang="zh-CN" sz="4800" b="1" dirty="0" smtClean="0">
                <a:solidFill>
                  <a:srgbClr val="FFFFFF"/>
                </a:solidFill>
                <a:ea typeface="Microsoft YaHei" pitchFamily="34" charset="-122"/>
              </a:rPr>
              <a:t>الثامن</a:t>
            </a:r>
          </a:p>
          <a:p>
            <a:pPr rtl="1" eaLnBrk="0" hangingPunct="0"/>
            <a:r>
              <a:rPr lang="ar-EG" altLang="zh-CN" sz="4800" b="1" dirty="0" smtClean="0">
                <a:solidFill>
                  <a:srgbClr val="FFFFFF"/>
                </a:solidFill>
                <a:ea typeface="Microsoft YaHei" pitchFamily="34" charset="-122"/>
              </a:rPr>
              <a:t>تنظيم </a:t>
            </a:r>
            <a:r>
              <a:rPr lang="ar-EG" altLang="zh-CN" sz="4800" b="1" dirty="0">
                <a:solidFill>
                  <a:srgbClr val="FFFFFF"/>
                </a:solidFill>
                <a:ea typeface="Microsoft YaHei" pitchFamily="34" charset="-122"/>
              </a:rPr>
              <a:t>محفوظات مكتب المدير</a:t>
            </a:r>
            <a:endParaRPr lang="zh-CN" altLang="en-US" sz="4800" b="1" dirty="0">
              <a:solidFill>
                <a:srgbClr val="FFFFFF"/>
              </a:solidFill>
              <a:ea typeface="Microsoft YaHei" pitchFamily="34" charset="-122"/>
            </a:endParaRPr>
          </a:p>
        </p:txBody>
      </p:sp>
      <p:sp>
        <p:nvSpPr>
          <p:cNvPr id="6" name="Rectangle 13" descr="FD1DDF730CE4456e89755B07FE1653D0# #Rectangle 13"/>
          <p:cNvSpPr>
            <a:spLocks noChangeArrowheads="1"/>
          </p:cNvSpPr>
          <p:nvPr/>
        </p:nvSpPr>
        <p:spPr bwMode="auto">
          <a:xfrm>
            <a:off x="1081088" y="2521123"/>
            <a:ext cx="6981825" cy="334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endParaRPr lang="zh-CN" altLang="en-US" sz="1600">
              <a:solidFill>
                <a:srgbClr val="FFFFFF"/>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149705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500"/>
                                        <p:tgtEl>
                                          <p:spTgt spid="5"/>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Bottom)">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slide(fromBottom)">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utoUpdateAnimBg="0"/>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ocument 1"/>
          <p:cNvSpPr/>
          <p:nvPr/>
        </p:nvSpPr>
        <p:spPr bwMode="auto">
          <a:xfrm rot="16200000" flipH="1">
            <a:off x="-2267879" y="2250367"/>
            <a:ext cx="6858000" cy="2357266"/>
          </a:xfrm>
          <a:prstGeom prst="flowChartDocument">
            <a:avLst/>
          </a:prstGeom>
          <a:solidFill>
            <a:srgbClr val="FF66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rtl="1">
              <a:lnSpc>
                <a:spcPct val="300000"/>
              </a:lnSpc>
            </a:pPr>
            <a:r>
              <a:rPr lang="ar-EG" sz="4000" b="1" dirty="0">
                <a:solidFill>
                  <a:srgbClr val="000000"/>
                </a:solidFill>
              </a:rPr>
              <a:t>تنظيم محفوظات مكتب المدير</a:t>
            </a:r>
          </a:p>
        </p:txBody>
      </p:sp>
      <p:sp>
        <p:nvSpPr>
          <p:cNvPr id="3" name="Rectangle 2"/>
          <p:cNvSpPr/>
          <p:nvPr/>
        </p:nvSpPr>
        <p:spPr>
          <a:xfrm>
            <a:off x="2123728" y="1485359"/>
            <a:ext cx="7020272" cy="4031873"/>
          </a:xfrm>
          <a:prstGeom prst="rect">
            <a:avLst/>
          </a:prstGeom>
        </p:spPr>
        <p:txBody>
          <a:bodyPr wrap="square">
            <a:spAutoFit/>
          </a:bodyPr>
          <a:lstStyle/>
          <a:p>
            <a:pPr marL="457200" indent="-457200" algn="r" rtl="1">
              <a:buFont typeface="Wingdings" pitchFamily="2" charset="2"/>
              <a:buChar char="ü"/>
            </a:pPr>
            <a:r>
              <a:rPr lang="ar-EG" sz="3200" b="1" dirty="0" smtClean="0">
                <a:solidFill>
                  <a:srgbClr val="2D2D8A">
                    <a:lumMod val="50000"/>
                  </a:srgbClr>
                </a:solidFill>
              </a:rPr>
              <a:t>مفهوم </a:t>
            </a:r>
            <a:r>
              <a:rPr lang="ar-EG" sz="3200" b="1" dirty="0">
                <a:solidFill>
                  <a:srgbClr val="2D2D8A">
                    <a:lumMod val="50000"/>
                  </a:srgbClr>
                </a:solidFill>
              </a:rPr>
              <a:t>المحفوظات</a:t>
            </a:r>
          </a:p>
          <a:p>
            <a:pPr marL="457200" indent="-457200" algn="r" rtl="1">
              <a:buFont typeface="Wingdings" pitchFamily="2" charset="2"/>
              <a:buChar char="ü"/>
            </a:pPr>
            <a:r>
              <a:rPr lang="ar-EG" sz="3200" b="1" dirty="0" smtClean="0">
                <a:solidFill>
                  <a:srgbClr val="2D2D8A">
                    <a:lumMod val="50000"/>
                  </a:srgbClr>
                </a:solidFill>
              </a:rPr>
              <a:t>أهمية </a:t>
            </a:r>
            <a:r>
              <a:rPr lang="ar-EG" sz="3200" b="1" dirty="0">
                <a:solidFill>
                  <a:srgbClr val="2D2D8A">
                    <a:lumMod val="50000"/>
                  </a:srgbClr>
                </a:solidFill>
              </a:rPr>
              <a:t>المحفوظات</a:t>
            </a:r>
          </a:p>
          <a:p>
            <a:pPr marL="457200" indent="-457200" algn="r" rtl="1">
              <a:buFont typeface="Wingdings" pitchFamily="2" charset="2"/>
              <a:buChar char="ü"/>
            </a:pPr>
            <a:r>
              <a:rPr lang="ar-EG" sz="3200" b="1" dirty="0" smtClean="0">
                <a:solidFill>
                  <a:srgbClr val="2D2D8A">
                    <a:lumMod val="50000"/>
                  </a:srgbClr>
                </a:solidFill>
              </a:rPr>
              <a:t>أنواع </a:t>
            </a:r>
            <a:r>
              <a:rPr lang="ar-EG" sz="3200" b="1" dirty="0">
                <a:solidFill>
                  <a:srgbClr val="2D2D8A">
                    <a:lumMod val="50000"/>
                  </a:srgbClr>
                </a:solidFill>
              </a:rPr>
              <a:t>المحفوظات</a:t>
            </a:r>
          </a:p>
          <a:p>
            <a:pPr marL="457200" indent="-457200" algn="r" rtl="1">
              <a:buFont typeface="Wingdings" pitchFamily="2" charset="2"/>
              <a:buChar char="ü"/>
            </a:pPr>
            <a:r>
              <a:rPr lang="ar-EG" sz="3200" b="1" dirty="0" smtClean="0">
                <a:solidFill>
                  <a:srgbClr val="2D2D8A">
                    <a:lumMod val="50000"/>
                  </a:srgbClr>
                </a:solidFill>
              </a:rPr>
              <a:t>التنظيم </a:t>
            </a:r>
            <a:r>
              <a:rPr lang="ar-EG" sz="3200" b="1" dirty="0">
                <a:solidFill>
                  <a:srgbClr val="2D2D8A">
                    <a:lumMod val="50000"/>
                  </a:srgbClr>
                </a:solidFill>
              </a:rPr>
              <a:t>الفني للمحفوظات</a:t>
            </a:r>
          </a:p>
          <a:p>
            <a:pPr marL="457200" indent="-457200" algn="r" rtl="1">
              <a:buFont typeface="Wingdings" pitchFamily="2" charset="2"/>
              <a:buChar char="ü"/>
            </a:pPr>
            <a:r>
              <a:rPr lang="ar-EG" sz="3200" b="1" dirty="0" smtClean="0">
                <a:solidFill>
                  <a:srgbClr val="2D2D8A">
                    <a:lumMod val="50000"/>
                  </a:srgbClr>
                </a:solidFill>
              </a:rPr>
              <a:t>مفهوم </a:t>
            </a:r>
            <a:r>
              <a:rPr lang="ar-EG" sz="3200" b="1" dirty="0">
                <a:solidFill>
                  <a:srgbClr val="2D2D8A">
                    <a:lumMod val="50000"/>
                  </a:srgbClr>
                </a:solidFill>
              </a:rPr>
              <a:t>عملية الحفظ وأهميتها</a:t>
            </a:r>
          </a:p>
          <a:p>
            <a:pPr marL="457200" indent="-457200" algn="r" rtl="1">
              <a:buFont typeface="Wingdings" pitchFamily="2" charset="2"/>
              <a:buChar char="ü"/>
            </a:pPr>
            <a:r>
              <a:rPr lang="ar-EG" sz="3200" b="1" dirty="0" smtClean="0">
                <a:solidFill>
                  <a:srgbClr val="2D2D8A">
                    <a:lumMod val="50000"/>
                  </a:srgbClr>
                </a:solidFill>
              </a:rPr>
              <a:t>إجراءات </a:t>
            </a:r>
            <a:r>
              <a:rPr lang="ar-EG" sz="3200" b="1" dirty="0">
                <a:solidFill>
                  <a:srgbClr val="2D2D8A">
                    <a:lumMod val="50000"/>
                  </a:srgbClr>
                </a:solidFill>
              </a:rPr>
              <a:t>عملية الحفظ</a:t>
            </a:r>
          </a:p>
          <a:p>
            <a:pPr marL="457200" indent="-457200" algn="r" rtl="1">
              <a:buFont typeface="Wingdings" pitchFamily="2" charset="2"/>
              <a:buChar char="ü"/>
            </a:pPr>
            <a:r>
              <a:rPr lang="ar-EG" sz="3200" b="1" dirty="0" smtClean="0">
                <a:solidFill>
                  <a:srgbClr val="2D2D8A">
                    <a:lumMod val="50000"/>
                  </a:srgbClr>
                </a:solidFill>
              </a:rPr>
              <a:t>أسس </a:t>
            </a:r>
            <a:r>
              <a:rPr lang="ar-EG" sz="3200" b="1" dirty="0">
                <a:solidFill>
                  <a:srgbClr val="2D2D8A">
                    <a:lumMod val="50000"/>
                  </a:srgbClr>
                </a:solidFill>
              </a:rPr>
              <a:t>الاسترجاع وإجراءاته</a:t>
            </a:r>
          </a:p>
          <a:p>
            <a:pPr marL="457200" indent="-457200" algn="r" rtl="1">
              <a:buFont typeface="Wingdings" pitchFamily="2" charset="2"/>
              <a:buChar char="ü"/>
            </a:pPr>
            <a:r>
              <a:rPr lang="ar-EG" sz="3200" b="1" dirty="0" smtClean="0">
                <a:solidFill>
                  <a:srgbClr val="2D2D8A">
                    <a:lumMod val="50000"/>
                  </a:srgbClr>
                </a:solidFill>
              </a:rPr>
              <a:t>أمن </a:t>
            </a:r>
            <a:r>
              <a:rPr lang="ar-EG" sz="3200" b="1" dirty="0">
                <a:solidFill>
                  <a:srgbClr val="2D2D8A">
                    <a:lumMod val="50000"/>
                  </a:srgbClr>
                </a:solidFill>
              </a:rPr>
              <a:t>وسرية المعلومات</a:t>
            </a:r>
          </a:p>
        </p:txBody>
      </p:sp>
    </p:spTree>
    <p:extLst>
      <p:ext uri="{BB962C8B-B14F-4D97-AF65-F5344CB8AC3E}">
        <p14:creationId xmlns:p14="http://schemas.microsoft.com/office/powerpoint/2010/main" xmlns="" val="78102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3645024"/>
            <a:ext cx="8346728" cy="2000108"/>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هي جميع الأوراق والوثائق التي تنتج عن ممارسة المنشآت لنشاطها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الإداري </a:t>
              </a:r>
              <a:r>
                <a:rPr lang="ar-EG" sz="2800" b="1" dirty="0">
                  <a:solidFill>
                    <a:srgbClr val="FFFFFF"/>
                  </a:solidFill>
                  <a:ea typeface="Gulim" pitchFamily="34" charset="-127"/>
                </a:rPr>
                <a:t>ويتم </a:t>
              </a:r>
              <a:r>
                <a:rPr lang="ar-EG" sz="2800" b="1" dirty="0" smtClean="0">
                  <a:solidFill>
                    <a:srgbClr val="FFFFFF"/>
                  </a:solidFill>
                  <a:ea typeface="Gulim" pitchFamily="34" charset="-127"/>
                </a:rPr>
                <a:t>حفظها</a:t>
              </a:r>
              <a:endParaRPr lang="ar-EG" sz="2800" b="1" dirty="0">
                <a:solidFill>
                  <a:srgbClr val="FFFFFF"/>
                </a:solidFill>
                <a:ea typeface="Gulim" pitchFamily="34" charset="-127"/>
              </a:endParaRP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solidFill>
                  <a:srgbClr val="FFFFFF"/>
                </a:solidFill>
                <a:latin typeface="Simplified Arabic" pitchFamily="18" charset="-78"/>
                <a:cs typeface="Simplified Arabic" pitchFamily="18" charset="-78"/>
              </a:rPr>
              <a:t>مفهوم المحفوظات</a:t>
            </a:r>
          </a:p>
        </p:txBody>
      </p:sp>
    </p:spTree>
    <p:extLst>
      <p:ext uri="{BB962C8B-B14F-4D97-AF65-F5344CB8AC3E}">
        <p14:creationId xmlns:p14="http://schemas.microsoft.com/office/powerpoint/2010/main" xmlns="" val="169047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547664" y="2459360"/>
            <a:ext cx="5688632" cy="2376264"/>
          </a:xfrm>
          <a:prstGeom prst="horizontalScroll">
            <a:avLst/>
          </a:prstGeom>
          <a:ln w="9525" cap="flat" cmpd="sng" algn="ctr">
            <a:solidFill>
              <a:schemeClr val="tx1"/>
            </a:solidFill>
            <a:prstDash val="solid"/>
            <a:round/>
            <a:headEnd type="none" w="med" len="med"/>
            <a:tailEnd type="none" w="med" len="med"/>
          </a:ln>
          <a:effectLst/>
          <a:extLst/>
        </p:spPr>
        <p:style>
          <a:lnRef idx="0">
            <a:scrgbClr r="0" g="0" b="0"/>
          </a:lnRef>
          <a:fillRef idx="1003">
            <a:schemeClr val="lt2"/>
          </a:fillRef>
          <a:effectRef idx="0">
            <a:scrgbClr r="0" g="0" b="0"/>
          </a:effectRef>
          <a:fontRef idx="major"/>
        </p:style>
        <p:txBody>
          <a:bodyPr vert="horz" wrap="square" lIns="91440" tIns="45720" rIns="91440" bIns="45720" numCol="1" rtlCol="1" anchor="t" anchorCtr="0" compatLnSpc="1">
            <a:prstTxWarp prst="textNoShape">
              <a:avLst/>
            </a:prstTxWarp>
          </a:bodyPr>
          <a:lstStyle/>
          <a:p>
            <a:pPr rtl="1">
              <a:lnSpc>
                <a:spcPct val="250000"/>
              </a:lnSpc>
            </a:pPr>
            <a:r>
              <a:rPr lang="ar-EG" sz="3600" b="1" dirty="0">
                <a:solidFill>
                  <a:srgbClr val="FFFFFF"/>
                </a:solidFill>
                <a:latin typeface="Simplified Arabic" pitchFamily="18" charset="-78"/>
                <a:cs typeface="Simplified Arabic" pitchFamily="18" charset="-78"/>
              </a:rPr>
              <a:t>أهمية </a:t>
            </a:r>
            <a:r>
              <a:rPr lang="ar-EG" sz="3600" b="1" dirty="0" smtClean="0">
                <a:solidFill>
                  <a:srgbClr val="FFFFFF"/>
                </a:solidFill>
                <a:latin typeface="Simplified Arabic" pitchFamily="18" charset="-78"/>
                <a:cs typeface="Simplified Arabic" pitchFamily="18" charset="-78"/>
              </a:rPr>
              <a:t>المحفوظات</a:t>
            </a:r>
            <a:endParaRPr lang="ar-EG" sz="3600" b="1" dirty="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250956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extBox 13"/>
          <p:cNvSpPr txBox="1">
            <a:spLocks noChangeArrowheads="1"/>
          </p:cNvSpPr>
          <p:nvPr/>
        </p:nvSpPr>
        <p:spPr bwMode="auto">
          <a:xfrm>
            <a:off x="2572866" y="219881"/>
            <a:ext cx="3943350" cy="904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lnSpc>
                <a:spcPct val="120000"/>
              </a:lnSpc>
              <a:spcBef>
                <a:spcPct val="50000"/>
              </a:spcBef>
            </a:pPr>
            <a:r>
              <a:rPr lang="ar-EG" altLang="zh-CN" sz="4400" b="1" dirty="0">
                <a:solidFill>
                  <a:schemeClr val="bg1"/>
                </a:solidFill>
                <a:latin typeface="+mj-lt"/>
                <a:ea typeface="+mj-ea"/>
                <a:cs typeface="+mj-cs"/>
              </a:rPr>
              <a:t>الاتفاقيات</a:t>
            </a:r>
            <a:endParaRPr lang="zh-CN" altLang="en-US" sz="4400" b="1" dirty="0">
              <a:solidFill>
                <a:schemeClr val="bg1"/>
              </a:solidFill>
              <a:latin typeface="+mj-lt"/>
              <a:ea typeface="+mj-ea"/>
              <a:cs typeface="+mj-cs"/>
            </a:endParaRPr>
          </a:p>
        </p:txBody>
      </p:sp>
      <p:grpSp>
        <p:nvGrpSpPr>
          <p:cNvPr id="5" name="Group 2"/>
          <p:cNvGrpSpPr>
            <a:grpSpLocks/>
          </p:cNvGrpSpPr>
          <p:nvPr/>
        </p:nvGrpSpPr>
        <p:grpSpPr bwMode="auto">
          <a:xfrm>
            <a:off x="5868144" y="1691640"/>
            <a:ext cx="3024336" cy="655320"/>
            <a:chOff x="0" y="0"/>
            <a:chExt cx="6562727" cy="546100"/>
          </a:xfrm>
        </p:grpSpPr>
        <p:sp>
          <p:nvSpPr>
            <p:cNvPr id="6" name="AutoShape 3"/>
            <p:cNvSpPr>
              <a:spLocks noChangeArrowheads="1"/>
            </p:cNvSpPr>
            <p:nvPr/>
          </p:nvSpPr>
          <p:spPr bwMode="auto">
            <a:xfrm>
              <a:off x="0" y="192088"/>
              <a:ext cx="6562725" cy="354012"/>
            </a:xfrm>
            <a:prstGeom prst="rect">
              <a:avLst/>
            </a:prstGeom>
            <a:solidFill>
              <a:srgbClr val="595959"/>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7"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8" name="Rectangle 13"/>
            <p:cNvSpPr>
              <a:spLocks noChangeArrowheads="1"/>
            </p:cNvSpPr>
            <p:nvPr/>
          </p:nvSpPr>
          <p:spPr bwMode="auto">
            <a:xfrm>
              <a:off x="0" y="7640"/>
              <a:ext cx="6562727" cy="384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000" b="1" dirty="0">
                  <a:solidFill>
                    <a:srgbClr val="FFFFFF"/>
                  </a:solidFill>
                  <a:latin typeface="Microsoft YaHei" pitchFamily="34" charset="-122"/>
                  <a:ea typeface="Microsoft YaHei" pitchFamily="34" charset="-122"/>
                </a:rPr>
                <a:t>الابتسامة طوال الوقت </a:t>
              </a:r>
            </a:p>
          </p:txBody>
        </p:sp>
      </p:grpSp>
      <p:grpSp>
        <p:nvGrpSpPr>
          <p:cNvPr id="9" name="Group 6"/>
          <p:cNvGrpSpPr>
            <a:grpSpLocks/>
          </p:cNvGrpSpPr>
          <p:nvPr/>
        </p:nvGrpSpPr>
        <p:grpSpPr bwMode="auto">
          <a:xfrm>
            <a:off x="5868145" y="2737486"/>
            <a:ext cx="3024335" cy="655320"/>
            <a:chOff x="0" y="0"/>
            <a:chExt cx="6562725" cy="546100"/>
          </a:xfrm>
        </p:grpSpPr>
        <p:grpSp>
          <p:nvGrpSpPr>
            <p:cNvPr id="10" name="Group 7"/>
            <p:cNvGrpSpPr>
              <a:grpSpLocks/>
            </p:cNvGrpSpPr>
            <p:nvPr/>
          </p:nvGrpSpPr>
          <p:grpSpPr bwMode="auto">
            <a:xfrm>
              <a:off x="0" y="0"/>
              <a:ext cx="6562725" cy="546100"/>
              <a:chOff x="0" y="0"/>
              <a:chExt cx="6561756" cy="546060"/>
            </a:xfrm>
          </p:grpSpPr>
          <p:sp>
            <p:nvSpPr>
              <p:cNvPr id="12"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13"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grpSp>
        <p:sp>
          <p:nvSpPr>
            <p:cNvPr id="11" name="Rectangle 13"/>
            <p:cNvSpPr>
              <a:spLocks noChangeArrowheads="1"/>
            </p:cNvSpPr>
            <p:nvPr/>
          </p:nvSpPr>
          <p:spPr bwMode="auto">
            <a:xfrm>
              <a:off x="65091" y="74393"/>
              <a:ext cx="6432548" cy="384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000" b="1" dirty="0">
                  <a:solidFill>
                    <a:srgbClr val="FFFFFF"/>
                  </a:solidFill>
                  <a:latin typeface="Microsoft YaHei" pitchFamily="34" charset="-122"/>
                  <a:ea typeface="Microsoft YaHei" pitchFamily="34" charset="-122"/>
                </a:rPr>
                <a:t>تقبل جميع </a:t>
              </a:r>
              <a:r>
                <a:rPr lang="ar-EG" altLang="zh-CN" sz="2000" b="1" dirty="0" smtClean="0">
                  <a:solidFill>
                    <a:srgbClr val="FFFFFF"/>
                  </a:solidFill>
                  <a:latin typeface="Microsoft YaHei" pitchFamily="34" charset="-122"/>
                  <a:ea typeface="Microsoft YaHei" pitchFamily="34" charset="-122"/>
                </a:rPr>
                <a:t>الآراء </a:t>
              </a:r>
              <a:r>
                <a:rPr lang="ar-EG" altLang="zh-CN" sz="2000" b="1" dirty="0">
                  <a:solidFill>
                    <a:srgbClr val="FFFFFF"/>
                  </a:solidFill>
                  <a:latin typeface="Microsoft YaHei" pitchFamily="34" charset="-122"/>
                  <a:ea typeface="Microsoft YaHei" pitchFamily="34" charset="-122"/>
                </a:rPr>
                <a:t>بصدر رحب</a:t>
              </a:r>
            </a:p>
          </p:txBody>
        </p:sp>
      </p:grpSp>
      <p:grpSp>
        <p:nvGrpSpPr>
          <p:cNvPr id="14" name="Group 11"/>
          <p:cNvGrpSpPr>
            <a:grpSpLocks/>
          </p:cNvGrpSpPr>
          <p:nvPr/>
        </p:nvGrpSpPr>
        <p:grpSpPr bwMode="auto">
          <a:xfrm>
            <a:off x="5868145" y="3785236"/>
            <a:ext cx="3024335" cy="655320"/>
            <a:chOff x="0" y="0"/>
            <a:chExt cx="6562725" cy="546100"/>
          </a:xfrm>
        </p:grpSpPr>
        <p:sp>
          <p:nvSpPr>
            <p:cNvPr id="15" name="AutoShape 3"/>
            <p:cNvSpPr>
              <a:spLocks noChangeArrowheads="1"/>
            </p:cNvSpPr>
            <p:nvPr/>
          </p:nvSpPr>
          <p:spPr bwMode="auto">
            <a:xfrm>
              <a:off x="0" y="192087"/>
              <a:ext cx="6562725" cy="354013"/>
            </a:xfrm>
            <a:prstGeom prst="rect">
              <a:avLst/>
            </a:prstGeom>
            <a:solidFill>
              <a:srgbClr val="595959"/>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16" name="AutoShape 3"/>
            <p:cNvSpPr>
              <a:spLocks noChangeArrowheads="1"/>
            </p:cNvSpPr>
            <p:nvPr/>
          </p:nvSpPr>
          <p:spPr bwMode="auto">
            <a:xfrm>
              <a:off x="65087" y="0"/>
              <a:ext cx="6432550" cy="481012"/>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17" name="Rectangle 13"/>
            <p:cNvSpPr>
              <a:spLocks noChangeArrowheads="1"/>
            </p:cNvSpPr>
            <p:nvPr/>
          </p:nvSpPr>
          <p:spPr bwMode="auto">
            <a:xfrm>
              <a:off x="65091" y="65364"/>
              <a:ext cx="6432548" cy="384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000" b="1" dirty="0">
                  <a:solidFill>
                    <a:srgbClr val="FFFFFF"/>
                  </a:solidFill>
                  <a:latin typeface="Microsoft YaHei" pitchFamily="34" charset="-122"/>
                  <a:ea typeface="Microsoft YaHei" pitchFamily="34" charset="-122"/>
                </a:rPr>
                <a:t>المحمول مغلق </a:t>
              </a:r>
            </a:p>
          </p:txBody>
        </p:sp>
      </p:grpSp>
      <p:grpSp>
        <p:nvGrpSpPr>
          <p:cNvPr id="18" name="Group 15"/>
          <p:cNvGrpSpPr>
            <a:grpSpLocks/>
          </p:cNvGrpSpPr>
          <p:nvPr/>
        </p:nvGrpSpPr>
        <p:grpSpPr bwMode="auto">
          <a:xfrm>
            <a:off x="5868145" y="4831080"/>
            <a:ext cx="3024335" cy="655320"/>
            <a:chOff x="0" y="0"/>
            <a:chExt cx="6562725" cy="546100"/>
          </a:xfrm>
        </p:grpSpPr>
        <p:grpSp>
          <p:nvGrpSpPr>
            <p:cNvPr id="19" name="Group 16"/>
            <p:cNvGrpSpPr>
              <a:grpSpLocks/>
            </p:cNvGrpSpPr>
            <p:nvPr/>
          </p:nvGrpSpPr>
          <p:grpSpPr bwMode="auto">
            <a:xfrm>
              <a:off x="0" y="0"/>
              <a:ext cx="6562725" cy="546100"/>
              <a:chOff x="0" y="0"/>
              <a:chExt cx="6448390" cy="611157"/>
            </a:xfrm>
          </p:grpSpPr>
          <p:sp>
            <p:nvSpPr>
              <p:cNvPr id="21" name="AutoShape 3"/>
              <p:cNvSpPr>
                <a:spLocks noChangeArrowheads="1"/>
              </p:cNvSpPr>
              <p:nvPr/>
            </p:nvSpPr>
            <p:spPr bwMode="auto">
              <a:xfrm>
                <a:off x="0" y="214971"/>
                <a:ext cx="6448390" cy="396186"/>
              </a:xfrm>
              <a:prstGeom prst="rect">
                <a:avLst/>
              </a:prstGeom>
              <a:solidFill>
                <a:srgbClr val="595959"/>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22"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grpSp>
        <p:sp>
          <p:nvSpPr>
            <p:cNvPr id="20" name="Rectangle 13"/>
            <p:cNvSpPr>
              <a:spLocks noChangeArrowheads="1"/>
            </p:cNvSpPr>
            <p:nvPr/>
          </p:nvSpPr>
          <p:spPr bwMode="auto">
            <a:xfrm>
              <a:off x="65091" y="57923"/>
              <a:ext cx="6432548" cy="384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000" b="1" dirty="0">
                  <a:solidFill>
                    <a:srgbClr val="FFFFFF"/>
                  </a:solidFill>
                  <a:latin typeface="Microsoft YaHei" pitchFamily="34" charset="-122"/>
                  <a:ea typeface="Microsoft YaHei" pitchFamily="34" charset="-122"/>
                </a:rPr>
                <a:t>المحافظة على الانظباط </a:t>
              </a:r>
            </a:p>
          </p:txBody>
        </p:sp>
      </p:grpSp>
      <p:grpSp>
        <p:nvGrpSpPr>
          <p:cNvPr id="23" name="Group 2"/>
          <p:cNvGrpSpPr>
            <a:grpSpLocks/>
          </p:cNvGrpSpPr>
          <p:nvPr/>
        </p:nvGrpSpPr>
        <p:grpSpPr bwMode="auto">
          <a:xfrm>
            <a:off x="1259632" y="1708070"/>
            <a:ext cx="2952328" cy="655320"/>
            <a:chOff x="0" y="0"/>
            <a:chExt cx="6562727" cy="546100"/>
          </a:xfrm>
        </p:grpSpPr>
        <p:sp>
          <p:nvSpPr>
            <p:cNvPr id="24" name="AutoShape 3"/>
            <p:cNvSpPr>
              <a:spLocks noChangeArrowheads="1"/>
            </p:cNvSpPr>
            <p:nvPr/>
          </p:nvSpPr>
          <p:spPr bwMode="auto">
            <a:xfrm>
              <a:off x="0" y="192088"/>
              <a:ext cx="6562725" cy="354012"/>
            </a:xfrm>
            <a:prstGeom prst="rect">
              <a:avLst/>
            </a:prstGeom>
            <a:solidFill>
              <a:srgbClr val="595959"/>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25"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26" name="Rectangle 13"/>
            <p:cNvSpPr>
              <a:spLocks noChangeArrowheads="1"/>
            </p:cNvSpPr>
            <p:nvPr/>
          </p:nvSpPr>
          <p:spPr bwMode="auto">
            <a:xfrm>
              <a:off x="0" y="7640"/>
              <a:ext cx="6562727" cy="384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000" b="1" dirty="0">
                  <a:solidFill>
                    <a:srgbClr val="FFFFFF"/>
                  </a:solidFill>
                  <a:latin typeface="Microsoft YaHei" pitchFamily="34" charset="-122"/>
                  <a:ea typeface="Microsoft YaHei" pitchFamily="34" charset="-122"/>
                </a:rPr>
                <a:t>التفاعل مع المجموعة</a:t>
              </a:r>
            </a:p>
          </p:txBody>
        </p:sp>
      </p:grpSp>
      <p:grpSp>
        <p:nvGrpSpPr>
          <p:cNvPr id="27" name="Group 6"/>
          <p:cNvGrpSpPr>
            <a:grpSpLocks/>
          </p:cNvGrpSpPr>
          <p:nvPr/>
        </p:nvGrpSpPr>
        <p:grpSpPr bwMode="auto">
          <a:xfrm>
            <a:off x="1259632" y="2753916"/>
            <a:ext cx="2952327" cy="655320"/>
            <a:chOff x="0" y="0"/>
            <a:chExt cx="6562725" cy="546100"/>
          </a:xfrm>
        </p:grpSpPr>
        <p:grpSp>
          <p:nvGrpSpPr>
            <p:cNvPr id="28" name="Group 7"/>
            <p:cNvGrpSpPr>
              <a:grpSpLocks/>
            </p:cNvGrpSpPr>
            <p:nvPr/>
          </p:nvGrpSpPr>
          <p:grpSpPr bwMode="auto">
            <a:xfrm>
              <a:off x="0" y="0"/>
              <a:ext cx="6562725" cy="546100"/>
              <a:chOff x="0" y="0"/>
              <a:chExt cx="6561756" cy="546060"/>
            </a:xfrm>
          </p:grpSpPr>
          <p:sp>
            <p:nvSpPr>
              <p:cNvPr id="3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3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grpSp>
        <p:sp>
          <p:nvSpPr>
            <p:cNvPr id="29" name="Rectangle 13"/>
            <p:cNvSpPr>
              <a:spLocks noChangeArrowheads="1"/>
            </p:cNvSpPr>
            <p:nvPr/>
          </p:nvSpPr>
          <p:spPr bwMode="auto">
            <a:xfrm>
              <a:off x="65091" y="74393"/>
              <a:ext cx="6432548" cy="384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000" b="1" dirty="0">
                  <a:solidFill>
                    <a:srgbClr val="FFFFFF"/>
                  </a:solidFill>
                  <a:latin typeface="Microsoft YaHei" pitchFamily="34" charset="-122"/>
                  <a:ea typeface="Microsoft YaHei" pitchFamily="34" charset="-122"/>
                </a:rPr>
                <a:t>تنفيذ جميع التمارين</a:t>
              </a:r>
            </a:p>
          </p:txBody>
        </p:sp>
      </p:grpSp>
      <p:grpSp>
        <p:nvGrpSpPr>
          <p:cNvPr id="32" name="Group 11"/>
          <p:cNvGrpSpPr>
            <a:grpSpLocks/>
          </p:cNvGrpSpPr>
          <p:nvPr/>
        </p:nvGrpSpPr>
        <p:grpSpPr bwMode="auto">
          <a:xfrm>
            <a:off x="1259632" y="3801666"/>
            <a:ext cx="2952327" cy="655320"/>
            <a:chOff x="0" y="0"/>
            <a:chExt cx="6562725" cy="546100"/>
          </a:xfrm>
        </p:grpSpPr>
        <p:sp>
          <p:nvSpPr>
            <p:cNvPr id="33" name="AutoShape 3"/>
            <p:cNvSpPr>
              <a:spLocks noChangeArrowheads="1"/>
            </p:cNvSpPr>
            <p:nvPr/>
          </p:nvSpPr>
          <p:spPr bwMode="auto">
            <a:xfrm>
              <a:off x="0" y="192087"/>
              <a:ext cx="6562725" cy="354013"/>
            </a:xfrm>
            <a:prstGeom prst="rect">
              <a:avLst/>
            </a:prstGeom>
            <a:solidFill>
              <a:srgbClr val="595959"/>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34" name="AutoShape 3"/>
            <p:cNvSpPr>
              <a:spLocks noChangeArrowheads="1"/>
            </p:cNvSpPr>
            <p:nvPr/>
          </p:nvSpPr>
          <p:spPr bwMode="auto">
            <a:xfrm>
              <a:off x="65087" y="0"/>
              <a:ext cx="6432550" cy="481012"/>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sp>
          <p:nvSpPr>
            <p:cNvPr id="35" name="Rectangle 13"/>
            <p:cNvSpPr>
              <a:spLocks noChangeArrowheads="1"/>
            </p:cNvSpPr>
            <p:nvPr/>
          </p:nvSpPr>
          <p:spPr bwMode="auto">
            <a:xfrm>
              <a:off x="65091" y="65364"/>
              <a:ext cx="6432548" cy="384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000" b="1" dirty="0">
                  <a:solidFill>
                    <a:srgbClr val="FFFFFF"/>
                  </a:solidFill>
                  <a:latin typeface="Microsoft YaHei" pitchFamily="34" charset="-122"/>
                  <a:ea typeface="Microsoft YaHei" pitchFamily="34" charset="-122"/>
                </a:rPr>
                <a:t>تقبل قرارات المدرب </a:t>
              </a:r>
            </a:p>
          </p:txBody>
        </p:sp>
      </p:grpSp>
      <p:grpSp>
        <p:nvGrpSpPr>
          <p:cNvPr id="36" name="Group 15"/>
          <p:cNvGrpSpPr>
            <a:grpSpLocks/>
          </p:cNvGrpSpPr>
          <p:nvPr/>
        </p:nvGrpSpPr>
        <p:grpSpPr bwMode="auto">
          <a:xfrm>
            <a:off x="1259632" y="4847510"/>
            <a:ext cx="2952327" cy="655320"/>
            <a:chOff x="0" y="0"/>
            <a:chExt cx="6562725" cy="546100"/>
          </a:xfrm>
        </p:grpSpPr>
        <p:grpSp>
          <p:nvGrpSpPr>
            <p:cNvPr id="37" name="Group 16"/>
            <p:cNvGrpSpPr>
              <a:grpSpLocks/>
            </p:cNvGrpSpPr>
            <p:nvPr/>
          </p:nvGrpSpPr>
          <p:grpSpPr bwMode="auto">
            <a:xfrm>
              <a:off x="0" y="0"/>
              <a:ext cx="6562725" cy="546100"/>
              <a:chOff x="0" y="0"/>
              <a:chExt cx="6448390" cy="611157"/>
            </a:xfrm>
          </p:grpSpPr>
          <p:sp>
            <p:nvSpPr>
              <p:cNvPr id="39" name="AutoShape 3"/>
              <p:cNvSpPr>
                <a:spLocks noChangeArrowheads="1"/>
              </p:cNvSpPr>
              <p:nvPr/>
            </p:nvSpPr>
            <p:spPr bwMode="auto">
              <a:xfrm>
                <a:off x="0" y="214971"/>
                <a:ext cx="6448390" cy="396186"/>
              </a:xfrm>
              <a:prstGeom prst="rect">
                <a:avLst/>
              </a:prstGeom>
              <a:solidFill>
                <a:srgbClr val="595959"/>
              </a:solidFill>
              <a:ln w="12700">
                <a:solidFill>
                  <a:schemeClr val="bg1"/>
                </a:solidFill>
                <a:miter lim="800000"/>
                <a:headEnd/>
                <a:tailEnd/>
              </a:ln>
            </p:spPr>
            <p:txBody>
              <a:bodyPr anchor="ctr"/>
              <a:lstStyle/>
              <a:p>
                <a:endParaRPr lang="zh-CN" altLang="en-US">
                  <a:solidFill>
                    <a:srgbClr val="000000"/>
                  </a:solidFill>
                  <a:latin typeface="Calibri" pitchFamily="34" charset="0"/>
                </a:endParaRPr>
              </a:p>
            </p:txBody>
          </p:sp>
          <p:sp>
            <p:nvSpPr>
              <p:cNvPr id="40"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000">
                  <a:solidFill>
                    <a:srgbClr val="1F497D"/>
                  </a:solidFill>
                  <a:latin typeface="Calibri" pitchFamily="34" charset="0"/>
                  <a:ea typeface="Microsoft YaHei" pitchFamily="34" charset="-122"/>
                </a:endParaRPr>
              </a:p>
            </p:txBody>
          </p:sp>
        </p:grpSp>
        <p:sp>
          <p:nvSpPr>
            <p:cNvPr id="38" name="Rectangle 13"/>
            <p:cNvSpPr>
              <a:spLocks noChangeArrowheads="1"/>
            </p:cNvSpPr>
            <p:nvPr/>
          </p:nvSpPr>
          <p:spPr bwMode="auto">
            <a:xfrm>
              <a:off x="65091" y="57923"/>
              <a:ext cx="6432548" cy="384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000" b="1" dirty="0">
                  <a:solidFill>
                    <a:srgbClr val="FFFFFF"/>
                  </a:solidFill>
                  <a:latin typeface="Microsoft YaHei" pitchFamily="34" charset="-122"/>
                  <a:ea typeface="Microsoft YaHei" pitchFamily="34" charset="-122"/>
                </a:rPr>
                <a:t>الحب بين المجموعات</a:t>
              </a:r>
            </a:p>
          </p:txBody>
        </p:sp>
      </p:grpSp>
      <p:pic>
        <p:nvPicPr>
          <p:cNvPr id="41" name="Picture 2" descr="F:\دينى\work\صور\kid-smail.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355976" y="1506348"/>
            <a:ext cx="1302880" cy="77257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42" name="Picture 4" descr="F:\دينى\work\صور\ثقافة-الحوار-من-أجل-سورية-افضل-297x300.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355976" y="2650807"/>
            <a:ext cx="1229050" cy="77694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43" name="Picture 6" descr="F:\دينى\work\صور\15460_IPhone_Locked.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414736" y="3793807"/>
            <a:ext cx="1143000" cy="77694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44" name="Picture 8" descr="F:\دينى\work\صور\imagتes.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450818" y="4898707"/>
            <a:ext cx="1155607" cy="77694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45" name="Picture 5" descr="F:\دينى\work\صور\اختلاف مشارب.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8116" y="1481984"/>
            <a:ext cx="1107160" cy="89262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46" name="Picture 7" descr="F:\دينى\work\صور\large.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8524" y="2624985"/>
            <a:ext cx="1295400" cy="89262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47" name="Picture 9" descr="F:\دينى\work\صور\848484.jp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8116" y="3773909"/>
            <a:ext cx="1107160" cy="91887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48" name="Picture 11" descr="F:\دينى\work\صور\Love-Is-Love_6.jp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26970" y="4872336"/>
            <a:ext cx="1045652" cy="80331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089232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5"/>
                                        </p:tgtEl>
                                        <p:attrNameLst>
                                          <p:attrName>style.visibility</p:attrName>
                                        </p:attrNameLst>
                                      </p:cBhvr>
                                      <p:to>
                                        <p:strVal val="visible"/>
                                      </p:to>
                                    </p:set>
                                    <p:anim calcmode="lin" valueType="num">
                                      <p:cBhvr>
                                        <p:cTn id="12" dur="600" fill="hold"/>
                                        <p:tgtEl>
                                          <p:spTgt spid="5"/>
                                        </p:tgtEl>
                                        <p:attrNameLst>
                                          <p:attrName>ppt_w</p:attrName>
                                        </p:attrNameLst>
                                      </p:cBhvr>
                                      <p:tavLst>
                                        <p:tav tm="0">
                                          <p:val>
                                            <p:fltVal val="0"/>
                                          </p:val>
                                        </p:tav>
                                        <p:tav tm="100000">
                                          <p:val>
                                            <p:strVal val="#ppt_w"/>
                                          </p:val>
                                        </p:tav>
                                      </p:tavLst>
                                    </p:anim>
                                    <p:anim calcmode="lin" valueType="num">
                                      <p:cBhvr>
                                        <p:cTn id="13" dur="600" fill="hold"/>
                                        <p:tgtEl>
                                          <p:spTgt spid="5"/>
                                        </p:tgtEl>
                                        <p:attrNameLst>
                                          <p:attrName>ppt_h</p:attrName>
                                        </p:attrNameLst>
                                      </p:cBhvr>
                                      <p:tavLst>
                                        <p:tav tm="0">
                                          <p:val>
                                            <p:fltVal val="0"/>
                                          </p:val>
                                        </p:tav>
                                        <p:tav tm="100000">
                                          <p:val>
                                            <p:strVal val="#ppt_h"/>
                                          </p:val>
                                        </p:tav>
                                      </p:tavLst>
                                    </p:anim>
                                    <p:anim calcmode="lin" valueType="num">
                                      <p:cBhvr>
                                        <p:cTn id="14" dur="600" fill="hold"/>
                                        <p:tgtEl>
                                          <p:spTgt spid="5"/>
                                        </p:tgtEl>
                                        <p:attrNameLst>
                                          <p:attrName>style.rotation</p:attrName>
                                        </p:attrNameLst>
                                      </p:cBhvr>
                                      <p:tavLst>
                                        <p:tav tm="0">
                                          <p:val>
                                            <p:fltVal val="90"/>
                                          </p:val>
                                        </p:tav>
                                        <p:tav tm="100000">
                                          <p:val>
                                            <p:fltVal val="0"/>
                                          </p:val>
                                        </p:tav>
                                      </p:tavLst>
                                    </p:anim>
                                    <p:animEffect transition="in" filter="fade">
                                      <p:cBhvr>
                                        <p:cTn id="15" dur="600"/>
                                        <p:tgtEl>
                                          <p:spTgt spid="5"/>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9"/>
                                        </p:tgtEl>
                                        <p:attrNameLst>
                                          <p:attrName>style.visibility</p:attrName>
                                        </p:attrNameLst>
                                      </p:cBhvr>
                                      <p:to>
                                        <p:strVal val="visible"/>
                                      </p:to>
                                    </p:set>
                                    <p:anim calcmode="lin" valueType="num">
                                      <p:cBhvr>
                                        <p:cTn id="18" dur="600" fill="hold"/>
                                        <p:tgtEl>
                                          <p:spTgt spid="9"/>
                                        </p:tgtEl>
                                        <p:attrNameLst>
                                          <p:attrName>ppt_w</p:attrName>
                                        </p:attrNameLst>
                                      </p:cBhvr>
                                      <p:tavLst>
                                        <p:tav tm="0">
                                          <p:val>
                                            <p:fltVal val="0"/>
                                          </p:val>
                                        </p:tav>
                                        <p:tav tm="100000">
                                          <p:val>
                                            <p:strVal val="#ppt_w"/>
                                          </p:val>
                                        </p:tav>
                                      </p:tavLst>
                                    </p:anim>
                                    <p:anim calcmode="lin" valueType="num">
                                      <p:cBhvr>
                                        <p:cTn id="19" dur="600" fill="hold"/>
                                        <p:tgtEl>
                                          <p:spTgt spid="9"/>
                                        </p:tgtEl>
                                        <p:attrNameLst>
                                          <p:attrName>ppt_h</p:attrName>
                                        </p:attrNameLst>
                                      </p:cBhvr>
                                      <p:tavLst>
                                        <p:tav tm="0">
                                          <p:val>
                                            <p:fltVal val="0"/>
                                          </p:val>
                                        </p:tav>
                                        <p:tav tm="100000">
                                          <p:val>
                                            <p:strVal val="#ppt_h"/>
                                          </p:val>
                                        </p:tav>
                                      </p:tavLst>
                                    </p:anim>
                                    <p:anim calcmode="lin" valueType="num">
                                      <p:cBhvr>
                                        <p:cTn id="20" dur="600" fill="hold"/>
                                        <p:tgtEl>
                                          <p:spTgt spid="9"/>
                                        </p:tgtEl>
                                        <p:attrNameLst>
                                          <p:attrName>style.rotation</p:attrName>
                                        </p:attrNameLst>
                                      </p:cBhvr>
                                      <p:tavLst>
                                        <p:tav tm="0">
                                          <p:val>
                                            <p:fltVal val="90"/>
                                          </p:val>
                                        </p:tav>
                                        <p:tav tm="100000">
                                          <p:val>
                                            <p:fltVal val="0"/>
                                          </p:val>
                                        </p:tav>
                                      </p:tavLst>
                                    </p:anim>
                                    <p:animEffect transition="in" filter="fade">
                                      <p:cBhvr>
                                        <p:cTn id="21" dur="600"/>
                                        <p:tgtEl>
                                          <p:spTgt spid="9"/>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14"/>
                                        </p:tgtEl>
                                        <p:attrNameLst>
                                          <p:attrName>style.visibility</p:attrName>
                                        </p:attrNameLst>
                                      </p:cBhvr>
                                      <p:to>
                                        <p:strVal val="visible"/>
                                      </p:to>
                                    </p:set>
                                    <p:anim calcmode="lin" valueType="num">
                                      <p:cBhvr>
                                        <p:cTn id="24" dur="600" fill="hold"/>
                                        <p:tgtEl>
                                          <p:spTgt spid="14"/>
                                        </p:tgtEl>
                                        <p:attrNameLst>
                                          <p:attrName>ppt_w</p:attrName>
                                        </p:attrNameLst>
                                      </p:cBhvr>
                                      <p:tavLst>
                                        <p:tav tm="0">
                                          <p:val>
                                            <p:fltVal val="0"/>
                                          </p:val>
                                        </p:tav>
                                        <p:tav tm="100000">
                                          <p:val>
                                            <p:strVal val="#ppt_w"/>
                                          </p:val>
                                        </p:tav>
                                      </p:tavLst>
                                    </p:anim>
                                    <p:anim calcmode="lin" valueType="num">
                                      <p:cBhvr>
                                        <p:cTn id="25" dur="600" fill="hold"/>
                                        <p:tgtEl>
                                          <p:spTgt spid="14"/>
                                        </p:tgtEl>
                                        <p:attrNameLst>
                                          <p:attrName>ppt_h</p:attrName>
                                        </p:attrNameLst>
                                      </p:cBhvr>
                                      <p:tavLst>
                                        <p:tav tm="0">
                                          <p:val>
                                            <p:fltVal val="0"/>
                                          </p:val>
                                        </p:tav>
                                        <p:tav tm="100000">
                                          <p:val>
                                            <p:strVal val="#ppt_h"/>
                                          </p:val>
                                        </p:tav>
                                      </p:tavLst>
                                    </p:anim>
                                    <p:anim calcmode="lin" valueType="num">
                                      <p:cBhvr>
                                        <p:cTn id="26" dur="600" fill="hold"/>
                                        <p:tgtEl>
                                          <p:spTgt spid="14"/>
                                        </p:tgtEl>
                                        <p:attrNameLst>
                                          <p:attrName>style.rotation</p:attrName>
                                        </p:attrNameLst>
                                      </p:cBhvr>
                                      <p:tavLst>
                                        <p:tav tm="0">
                                          <p:val>
                                            <p:fltVal val="90"/>
                                          </p:val>
                                        </p:tav>
                                        <p:tav tm="100000">
                                          <p:val>
                                            <p:fltVal val="0"/>
                                          </p:val>
                                        </p:tav>
                                      </p:tavLst>
                                    </p:anim>
                                    <p:animEffect transition="in" filter="fade">
                                      <p:cBhvr>
                                        <p:cTn id="27" dur="600"/>
                                        <p:tgtEl>
                                          <p:spTgt spid="14"/>
                                        </p:tgtEl>
                                      </p:cBhvr>
                                    </p:animEffect>
                                  </p:childTnLst>
                                </p:cTn>
                              </p:par>
                              <p:par>
                                <p:cTn id="28" presetID="31" presetClass="entr" presetSubtype="0" fill="hold" nodeType="withEffect">
                                  <p:stCondLst>
                                    <p:cond delay="600"/>
                                  </p:stCondLst>
                                  <p:iterate type="lt">
                                    <p:tmPct val="5000"/>
                                  </p:iterate>
                                  <p:childTnLst>
                                    <p:set>
                                      <p:cBhvr>
                                        <p:cTn id="29" dur="1" fill="hold">
                                          <p:stCondLst>
                                            <p:cond delay="0"/>
                                          </p:stCondLst>
                                        </p:cTn>
                                        <p:tgtEl>
                                          <p:spTgt spid="18"/>
                                        </p:tgtEl>
                                        <p:attrNameLst>
                                          <p:attrName>style.visibility</p:attrName>
                                        </p:attrNameLst>
                                      </p:cBhvr>
                                      <p:to>
                                        <p:strVal val="visible"/>
                                      </p:to>
                                    </p:set>
                                    <p:anim calcmode="lin" valueType="num">
                                      <p:cBhvr>
                                        <p:cTn id="30" dur="600" fill="hold"/>
                                        <p:tgtEl>
                                          <p:spTgt spid="18"/>
                                        </p:tgtEl>
                                        <p:attrNameLst>
                                          <p:attrName>ppt_w</p:attrName>
                                        </p:attrNameLst>
                                      </p:cBhvr>
                                      <p:tavLst>
                                        <p:tav tm="0">
                                          <p:val>
                                            <p:fltVal val="0"/>
                                          </p:val>
                                        </p:tav>
                                        <p:tav tm="100000">
                                          <p:val>
                                            <p:strVal val="#ppt_w"/>
                                          </p:val>
                                        </p:tav>
                                      </p:tavLst>
                                    </p:anim>
                                    <p:anim calcmode="lin" valueType="num">
                                      <p:cBhvr>
                                        <p:cTn id="31" dur="600" fill="hold"/>
                                        <p:tgtEl>
                                          <p:spTgt spid="18"/>
                                        </p:tgtEl>
                                        <p:attrNameLst>
                                          <p:attrName>ppt_h</p:attrName>
                                        </p:attrNameLst>
                                      </p:cBhvr>
                                      <p:tavLst>
                                        <p:tav tm="0">
                                          <p:val>
                                            <p:fltVal val="0"/>
                                          </p:val>
                                        </p:tav>
                                        <p:tav tm="100000">
                                          <p:val>
                                            <p:strVal val="#ppt_h"/>
                                          </p:val>
                                        </p:tav>
                                      </p:tavLst>
                                    </p:anim>
                                    <p:anim calcmode="lin" valueType="num">
                                      <p:cBhvr>
                                        <p:cTn id="32" dur="600" fill="hold"/>
                                        <p:tgtEl>
                                          <p:spTgt spid="18"/>
                                        </p:tgtEl>
                                        <p:attrNameLst>
                                          <p:attrName>style.rotation</p:attrName>
                                        </p:attrNameLst>
                                      </p:cBhvr>
                                      <p:tavLst>
                                        <p:tav tm="0">
                                          <p:val>
                                            <p:fltVal val="90"/>
                                          </p:val>
                                        </p:tav>
                                        <p:tav tm="100000">
                                          <p:val>
                                            <p:fltVal val="0"/>
                                          </p:val>
                                        </p:tav>
                                      </p:tavLst>
                                    </p:anim>
                                    <p:animEffect transition="in" filter="fade">
                                      <p:cBhvr>
                                        <p:cTn id="33" dur="600"/>
                                        <p:tgtEl>
                                          <p:spTgt spid="18"/>
                                        </p:tgtEl>
                                      </p:cBhvr>
                                    </p:animEffect>
                                  </p:childTnLst>
                                </p:cTn>
                              </p:par>
                            </p:childTnLst>
                          </p:cTn>
                        </p:par>
                        <p:par>
                          <p:cTn id="34" fill="hold">
                            <p:stCondLst>
                              <p:cond delay="1700"/>
                            </p:stCondLst>
                            <p:childTnLst>
                              <p:par>
                                <p:cTn id="35" presetID="31" presetClass="entr" presetSubtype="0" fill="hold" nodeType="afterEffect">
                                  <p:stCondLst>
                                    <p:cond delay="0"/>
                                  </p:stCondLst>
                                  <p:iterate type="lt">
                                    <p:tmPct val="5000"/>
                                  </p:iterate>
                                  <p:childTnLst>
                                    <p:set>
                                      <p:cBhvr>
                                        <p:cTn id="36" dur="1" fill="hold">
                                          <p:stCondLst>
                                            <p:cond delay="0"/>
                                          </p:stCondLst>
                                        </p:cTn>
                                        <p:tgtEl>
                                          <p:spTgt spid="23"/>
                                        </p:tgtEl>
                                        <p:attrNameLst>
                                          <p:attrName>style.visibility</p:attrName>
                                        </p:attrNameLst>
                                      </p:cBhvr>
                                      <p:to>
                                        <p:strVal val="visible"/>
                                      </p:to>
                                    </p:set>
                                    <p:anim calcmode="lin" valueType="num">
                                      <p:cBhvr>
                                        <p:cTn id="37" dur="600" fill="hold"/>
                                        <p:tgtEl>
                                          <p:spTgt spid="23"/>
                                        </p:tgtEl>
                                        <p:attrNameLst>
                                          <p:attrName>ppt_w</p:attrName>
                                        </p:attrNameLst>
                                      </p:cBhvr>
                                      <p:tavLst>
                                        <p:tav tm="0">
                                          <p:val>
                                            <p:fltVal val="0"/>
                                          </p:val>
                                        </p:tav>
                                        <p:tav tm="100000">
                                          <p:val>
                                            <p:strVal val="#ppt_w"/>
                                          </p:val>
                                        </p:tav>
                                      </p:tavLst>
                                    </p:anim>
                                    <p:anim calcmode="lin" valueType="num">
                                      <p:cBhvr>
                                        <p:cTn id="38" dur="600" fill="hold"/>
                                        <p:tgtEl>
                                          <p:spTgt spid="23"/>
                                        </p:tgtEl>
                                        <p:attrNameLst>
                                          <p:attrName>ppt_h</p:attrName>
                                        </p:attrNameLst>
                                      </p:cBhvr>
                                      <p:tavLst>
                                        <p:tav tm="0">
                                          <p:val>
                                            <p:fltVal val="0"/>
                                          </p:val>
                                        </p:tav>
                                        <p:tav tm="100000">
                                          <p:val>
                                            <p:strVal val="#ppt_h"/>
                                          </p:val>
                                        </p:tav>
                                      </p:tavLst>
                                    </p:anim>
                                    <p:anim calcmode="lin" valueType="num">
                                      <p:cBhvr>
                                        <p:cTn id="39" dur="600" fill="hold"/>
                                        <p:tgtEl>
                                          <p:spTgt spid="23"/>
                                        </p:tgtEl>
                                        <p:attrNameLst>
                                          <p:attrName>style.rotation</p:attrName>
                                        </p:attrNameLst>
                                      </p:cBhvr>
                                      <p:tavLst>
                                        <p:tav tm="0">
                                          <p:val>
                                            <p:fltVal val="90"/>
                                          </p:val>
                                        </p:tav>
                                        <p:tav tm="100000">
                                          <p:val>
                                            <p:fltVal val="0"/>
                                          </p:val>
                                        </p:tav>
                                      </p:tavLst>
                                    </p:anim>
                                    <p:animEffect transition="in" filter="fade">
                                      <p:cBhvr>
                                        <p:cTn id="40" dur="600"/>
                                        <p:tgtEl>
                                          <p:spTgt spid="23"/>
                                        </p:tgtEl>
                                      </p:cBhvr>
                                    </p:animEffect>
                                  </p:childTnLst>
                                </p:cTn>
                              </p:par>
                              <p:par>
                                <p:cTn id="41" presetID="31" presetClass="entr" presetSubtype="0" fill="hold" nodeType="withEffect">
                                  <p:stCondLst>
                                    <p:cond delay="200"/>
                                  </p:stCondLst>
                                  <p:iterate type="lt">
                                    <p:tmPct val="5000"/>
                                  </p:iterate>
                                  <p:childTnLst>
                                    <p:set>
                                      <p:cBhvr>
                                        <p:cTn id="42" dur="1" fill="hold">
                                          <p:stCondLst>
                                            <p:cond delay="0"/>
                                          </p:stCondLst>
                                        </p:cTn>
                                        <p:tgtEl>
                                          <p:spTgt spid="27"/>
                                        </p:tgtEl>
                                        <p:attrNameLst>
                                          <p:attrName>style.visibility</p:attrName>
                                        </p:attrNameLst>
                                      </p:cBhvr>
                                      <p:to>
                                        <p:strVal val="visible"/>
                                      </p:to>
                                    </p:set>
                                    <p:anim calcmode="lin" valueType="num">
                                      <p:cBhvr>
                                        <p:cTn id="43" dur="600" fill="hold"/>
                                        <p:tgtEl>
                                          <p:spTgt spid="27"/>
                                        </p:tgtEl>
                                        <p:attrNameLst>
                                          <p:attrName>ppt_w</p:attrName>
                                        </p:attrNameLst>
                                      </p:cBhvr>
                                      <p:tavLst>
                                        <p:tav tm="0">
                                          <p:val>
                                            <p:fltVal val="0"/>
                                          </p:val>
                                        </p:tav>
                                        <p:tav tm="100000">
                                          <p:val>
                                            <p:strVal val="#ppt_w"/>
                                          </p:val>
                                        </p:tav>
                                      </p:tavLst>
                                    </p:anim>
                                    <p:anim calcmode="lin" valueType="num">
                                      <p:cBhvr>
                                        <p:cTn id="44" dur="600" fill="hold"/>
                                        <p:tgtEl>
                                          <p:spTgt spid="27"/>
                                        </p:tgtEl>
                                        <p:attrNameLst>
                                          <p:attrName>ppt_h</p:attrName>
                                        </p:attrNameLst>
                                      </p:cBhvr>
                                      <p:tavLst>
                                        <p:tav tm="0">
                                          <p:val>
                                            <p:fltVal val="0"/>
                                          </p:val>
                                        </p:tav>
                                        <p:tav tm="100000">
                                          <p:val>
                                            <p:strVal val="#ppt_h"/>
                                          </p:val>
                                        </p:tav>
                                      </p:tavLst>
                                    </p:anim>
                                    <p:anim calcmode="lin" valueType="num">
                                      <p:cBhvr>
                                        <p:cTn id="45" dur="600" fill="hold"/>
                                        <p:tgtEl>
                                          <p:spTgt spid="27"/>
                                        </p:tgtEl>
                                        <p:attrNameLst>
                                          <p:attrName>style.rotation</p:attrName>
                                        </p:attrNameLst>
                                      </p:cBhvr>
                                      <p:tavLst>
                                        <p:tav tm="0">
                                          <p:val>
                                            <p:fltVal val="90"/>
                                          </p:val>
                                        </p:tav>
                                        <p:tav tm="100000">
                                          <p:val>
                                            <p:fltVal val="0"/>
                                          </p:val>
                                        </p:tav>
                                      </p:tavLst>
                                    </p:anim>
                                    <p:animEffect transition="in" filter="fade">
                                      <p:cBhvr>
                                        <p:cTn id="46" dur="600"/>
                                        <p:tgtEl>
                                          <p:spTgt spid="27"/>
                                        </p:tgtEl>
                                      </p:cBhvr>
                                    </p:animEffect>
                                  </p:childTnLst>
                                </p:cTn>
                              </p:par>
                              <p:par>
                                <p:cTn id="47" presetID="31" presetClass="entr" presetSubtype="0" fill="hold" nodeType="withEffect">
                                  <p:stCondLst>
                                    <p:cond delay="400"/>
                                  </p:stCondLst>
                                  <p:iterate type="lt">
                                    <p:tmPct val="5000"/>
                                  </p:iterate>
                                  <p:childTnLst>
                                    <p:set>
                                      <p:cBhvr>
                                        <p:cTn id="48" dur="1" fill="hold">
                                          <p:stCondLst>
                                            <p:cond delay="0"/>
                                          </p:stCondLst>
                                        </p:cTn>
                                        <p:tgtEl>
                                          <p:spTgt spid="32"/>
                                        </p:tgtEl>
                                        <p:attrNameLst>
                                          <p:attrName>style.visibility</p:attrName>
                                        </p:attrNameLst>
                                      </p:cBhvr>
                                      <p:to>
                                        <p:strVal val="visible"/>
                                      </p:to>
                                    </p:set>
                                    <p:anim calcmode="lin" valueType="num">
                                      <p:cBhvr>
                                        <p:cTn id="49" dur="600" fill="hold"/>
                                        <p:tgtEl>
                                          <p:spTgt spid="32"/>
                                        </p:tgtEl>
                                        <p:attrNameLst>
                                          <p:attrName>ppt_w</p:attrName>
                                        </p:attrNameLst>
                                      </p:cBhvr>
                                      <p:tavLst>
                                        <p:tav tm="0">
                                          <p:val>
                                            <p:fltVal val="0"/>
                                          </p:val>
                                        </p:tav>
                                        <p:tav tm="100000">
                                          <p:val>
                                            <p:strVal val="#ppt_w"/>
                                          </p:val>
                                        </p:tav>
                                      </p:tavLst>
                                    </p:anim>
                                    <p:anim calcmode="lin" valueType="num">
                                      <p:cBhvr>
                                        <p:cTn id="50" dur="600" fill="hold"/>
                                        <p:tgtEl>
                                          <p:spTgt spid="32"/>
                                        </p:tgtEl>
                                        <p:attrNameLst>
                                          <p:attrName>ppt_h</p:attrName>
                                        </p:attrNameLst>
                                      </p:cBhvr>
                                      <p:tavLst>
                                        <p:tav tm="0">
                                          <p:val>
                                            <p:fltVal val="0"/>
                                          </p:val>
                                        </p:tav>
                                        <p:tav tm="100000">
                                          <p:val>
                                            <p:strVal val="#ppt_h"/>
                                          </p:val>
                                        </p:tav>
                                      </p:tavLst>
                                    </p:anim>
                                    <p:anim calcmode="lin" valueType="num">
                                      <p:cBhvr>
                                        <p:cTn id="51" dur="600" fill="hold"/>
                                        <p:tgtEl>
                                          <p:spTgt spid="32"/>
                                        </p:tgtEl>
                                        <p:attrNameLst>
                                          <p:attrName>style.rotation</p:attrName>
                                        </p:attrNameLst>
                                      </p:cBhvr>
                                      <p:tavLst>
                                        <p:tav tm="0">
                                          <p:val>
                                            <p:fltVal val="90"/>
                                          </p:val>
                                        </p:tav>
                                        <p:tav tm="100000">
                                          <p:val>
                                            <p:fltVal val="0"/>
                                          </p:val>
                                        </p:tav>
                                      </p:tavLst>
                                    </p:anim>
                                    <p:animEffect transition="in" filter="fade">
                                      <p:cBhvr>
                                        <p:cTn id="52" dur="600"/>
                                        <p:tgtEl>
                                          <p:spTgt spid="32"/>
                                        </p:tgtEl>
                                      </p:cBhvr>
                                    </p:animEffect>
                                  </p:childTnLst>
                                </p:cTn>
                              </p:par>
                              <p:par>
                                <p:cTn id="53" presetID="31" presetClass="entr" presetSubtype="0" fill="hold" nodeType="withEffect">
                                  <p:stCondLst>
                                    <p:cond delay="600"/>
                                  </p:stCondLst>
                                  <p:iterate type="lt">
                                    <p:tmPct val="5000"/>
                                  </p:iterate>
                                  <p:childTnLst>
                                    <p:set>
                                      <p:cBhvr>
                                        <p:cTn id="54" dur="1" fill="hold">
                                          <p:stCondLst>
                                            <p:cond delay="0"/>
                                          </p:stCondLst>
                                        </p:cTn>
                                        <p:tgtEl>
                                          <p:spTgt spid="36"/>
                                        </p:tgtEl>
                                        <p:attrNameLst>
                                          <p:attrName>style.visibility</p:attrName>
                                        </p:attrNameLst>
                                      </p:cBhvr>
                                      <p:to>
                                        <p:strVal val="visible"/>
                                      </p:to>
                                    </p:set>
                                    <p:anim calcmode="lin" valueType="num">
                                      <p:cBhvr>
                                        <p:cTn id="55" dur="600" fill="hold"/>
                                        <p:tgtEl>
                                          <p:spTgt spid="36"/>
                                        </p:tgtEl>
                                        <p:attrNameLst>
                                          <p:attrName>ppt_w</p:attrName>
                                        </p:attrNameLst>
                                      </p:cBhvr>
                                      <p:tavLst>
                                        <p:tav tm="0">
                                          <p:val>
                                            <p:fltVal val="0"/>
                                          </p:val>
                                        </p:tav>
                                        <p:tav tm="100000">
                                          <p:val>
                                            <p:strVal val="#ppt_w"/>
                                          </p:val>
                                        </p:tav>
                                      </p:tavLst>
                                    </p:anim>
                                    <p:anim calcmode="lin" valueType="num">
                                      <p:cBhvr>
                                        <p:cTn id="56" dur="600" fill="hold"/>
                                        <p:tgtEl>
                                          <p:spTgt spid="36"/>
                                        </p:tgtEl>
                                        <p:attrNameLst>
                                          <p:attrName>ppt_h</p:attrName>
                                        </p:attrNameLst>
                                      </p:cBhvr>
                                      <p:tavLst>
                                        <p:tav tm="0">
                                          <p:val>
                                            <p:fltVal val="0"/>
                                          </p:val>
                                        </p:tav>
                                        <p:tav tm="100000">
                                          <p:val>
                                            <p:strVal val="#ppt_h"/>
                                          </p:val>
                                        </p:tav>
                                      </p:tavLst>
                                    </p:anim>
                                    <p:anim calcmode="lin" valueType="num">
                                      <p:cBhvr>
                                        <p:cTn id="57" dur="600" fill="hold"/>
                                        <p:tgtEl>
                                          <p:spTgt spid="36"/>
                                        </p:tgtEl>
                                        <p:attrNameLst>
                                          <p:attrName>style.rotation</p:attrName>
                                        </p:attrNameLst>
                                      </p:cBhvr>
                                      <p:tavLst>
                                        <p:tav tm="0">
                                          <p:val>
                                            <p:fltVal val="90"/>
                                          </p:val>
                                        </p:tav>
                                        <p:tav tm="100000">
                                          <p:val>
                                            <p:fltVal val="0"/>
                                          </p:val>
                                        </p:tav>
                                      </p:tavLst>
                                    </p:anim>
                                    <p:animEffect transition="in" filter="fade">
                                      <p:cBhvr>
                                        <p:cTn id="58" dur="600"/>
                                        <p:tgtEl>
                                          <p:spTgt spid="36"/>
                                        </p:tgtEl>
                                      </p:cBhvr>
                                    </p:animEffect>
                                  </p:childTnLst>
                                </p:cTn>
                              </p:par>
                              <p:par>
                                <p:cTn id="59" presetID="31" presetClass="entr" presetSubtype="0" fill="hold" nodeType="with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p:cTn id="61" dur="1000" fill="hold"/>
                                        <p:tgtEl>
                                          <p:spTgt spid="41"/>
                                        </p:tgtEl>
                                        <p:attrNameLst>
                                          <p:attrName>ppt_w</p:attrName>
                                        </p:attrNameLst>
                                      </p:cBhvr>
                                      <p:tavLst>
                                        <p:tav tm="0">
                                          <p:val>
                                            <p:fltVal val="0"/>
                                          </p:val>
                                        </p:tav>
                                        <p:tav tm="100000">
                                          <p:val>
                                            <p:strVal val="#ppt_w"/>
                                          </p:val>
                                        </p:tav>
                                      </p:tavLst>
                                    </p:anim>
                                    <p:anim calcmode="lin" valueType="num">
                                      <p:cBhvr>
                                        <p:cTn id="62" dur="1000" fill="hold"/>
                                        <p:tgtEl>
                                          <p:spTgt spid="41"/>
                                        </p:tgtEl>
                                        <p:attrNameLst>
                                          <p:attrName>ppt_h</p:attrName>
                                        </p:attrNameLst>
                                      </p:cBhvr>
                                      <p:tavLst>
                                        <p:tav tm="0">
                                          <p:val>
                                            <p:fltVal val="0"/>
                                          </p:val>
                                        </p:tav>
                                        <p:tav tm="100000">
                                          <p:val>
                                            <p:strVal val="#ppt_h"/>
                                          </p:val>
                                        </p:tav>
                                      </p:tavLst>
                                    </p:anim>
                                    <p:anim calcmode="lin" valueType="num">
                                      <p:cBhvr>
                                        <p:cTn id="63" dur="1000" fill="hold"/>
                                        <p:tgtEl>
                                          <p:spTgt spid="41"/>
                                        </p:tgtEl>
                                        <p:attrNameLst>
                                          <p:attrName>style.rotation</p:attrName>
                                        </p:attrNameLst>
                                      </p:cBhvr>
                                      <p:tavLst>
                                        <p:tav tm="0">
                                          <p:val>
                                            <p:fltVal val="90"/>
                                          </p:val>
                                        </p:tav>
                                        <p:tav tm="100000">
                                          <p:val>
                                            <p:fltVal val="0"/>
                                          </p:val>
                                        </p:tav>
                                      </p:tavLst>
                                    </p:anim>
                                    <p:animEffect transition="in" filter="fade">
                                      <p:cBhvr>
                                        <p:cTn id="64" dur="1000"/>
                                        <p:tgtEl>
                                          <p:spTgt spid="41"/>
                                        </p:tgtEl>
                                      </p:cBhvr>
                                    </p:animEffect>
                                  </p:childTnLst>
                                </p:cTn>
                              </p:par>
                              <p:par>
                                <p:cTn id="65" presetID="31" presetClass="entr" presetSubtype="0" fill="hold" nodeType="withEffect">
                                  <p:stCondLst>
                                    <p:cond delay="0"/>
                                  </p:stCondLst>
                                  <p:childTnLst>
                                    <p:set>
                                      <p:cBhvr>
                                        <p:cTn id="66" dur="1" fill="hold">
                                          <p:stCondLst>
                                            <p:cond delay="0"/>
                                          </p:stCondLst>
                                        </p:cTn>
                                        <p:tgtEl>
                                          <p:spTgt spid="42"/>
                                        </p:tgtEl>
                                        <p:attrNameLst>
                                          <p:attrName>style.visibility</p:attrName>
                                        </p:attrNameLst>
                                      </p:cBhvr>
                                      <p:to>
                                        <p:strVal val="visible"/>
                                      </p:to>
                                    </p:set>
                                    <p:anim calcmode="lin" valueType="num">
                                      <p:cBhvr>
                                        <p:cTn id="67" dur="1000" fill="hold"/>
                                        <p:tgtEl>
                                          <p:spTgt spid="42"/>
                                        </p:tgtEl>
                                        <p:attrNameLst>
                                          <p:attrName>ppt_w</p:attrName>
                                        </p:attrNameLst>
                                      </p:cBhvr>
                                      <p:tavLst>
                                        <p:tav tm="0">
                                          <p:val>
                                            <p:fltVal val="0"/>
                                          </p:val>
                                        </p:tav>
                                        <p:tav tm="100000">
                                          <p:val>
                                            <p:strVal val="#ppt_w"/>
                                          </p:val>
                                        </p:tav>
                                      </p:tavLst>
                                    </p:anim>
                                    <p:anim calcmode="lin" valueType="num">
                                      <p:cBhvr>
                                        <p:cTn id="68" dur="1000" fill="hold"/>
                                        <p:tgtEl>
                                          <p:spTgt spid="42"/>
                                        </p:tgtEl>
                                        <p:attrNameLst>
                                          <p:attrName>ppt_h</p:attrName>
                                        </p:attrNameLst>
                                      </p:cBhvr>
                                      <p:tavLst>
                                        <p:tav tm="0">
                                          <p:val>
                                            <p:fltVal val="0"/>
                                          </p:val>
                                        </p:tav>
                                        <p:tav tm="100000">
                                          <p:val>
                                            <p:strVal val="#ppt_h"/>
                                          </p:val>
                                        </p:tav>
                                      </p:tavLst>
                                    </p:anim>
                                    <p:anim calcmode="lin" valueType="num">
                                      <p:cBhvr>
                                        <p:cTn id="69" dur="1000" fill="hold"/>
                                        <p:tgtEl>
                                          <p:spTgt spid="42"/>
                                        </p:tgtEl>
                                        <p:attrNameLst>
                                          <p:attrName>style.rotation</p:attrName>
                                        </p:attrNameLst>
                                      </p:cBhvr>
                                      <p:tavLst>
                                        <p:tav tm="0">
                                          <p:val>
                                            <p:fltVal val="90"/>
                                          </p:val>
                                        </p:tav>
                                        <p:tav tm="100000">
                                          <p:val>
                                            <p:fltVal val="0"/>
                                          </p:val>
                                        </p:tav>
                                      </p:tavLst>
                                    </p:anim>
                                    <p:animEffect transition="in" filter="fade">
                                      <p:cBhvr>
                                        <p:cTn id="70" dur="1000"/>
                                        <p:tgtEl>
                                          <p:spTgt spid="42"/>
                                        </p:tgtEl>
                                      </p:cBhvr>
                                    </p:animEffect>
                                  </p:childTnLst>
                                </p:cTn>
                              </p:par>
                              <p:par>
                                <p:cTn id="71" presetID="31" presetClass="entr" presetSubtype="0"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1000" fill="hold"/>
                                        <p:tgtEl>
                                          <p:spTgt spid="43"/>
                                        </p:tgtEl>
                                        <p:attrNameLst>
                                          <p:attrName>ppt_w</p:attrName>
                                        </p:attrNameLst>
                                      </p:cBhvr>
                                      <p:tavLst>
                                        <p:tav tm="0">
                                          <p:val>
                                            <p:fltVal val="0"/>
                                          </p:val>
                                        </p:tav>
                                        <p:tav tm="100000">
                                          <p:val>
                                            <p:strVal val="#ppt_w"/>
                                          </p:val>
                                        </p:tav>
                                      </p:tavLst>
                                    </p:anim>
                                    <p:anim calcmode="lin" valueType="num">
                                      <p:cBhvr>
                                        <p:cTn id="74" dur="1000" fill="hold"/>
                                        <p:tgtEl>
                                          <p:spTgt spid="43"/>
                                        </p:tgtEl>
                                        <p:attrNameLst>
                                          <p:attrName>ppt_h</p:attrName>
                                        </p:attrNameLst>
                                      </p:cBhvr>
                                      <p:tavLst>
                                        <p:tav tm="0">
                                          <p:val>
                                            <p:fltVal val="0"/>
                                          </p:val>
                                        </p:tav>
                                        <p:tav tm="100000">
                                          <p:val>
                                            <p:strVal val="#ppt_h"/>
                                          </p:val>
                                        </p:tav>
                                      </p:tavLst>
                                    </p:anim>
                                    <p:anim calcmode="lin" valueType="num">
                                      <p:cBhvr>
                                        <p:cTn id="75" dur="1000" fill="hold"/>
                                        <p:tgtEl>
                                          <p:spTgt spid="43"/>
                                        </p:tgtEl>
                                        <p:attrNameLst>
                                          <p:attrName>style.rotation</p:attrName>
                                        </p:attrNameLst>
                                      </p:cBhvr>
                                      <p:tavLst>
                                        <p:tav tm="0">
                                          <p:val>
                                            <p:fltVal val="90"/>
                                          </p:val>
                                        </p:tav>
                                        <p:tav tm="100000">
                                          <p:val>
                                            <p:fltVal val="0"/>
                                          </p:val>
                                        </p:tav>
                                      </p:tavLst>
                                    </p:anim>
                                    <p:animEffect transition="in" filter="fade">
                                      <p:cBhvr>
                                        <p:cTn id="76" dur="1000"/>
                                        <p:tgtEl>
                                          <p:spTgt spid="43"/>
                                        </p:tgtEl>
                                      </p:cBhvr>
                                    </p:animEffect>
                                  </p:childTnLst>
                                </p:cTn>
                              </p:par>
                              <p:par>
                                <p:cTn id="77" presetID="31" presetClass="entr" presetSubtype="0" fill="hold" nodeType="with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p:cTn id="79" dur="1000" fill="hold"/>
                                        <p:tgtEl>
                                          <p:spTgt spid="44"/>
                                        </p:tgtEl>
                                        <p:attrNameLst>
                                          <p:attrName>ppt_w</p:attrName>
                                        </p:attrNameLst>
                                      </p:cBhvr>
                                      <p:tavLst>
                                        <p:tav tm="0">
                                          <p:val>
                                            <p:fltVal val="0"/>
                                          </p:val>
                                        </p:tav>
                                        <p:tav tm="100000">
                                          <p:val>
                                            <p:strVal val="#ppt_w"/>
                                          </p:val>
                                        </p:tav>
                                      </p:tavLst>
                                    </p:anim>
                                    <p:anim calcmode="lin" valueType="num">
                                      <p:cBhvr>
                                        <p:cTn id="80" dur="1000" fill="hold"/>
                                        <p:tgtEl>
                                          <p:spTgt spid="44"/>
                                        </p:tgtEl>
                                        <p:attrNameLst>
                                          <p:attrName>ppt_h</p:attrName>
                                        </p:attrNameLst>
                                      </p:cBhvr>
                                      <p:tavLst>
                                        <p:tav tm="0">
                                          <p:val>
                                            <p:fltVal val="0"/>
                                          </p:val>
                                        </p:tav>
                                        <p:tav tm="100000">
                                          <p:val>
                                            <p:strVal val="#ppt_h"/>
                                          </p:val>
                                        </p:tav>
                                      </p:tavLst>
                                    </p:anim>
                                    <p:anim calcmode="lin" valueType="num">
                                      <p:cBhvr>
                                        <p:cTn id="81" dur="1000" fill="hold"/>
                                        <p:tgtEl>
                                          <p:spTgt spid="44"/>
                                        </p:tgtEl>
                                        <p:attrNameLst>
                                          <p:attrName>style.rotation</p:attrName>
                                        </p:attrNameLst>
                                      </p:cBhvr>
                                      <p:tavLst>
                                        <p:tav tm="0">
                                          <p:val>
                                            <p:fltVal val="90"/>
                                          </p:val>
                                        </p:tav>
                                        <p:tav tm="100000">
                                          <p:val>
                                            <p:fltVal val="0"/>
                                          </p:val>
                                        </p:tav>
                                      </p:tavLst>
                                    </p:anim>
                                    <p:animEffect transition="in" filter="fade">
                                      <p:cBhvr>
                                        <p:cTn id="82" dur="1000"/>
                                        <p:tgtEl>
                                          <p:spTgt spid="44"/>
                                        </p:tgtEl>
                                      </p:cBhvr>
                                    </p:animEffect>
                                  </p:childTnLst>
                                </p:cTn>
                              </p:par>
                              <p:par>
                                <p:cTn id="83" presetID="31" presetClass="entr" presetSubtype="0" fill="hold" nodeType="withEffect">
                                  <p:stCondLst>
                                    <p:cond delay="0"/>
                                  </p:stCondLst>
                                  <p:childTnLst>
                                    <p:set>
                                      <p:cBhvr>
                                        <p:cTn id="84" dur="1" fill="hold">
                                          <p:stCondLst>
                                            <p:cond delay="0"/>
                                          </p:stCondLst>
                                        </p:cTn>
                                        <p:tgtEl>
                                          <p:spTgt spid="45"/>
                                        </p:tgtEl>
                                        <p:attrNameLst>
                                          <p:attrName>style.visibility</p:attrName>
                                        </p:attrNameLst>
                                      </p:cBhvr>
                                      <p:to>
                                        <p:strVal val="visible"/>
                                      </p:to>
                                    </p:set>
                                    <p:anim calcmode="lin" valueType="num">
                                      <p:cBhvr>
                                        <p:cTn id="85" dur="1000" fill="hold"/>
                                        <p:tgtEl>
                                          <p:spTgt spid="45"/>
                                        </p:tgtEl>
                                        <p:attrNameLst>
                                          <p:attrName>ppt_w</p:attrName>
                                        </p:attrNameLst>
                                      </p:cBhvr>
                                      <p:tavLst>
                                        <p:tav tm="0">
                                          <p:val>
                                            <p:fltVal val="0"/>
                                          </p:val>
                                        </p:tav>
                                        <p:tav tm="100000">
                                          <p:val>
                                            <p:strVal val="#ppt_w"/>
                                          </p:val>
                                        </p:tav>
                                      </p:tavLst>
                                    </p:anim>
                                    <p:anim calcmode="lin" valueType="num">
                                      <p:cBhvr>
                                        <p:cTn id="86" dur="1000" fill="hold"/>
                                        <p:tgtEl>
                                          <p:spTgt spid="45"/>
                                        </p:tgtEl>
                                        <p:attrNameLst>
                                          <p:attrName>ppt_h</p:attrName>
                                        </p:attrNameLst>
                                      </p:cBhvr>
                                      <p:tavLst>
                                        <p:tav tm="0">
                                          <p:val>
                                            <p:fltVal val="0"/>
                                          </p:val>
                                        </p:tav>
                                        <p:tav tm="100000">
                                          <p:val>
                                            <p:strVal val="#ppt_h"/>
                                          </p:val>
                                        </p:tav>
                                      </p:tavLst>
                                    </p:anim>
                                    <p:anim calcmode="lin" valueType="num">
                                      <p:cBhvr>
                                        <p:cTn id="87" dur="1000" fill="hold"/>
                                        <p:tgtEl>
                                          <p:spTgt spid="45"/>
                                        </p:tgtEl>
                                        <p:attrNameLst>
                                          <p:attrName>style.rotation</p:attrName>
                                        </p:attrNameLst>
                                      </p:cBhvr>
                                      <p:tavLst>
                                        <p:tav tm="0">
                                          <p:val>
                                            <p:fltVal val="90"/>
                                          </p:val>
                                        </p:tav>
                                        <p:tav tm="100000">
                                          <p:val>
                                            <p:fltVal val="0"/>
                                          </p:val>
                                        </p:tav>
                                      </p:tavLst>
                                    </p:anim>
                                    <p:animEffect transition="in" filter="fade">
                                      <p:cBhvr>
                                        <p:cTn id="88" dur="1000"/>
                                        <p:tgtEl>
                                          <p:spTgt spid="45"/>
                                        </p:tgtEl>
                                      </p:cBhvr>
                                    </p:animEffect>
                                  </p:childTnLst>
                                </p:cTn>
                              </p:par>
                              <p:par>
                                <p:cTn id="89" presetID="31" presetClass="entr" presetSubtype="0" fill="hold" nodeType="with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 calcmode="lin" valueType="num">
                                      <p:cBhvr>
                                        <p:cTn id="93" dur="1000" fill="hold"/>
                                        <p:tgtEl>
                                          <p:spTgt spid="46"/>
                                        </p:tgtEl>
                                        <p:attrNameLst>
                                          <p:attrName>style.rotation</p:attrName>
                                        </p:attrNameLst>
                                      </p:cBhvr>
                                      <p:tavLst>
                                        <p:tav tm="0">
                                          <p:val>
                                            <p:fltVal val="90"/>
                                          </p:val>
                                        </p:tav>
                                        <p:tav tm="100000">
                                          <p:val>
                                            <p:fltVal val="0"/>
                                          </p:val>
                                        </p:tav>
                                      </p:tavLst>
                                    </p:anim>
                                    <p:animEffect transition="in" filter="fade">
                                      <p:cBhvr>
                                        <p:cTn id="94" dur="1000"/>
                                        <p:tgtEl>
                                          <p:spTgt spid="46"/>
                                        </p:tgtEl>
                                      </p:cBhvr>
                                    </p:animEffect>
                                  </p:childTnLst>
                                </p:cTn>
                              </p:par>
                              <p:par>
                                <p:cTn id="95" presetID="31" presetClass="entr" presetSubtype="0" fill="hold" nodeType="with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1000" fill="hold"/>
                                        <p:tgtEl>
                                          <p:spTgt spid="47"/>
                                        </p:tgtEl>
                                        <p:attrNameLst>
                                          <p:attrName>ppt_w</p:attrName>
                                        </p:attrNameLst>
                                      </p:cBhvr>
                                      <p:tavLst>
                                        <p:tav tm="0">
                                          <p:val>
                                            <p:fltVal val="0"/>
                                          </p:val>
                                        </p:tav>
                                        <p:tav tm="100000">
                                          <p:val>
                                            <p:strVal val="#ppt_w"/>
                                          </p:val>
                                        </p:tav>
                                      </p:tavLst>
                                    </p:anim>
                                    <p:anim calcmode="lin" valueType="num">
                                      <p:cBhvr>
                                        <p:cTn id="98" dur="1000" fill="hold"/>
                                        <p:tgtEl>
                                          <p:spTgt spid="47"/>
                                        </p:tgtEl>
                                        <p:attrNameLst>
                                          <p:attrName>ppt_h</p:attrName>
                                        </p:attrNameLst>
                                      </p:cBhvr>
                                      <p:tavLst>
                                        <p:tav tm="0">
                                          <p:val>
                                            <p:fltVal val="0"/>
                                          </p:val>
                                        </p:tav>
                                        <p:tav tm="100000">
                                          <p:val>
                                            <p:strVal val="#ppt_h"/>
                                          </p:val>
                                        </p:tav>
                                      </p:tavLst>
                                    </p:anim>
                                    <p:anim calcmode="lin" valueType="num">
                                      <p:cBhvr>
                                        <p:cTn id="99" dur="1000" fill="hold"/>
                                        <p:tgtEl>
                                          <p:spTgt spid="47"/>
                                        </p:tgtEl>
                                        <p:attrNameLst>
                                          <p:attrName>style.rotation</p:attrName>
                                        </p:attrNameLst>
                                      </p:cBhvr>
                                      <p:tavLst>
                                        <p:tav tm="0">
                                          <p:val>
                                            <p:fltVal val="90"/>
                                          </p:val>
                                        </p:tav>
                                        <p:tav tm="100000">
                                          <p:val>
                                            <p:fltVal val="0"/>
                                          </p:val>
                                        </p:tav>
                                      </p:tavLst>
                                    </p:anim>
                                    <p:animEffect transition="in" filter="fade">
                                      <p:cBhvr>
                                        <p:cTn id="100" dur="1000"/>
                                        <p:tgtEl>
                                          <p:spTgt spid="47"/>
                                        </p:tgtEl>
                                      </p:cBhvr>
                                    </p:animEffect>
                                  </p:childTnLst>
                                </p:cTn>
                              </p:par>
                              <p:par>
                                <p:cTn id="101" presetID="31" presetClass="entr" presetSubtype="0" fill="hold" nodeType="withEffect">
                                  <p:stCondLst>
                                    <p:cond delay="0"/>
                                  </p:stCondLst>
                                  <p:childTnLst>
                                    <p:set>
                                      <p:cBhvr>
                                        <p:cTn id="102" dur="1" fill="hold">
                                          <p:stCondLst>
                                            <p:cond delay="0"/>
                                          </p:stCondLst>
                                        </p:cTn>
                                        <p:tgtEl>
                                          <p:spTgt spid="48"/>
                                        </p:tgtEl>
                                        <p:attrNameLst>
                                          <p:attrName>style.visibility</p:attrName>
                                        </p:attrNameLst>
                                      </p:cBhvr>
                                      <p:to>
                                        <p:strVal val="visible"/>
                                      </p:to>
                                    </p:set>
                                    <p:anim calcmode="lin" valueType="num">
                                      <p:cBhvr>
                                        <p:cTn id="103" dur="1000" fill="hold"/>
                                        <p:tgtEl>
                                          <p:spTgt spid="48"/>
                                        </p:tgtEl>
                                        <p:attrNameLst>
                                          <p:attrName>ppt_w</p:attrName>
                                        </p:attrNameLst>
                                      </p:cBhvr>
                                      <p:tavLst>
                                        <p:tav tm="0">
                                          <p:val>
                                            <p:fltVal val="0"/>
                                          </p:val>
                                        </p:tav>
                                        <p:tav tm="100000">
                                          <p:val>
                                            <p:strVal val="#ppt_w"/>
                                          </p:val>
                                        </p:tav>
                                      </p:tavLst>
                                    </p:anim>
                                    <p:anim calcmode="lin" valueType="num">
                                      <p:cBhvr>
                                        <p:cTn id="104" dur="1000" fill="hold"/>
                                        <p:tgtEl>
                                          <p:spTgt spid="48"/>
                                        </p:tgtEl>
                                        <p:attrNameLst>
                                          <p:attrName>ppt_h</p:attrName>
                                        </p:attrNameLst>
                                      </p:cBhvr>
                                      <p:tavLst>
                                        <p:tav tm="0">
                                          <p:val>
                                            <p:fltVal val="0"/>
                                          </p:val>
                                        </p:tav>
                                        <p:tav tm="100000">
                                          <p:val>
                                            <p:strVal val="#ppt_h"/>
                                          </p:val>
                                        </p:tav>
                                      </p:tavLst>
                                    </p:anim>
                                    <p:anim calcmode="lin" valueType="num">
                                      <p:cBhvr>
                                        <p:cTn id="105" dur="1000" fill="hold"/>
                                        <p:tgtEl>
                                          <p:spTgt spid="48"/>
                                        </p:tgtEl>
                                        <p:attrNameLst>
                                          <p:attrName>style.rotation</p:attrName>
                                        </p:attrNameLst>
                                      </p:cBhvr>
                                      <p:tavLst>
                                        <p:tav tm="0">
                                          <p:val>
                                            <p:fltVal val="90"/>
                                          </p:val>
                                        </p:tav>
                                        <p:tav tm="100000">
                                          <p:val>
                                            <p:fltVal val="0"/>
                                          </p:val>
                                        </p:tav>
                                      </p:tavLst>
                                    </p:anim>
                                    <p:animEffect transition="in" filter="fade">
                                      <p:cBhvr>
                                        <p:cTn id="106"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835696" y="2459360"/>
            <a:ext cx="5112568" cy="2376264"/>
          </a:xfrm>
          <a:prstGeom prst="horizontalScroll">
            <a:avLst/>
          </a:prstGeom>
          <a:ln w="9525" cap="flat" cmpd="sng" algn="ctr">
            <a:solidFill>
              <a:schemeClr val="tx1"/>
            </a:solidFill>
            <a:prstDash val="solid"/>
            <a:round/>
            <a:headEnd type="none" w="med" len="med"/>
            <a:tailEnd type="none" w="med" len="med"/>
          </a:ln>
          <a:effectLst/>
          <a:extLst/>
        </p:spPr>
        <p:style>
          <a:lnRef idx="0">
            <a:scrgbClr r="0" g="0" b="0"/>
          </a:lnRef>
          <a:fillRef idx="1003">
            <a:schemeClr val="lt2"/>
          </a:fillRef>
          <a:effectRef idx="0">
            <a:scrgbClr r="0" g="0" b="0"/>
          </a:effectRef>
          <a:fontRef idx="major"/>
        </p:style>
        <p:txBody>
          <a:bodyPr vert="horz" wrap="square" lIns="91440" tIns="45720" rIns="91440" bIns="45720" numCol="1" rtlCol="1" anchor="t" anchorCtr="0" compatLnSpc="1">
            <a:prstTxWarp prst="textNoShape">
              <a:avLst/>
            </a:prstTxWarp>
          </a:bodyPr>
          <a:lstStyle/>
          <a:p>
            <a:pPr rtl="1">
              <a:lnSpc>
                <a:spcPct val="250000"/>
              </a:lnSpc>
            </a:pPr>
            <a:r>
              <a:rPr lang="ar-EG" sz="3600" b="1" dirty="0">
                <a:solidFill>
                  <a:schemeClr val="bg1"/>
                </a:solidFill>
                <a:latin typeface="Simplified Arabic" pitchFamily="18" charset="-78"/>
                <a:cs typeface="Simplified Arabic" pitchFamily="18" charset="-78"/>
              </a:rPr>
              <a:t>صفات السكرتير الناجح</a:t>
            </a:r>
            <a:endParaRPr kumimoji="0" lang="ar-EG" sz="3600" b="1" i="0" u="none" strike="noStrike" cap="none" normalizeH="0" baseline="0" dirty="0" smtClean="0">
              <a:ln>
                <a:noFill/>
              </a:ln>
              <a:solidFill>
                <a:schemeClr val="bg1"/>
              </a:solidFill>
              <a:effectLst/>
              <a:latin typeface="Simplified Arabic" pitchFamily="18" charset="-78"/>
              <a:cs typeface="Simplified Arabic" pitchFamily="18" charset="-78"/>
            </a:endParaRPr>
          </a:p>
        </p:txBody>
      </p:sp>
    </p:spTree>
    <p:extLst>
      <p:ext uri="{BB962C8B-B14F-4D97-AF65-F5344CB8AC3E}">
        <p14:creationId xmlns:p14="http://schemas.microsoft.com/office/powerpoint/2010/main" xmlns="" val="344232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أهمية المحفوظات</a:t>
            </a:r>
          </a:p>
        </p:txBody>
      </p:sp>
      <p:sp>
        <p:nvSpPr>
          <p:cNvPr id="8" name="AutoShape 3"/>
          <p:cNvSpPr>
            <a:spLocks noChangeArrowheads="1"/>
          </p:cNvSpPr>
          <p:nvPr/>
        </p:nvSpPr>
        <p:spPr bwMode="auto">
          <a:xfrm flipH="1">
            <a:off x="581172" y="2681605"/>
            <a:ext cx="6928656" cy="409516"/>
          </a:xfrm>
          <a:prstGeom prst="roundRect">
            <a:avLst>
              <a:gd name="adj" fmla="val 50000"/>
            </a:avLst>
          </a:prstGeom>
          <a:gradFill rotWithShape="1">
            <a:gsLst>
              <a:gs pos="0">
                <a:schemeClr val="bg2"/>
              </a:gs>
              <a:gs pos="50000">
                <a:srgbClr val="934300"/>
              </a:gs>
              <a:gs pos="100000">
                <a:schemeClr val="bg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9" name="AutoShape 4"/>
          <p:cNvSpPr>
            <a:spLocks noChangeArrowheads="1"/>
          </p:cNvSpPr>
          <p:nvPr/>
        </p:nvSpPr>
        <p:spPr bwMode="auto">
          <a:xfrm flipH="1">
            <a:off x="7260152" y="2621279"/>
            <a:ext cx="521061" cy="519907"/>
          </a:xfrm>
          <a:prstGeom prst="homePlate">
            <a:avLst>
              <a:gd name="adj" fmla="val 25000"/>
            </a:avLst>
          </a:prstGeom>
          <a:gradFill rotWithShape="1">
            <a:gsLst>
              <a:gs pos="0">
                <a:srgbClr val="5A2900"/>
              </a:gs>
              <a:gs pos="100000">
                <a:schemeClr val="bg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1" name="AutoShape 6"/>
          <p:cNvSpPr>
            <a:spLocks noChangeArrowheads="1"/>
          </p:cNvSpPr>
          <p:nvPr/>
        </p:nvSpPr>
        <p:spPr bwMode="auto">
          <a:xfrm flipH="1">
            <a:off x="515287" y="3633686"/>
            <a:ext cx="7053935" cy="409516"/>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2" name="AutoShape 7"/>
          <p:cNvSpPr>
            <a:spLocks noChangeArrowheads="1"/>
          </p:cNvSpPr>
          <p:nvPr/>
        </p:nvSpPr>
        <p:spPr bwMode="auto">
          <a:xfrm flipH="1">
            <a:off x="7281878" y="3573149"/>
            <a:ext cx="530482" cy="519907"/>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4" name="AutoShape 9"/>
          <p:cNvSpPr>
            <a:spLocks noChangeArrowheads="1"/>
          </p:cNvSpPr>
          <p:nvPr/>
        </p:nvSpPr>
        <p:spPr bwMode="auto">
          <a:xfrm flipH="1">
            <a:off x="533136" y="4641123"/>
            <a:ext cx="6949346" cy="409516"/>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5" name="AutoShape 10"/>
          <p:cNvSpPr>
            <a:spLocks noChangeArrowheads="1"/>
          </p:cNvSpPr>
          <p:nvPr/>
        </p:nvSpPr>
        <p:spPr bwMode="auto">
          <a:xfrm flipH="1">
            <a:off x="7232061" y="4575244"/>
            <a:ext cx="522617" cy="519907"/>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20" name="AutoShape 14"/>
          <p:cNvSpPr>
            <a:spLocks noChangeArrowheads="1"/>
          </p:cNvSpPr>
          <p:nvPr/>
        </p:nvSpPr>
        <p:spPr bwMode="auto">
          <a:xfrm>
            <a:off x="567056" y="2611795"/>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تساهم </a:t>
            </a:r>
            <a:r>
              <a:rPr lang="ar-EG" sz="2400" b="1" dirty="0">
                <a:solidFill>
                  <a:srgbClr val="FFFFFF"/>
                </a:solidFill>
                <a:ea typeface="Gulim" pitchFamily="34" charset="-127"/>
              </a:rPr>
              <a:t>في تحقيق أهداف المنشأة</a:t>
            </a:r>
            <a:endParaRPr lang="en-US" sz="2400" b="1" dirty="0">
              <a:solidFill>
                <a:srgbClr val="FFFFFF"/>
              </a:solidFill>
              <a:ea typeface="Gulim" pitchFamily="34" charset="-127"/>
            </a:endParaRPr>
          </a:p>
        </p:txBody>
      </p:sp>
      <p:sp>
        <p:nvSpPr>
          <p:cNvPr id="24" name="AutoShape 18"/>
          <p:cNvSpPr>
            <a:spLocks noChangeArrowheads="1"/>
          </p:cNvSpPr>
          <p:nvPr/>
        </p:nvSpPr>
        <p:spPr bwMode="auto">
          <a:xfrm>
            <a:off x="7740352" y="2563881"/>
            <a:ext cx="574675" cy="648103"/>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400">
              <a:solidFill>
                <a:srgbClr val="4D4D4D"/>
              </a:solidFill>
            </a:endParaRPr>
          </a:p>
        </p:txBody>
      </p:sp>
      <p:grpSp>
        <p:nvGrpSpPr>
          <p:cNvPr id="25" name="Group 19"/>
          <p:cNvGrpSpPr>
            <a:grpSpLocks/>
          </p:cNvGrpSpPr>
          <p:nvPr/>
        </p:nvGrpSpPr>
        <p:grpSpPr bwMode="auto">
          <a:xfrm>
            <a:off x="7740352" y="2563881"/>
            <a:ext cx="574675" cy="648103"/>
            <a:chOff x="0" y="0"/>
            <a:chExt cx="4251" cy="2141"/>
          </a:xfrm>
        </p:grpSpPr>
        <p:sp>
          <p:nvSpPr>
            <p:cNvPr id="26" name="Oval 20"/>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27" name="Oval 21"/>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28" name="Oval 22"/>
          <p:cNvSpPr>
            <a:spLocks noChangeArrowheads="1"/>
          </p:cNvSpPr>
          <p:nvPr/>
        </p:nvSpPr>
        <p:spPr bwMode="auto">
          <a:xfrm flipH="1">
            <a:off x="7786389" y="2616269"/>
            <a:ext cx="482600" cy="516346"/>
          </a:xfrm>
          <a:prstGeom prst="ellipse">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29" name="Oval 23"/>
          <p:cNvSpPr>
            <a:spLocks noChangeArrowheads="1"/>
          </p:cNvSpPr>
          <p:nvPr/>
        </p:nvSpPr>
        <p:spPr bwMode="auto">
          <a:xfrm flipH="1">
            <a:off x="7834013" y="2625793"/>
            <a:ext cx="377825" cy="341857"/>
          </a:xfrm>
          <a:prstGeom prst="ellipse">
            <a:avLst/>
          </a:prstGeom>
          <a:gradFill rotWithShape="1">
            <a:gsLst>
              <a:gs pos="0">
                <a:srgbClr val="F6E7DA"/>
              </a:gs>
              <a:gs pos="100000">
                <a:schemeClr val="bg2">
                  <a:alpha val="37999"/>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0" name="AutoShape 24"/>
          <p:cNvSpPr>
            <a:spLocks noChangeArrowheads="1"/>
          </p:cNvSpPr>
          <p:nvPr/>
        </p:nvSpPr>
        <p:spPr bwMode="auto">
          <a:xfrm>
            <a:off x="7740352" y="2565468"/>
            <a:ext cx="576262" cy="605371"/>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1</a:t>
            </a:r>
            <a:endParaRPr lang="en-US" b="1">
              <a:solidFill>
                <a:srgbClr val="FFFFFF"/>
              </a:solidFill>
              <a:ea typeface="Gulim" pitchFamily="34" charset="-127"/>
            </a:endParaRPr>
          </a:p>
        </p:txBody>
      </p:sp>
      <p:grpSp>
        <p:nvGrpSpPr>
          <p:cNvPr id="31" name="Group 25"/>
          <p:cNvGrpSpPr>
            <a:grpSpLocks/>
          </p:cNvGrpSpPr>
          <p:nvPr/>
        </p:nvGrpSpPr>
        <p:grpSpPr bwMode="auto">
          <a:xfrm>
            <a:off x="7740154" y="3500506"/>
            <a:ext cx="576262" cy="648103"/>
            <a:chOff x="0" y="0"/>
            <a:chExt cx="363" cy="364"/>
          </a:xfrm>
        </p:grpSpPr>
        <p:sp>
          <p:nvSpPr>
            <p:cNvPr id="32" name="AutoShape 26"/>
            <p:cNvSpPr>
              <a:spLocks noChangeArrowheads="1"/>
            </p:cNvSpPr>
            <p:nvPr/>
          </p:nvSpPr>
          <p:spPr bwMode="auto">
            <a:xfrm>
              <a:off x="2" y="1"/>
              <a:ext cx="360" cy="363"/>
            </a:xfrm>
            <a:prstGeom prst="roundRect">
              <a:avLst>
                <a:gd name="adj" fmla="val 14222"/>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33" name="Group 27"/>
            <p:cNvGrpSpPr>
              <a:grpSpLocks/>
            </p:cNvGrpSpPr>
            <p:nvPr/>
          </p:nvGrpSpPr>
          <p:grpSpPr bwMode="auto">
            <a:xfrm>
              <a:off x="2" y="0"/>
              <a:ext cx="359" cy="364"/>
              <a:chOff x="0" y="0"/>
              <a:chExt cx="4251" cy="2141"/>
            </a:xfrm>
          </p:grpSpPr>
          <p:sp>
            <p:nvSpPr>
              <p:cNvPr id="37" name="Oval 28"/>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38" name="Oval 29"/>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34" name="Oval 30"/>
            <p:cNvSpPr>
              <a:spLocks noChangeArrowheads="1"/>
            </p:cNvSpPr>
            <p:nvPr/>
          </p:nvSpPr>
          <p:spPr bwMode="auto">
            <a:xfrm flipH="1">
              <a:off x="31" y="33"/>
              <a:ext cx="302" cy="292"/>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5" name="Oval 31"/>
            <p:cNvSpPr>
              <a:spLocks noChangeArrowheads="1"/>
            </p:cNvSpPr>
            <p:nvPr/>
          </p:nvSpPr>
          <p:spPr bwMode="auto">
            <a:xfrm flipH="1">
              <a:off x="59" y="41"/>
              <a:ext cx="244" cy="191"/>
            </a:xfrm>
            <a:prstGeom prst="ellipse">
              <a:avLst/>
            </a:prstGeom>
            <a:gradFill rotWithShape="1">
              <a:gsLst>
                <a:gs pos="0">
                  <a:srgbClr val="FCF2CD"/>
                </a:gs>
                <a:gs pos="100000">
                  <a:schemeClr val="accent1">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6" name="AutoShape 32"/>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2</a:t>
              </a:r>
              <a:endParaRPr lang="en-US" b="1">
                <a:solidFill>
                  <a:srgbClr val="FFFFFF"/>
                </a:solidFill>
                <a:ea typeface="Gulim" pitchFamily="34" charset="-127"/>
              </a:endParaRPr>
            </a:p>
          </p:txBody>
        </p:sp>
      </p:grpSp>
      <p:grpSp>
        <p:nvGrpSpPr>
          <p:cNvPr id="39" name="Group 33"/>
          <p:cNvGrpSpPr>
            <a:grpSpLocks/>
          </p:cNvGrpSpPr>
          <p:nvPr/>
        </p:nvGrpSpPr>
        <p:grpSpPr bwMode="auto">
          <a:xfrm>
            <a:off x="7740154" y="4510156"/>
            <a:ext cx="576262" cy="648103"/>
            <a:chOff x="0" y="0"/>
            <a:chExt cx="363" cy="364"/>
          </a:xfrm>
        </p:grpSpPr>
        <p:sp>
          <p:nvSpPr>
            <p:cNvPr id="40" name="AutoShape 34"/>
            <p:cNvSpPr>
              <a:spLocks noChangeArrowheads="1"/>
            </p:cNvSpPr>
            <p:nvPr/>
          </p:nvSpPr>
          <p:spPr bwMode="auto">
            <a:xfrm>
              <a:off x="1" y="0"/>
              <a:ext cx="361" cy="363"/>
            </a:xfrm>
            <a:prstGeom prst="roundRect">
              <a:avLst>
                <a:gd name="adj" fmla="val 14222"/>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1" name="Group 35"/>
            <p:cNvGrpSpPr>
              <a:grpSpLocks/>
            </p:cNvGrpSpPr>
            <p:nvPr/>
          </p:nvGrpSpPr>
          <p:grpSpPr bwMode="auto">
            <a:xfrm>
              <a:off x="0" y="0"/>
              <a:ext cx="361" cy="364"/>
              <a:chOff x="0" y="0"/>
              <a:chExt cx="4251" cy="2141"/>
            </a:xfrm>
          </p:grpSpPr>
          <p:sp>
            <p:nvSpPr>
              <p:cNvPr id="45" name="Oval 36"/>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46" name="Oval 37"/>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42" name="Oval 38"/>
            <p:cNvSpPr>
              <a:spLocks noChangeArrowheads="1"/>
            </p:cNvSpPr>
            <p:nvPr/>
          </p:nvSpPr>
          <p:spPr bwMode="auto">
            <a:xfrm flipH="1">
              <a:off x="29" y="33"/>
              <a:ext cx="303" cy="293"/>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3" name="Oval 39"/>
            <p:cNvSpPr>
              <a:spLocks noChangeArrowheads="1"/>
            </p:cNvSpPr>
            <p:nvPr/>
          </p:nvSpPr>
          <p:spPr bwMode="auto">
            <a:xfrm flipH="1">
              <a:off x="57" y="41"/>
              <a:ext cx="246" cy="191"/>
            </a:xfrm>
            <a:prstGeom prst="ellipse">
              <a:avLst/>
            </a:prstGeom>
            <a:gradFill rotWithShape="1">
              <a:gsLst>
                <a:gs pos="0">
                  <a:srgbClr val="FFAAAA"/>
                </a:gs>
                <a:gs pos="100000">
                  <a:schemeClr val="accent2">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4" name="AutoShape 40"/>
            <p:cNvSpPr>
              <a:spLocks noChangeArrowheads="1"/>
            </p:cNvSpPr>
            <p:nvPr/>
          </p:nvSpPr>
          <p:spPr bwMode="auto">
            <a:xfrm>
              <a:off x="0" y="0"/>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3</a:t>
              </a:r>
              <a:endParaRPr lang="en-US" b="1">
                <a:solidFill>
                  <a:srgbClr val="FFFFFF"/>
                </a:solidFill>
                <a:ea typeface="Gulim" pitchFamily="34" charset="-127"/>
              </a:endParaRPr>
            </a:p>
          </p:txBody>
        </p:sp>
      </p:grpSp>
      <p:sp>
        <p:nvSpPr>
          <p:cNvPr id="69" name="AutoShape 14"/>
          <p:cNvSpPr>
            <a:spLocks noChangeArrowheads="1"/>
          </p:cNvSpPr>
          <p:nvPr/>
        </p:nvSpPr>
        <p:spPr bwMode="auto">
          <a:xfrm>
            <a:off x="611560" y="3573016"/>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تساعد </a:t>
            </a:r>
            <a:r>
              <a:rPr lang="ar-EG" sz="2400" b="1" dirty="0">
                <a:solidFill>
                  <a:srgbClr val="FFFFFF"/>
                </a:solidFill>
                <a:ea typeface="Gulim" pitchFamily="34" charset="-127"/>
              </a:rPr>
              <a:t>على اتخاذ القرارات المناسبة</a:t>
            </a:r>
            <a:endParaRPr lang="en-US" sz="2400" b="1" dirty="0">
              <a:solidFill>
                <a:srgbClr val="FFFFFF"/>
              </a:solidFill>
              <a:ea typeface="Gulim" pitchFamily="34" charset="-127"/>
            </a:endParaRPr>
          </a:p>
        </p:txBody>
      </p:sp>
      <p:sp>
        <p:nvSpPr>
          <p:cNvPr id="70" name="AutoShape 14"/>
          <p:cNvSpPr>
            <a:spLocks noChangeArrowheads="1"/>
          </p:cNvSpPr>
          <p:nvPr/>
        </p:nvSpPr>
        <p:spPr bwMode="auto">
          <a:xfrm>
            <a:off x="656064" y="4565496"/>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تعتبر </a:t>
            </a:r>
            <a:r>
              <a:rPr lang="ar-EG" sz="2400" b="1" dirty="0">
                <a:solidFill>
                  <a:srgbClr val="FFFFFF"/>
                </a:solidFill>
                <a:ea typeface="Gulim" pitchFamily="34" charset="-127"/>
              </a:rPr>
              <a:t>المرجع الرئيسي لأية منشأة</a:t>
            </a:r>
            <a:endParaRPr lang="en-US" sz="2400" b="1" dirty="0">
              <a:solidFill>
                <a:srgbClr val="FFFFFF"/>
              </a:solidFill>
              <a:ea typeface="Gulim" pitchFamily="34" charset="-127"/>
            </a:endParaRPr>
          </a:p>
        </p:txBody>
      </p:sp>
    </p:spTree>
    <p:extLst>
      <p:ext uri="{BB962C8B-B14F-4D97-AF65-F5344CB8AC3E}">
        <p14:creationId xmlns:p14="http://schemas.microsoft.com/office/powerpoint/2010/main" xmlns="" val="383985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fade">
                                      <p:cBhvr>
                                        <p:cTn id="64" dur="1000"/>
                                        <p:tgtEl>
                                          <p:spTgt spid="69"/>
                                        </p:tgtEl>
                                      </p:cBhvr>
                                    </p:animEffect>
                                    <p:anim calcmode="lin" valueType="num">
                                      <p:cBhvr>
                                        <p:cTn id="65" dur="1000" fill="hold"/>
                                        <p:tgtEl>
                                          <p:spTgt spid="69"/>
                                        </p:tgtEl>
                                        <p:attrNameLst>
                                          <p:attrName>ppt_x</p:attrName>
                                        </p:attrNameLst>
                                      </p:cBhvr>
                                      <p:tavLst>
                                        <p:tav tm="0">
                                          <p:val>
                                            <p:strVal val="#ppt_x"/>
                                          </p:val>
                                        </p:tav>
                                        <p:tav tm="100000">
                                          <p:val>
                                            <p:strVal val="#ppt_x"/>
                                          </p:val>
                                        </p:tav>
                                      </p:tavLst>
                                    </p:anim>
                                    <p:anim calcmode="lin" valueType="num">
                                      <p:cBhvr>
                                        <p:cTn id="6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1000"/>
                                        <p:tgtEl>
                                          <p:spTgt spid="39"/>
                                        </p:tgtEl>
                                      </p:cBhvr>
                                    </p:animEffect>
                                    <p:anim calcmode="lin" valueType="num">
                                      <p:cBhvr>
                                        <p:cTn id="82" dur="1000" fill="hold"/>
                                        <p:tgtEl>
                                          <p:spTgt spid="39"/>
                                        </p:tgtEl>
                                        <p:attrNameLst>
                                          <p:attrName>ppt_x</p:attrName>
                                        </p:attrNameLst>
                                      </p:cBhvr>
                                      <p:tavLst>
                                        <p:tav tm="0">
                                          <p:val>
                                            <p:strVal val="#ppt_x"/>
                                          </p:val>
                                        </p:tav>
                                        <p:tav tm="100000">
                                          <p:val>
                                            <p:strVal val="#ppt_x"/>
                                          </p:val>
                                        </p:tav>
                                      </p:tavLst>
                                    </p:anim>
                                    <p:anim calcmode="lin" valueType="num">
                                      <p:cBhvr>
                                        <p:cTn id="83" dur="1000" fill="hold"/>
                                        <p:tgtEl>
                                          <p:spTgt spid="3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fade">
                                      <p:cBhvr>
                                        <p:cTn id="86" dur="1000"/>
                                        <p:tgtEl>
                                          <p:spTgt spid="70"/>
                                        </p:tgtEl>
                                      </p:cBhvr>
                                    </p:animEffect>
                                    <p:anim calcmode="lin" valueType="num">
                                      <p:cBhvr>
                                        <p:cTn id="87" dur="1000" fill="hold"/>
                                        <p:tgtEl>
                                          <p:spTgt spid="70"/>
                                        </p:tgtEl>
                                        <p:attrNameLst>
                                          <p:attrName>ppt_x</p:attrName>
                                        </p:attrNameLst>
                                      </p:cBhvr>
                                      <p:tavLst>
                                        <p:tav tm="0">
                                          <p:val>
                                            <p:strVal val="#ppt_x"/>
                                          </p:val>
                                        </p:tav>
                                        <p:tav tm="100000">
                                          <p:val>
                                            <p:strVal val="#ppt_x"/>
                                          </p:val>
                                        </p:tav>
                                      </p:tavLst>
                                    </p:anim>
                                    <p:anim calcmode="lin" valueType="num">
                                      <p:cBhvr>
                                        <p:cTn id="88"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4" grpId="0" animBg="1"/>
      <p:bldP spid="15" grpId="0" animBg="1"/>
      <p:bldP spid="20" grpId="0"/>
      <p:bldP spid="24" grpId="0" animBg="1"/>
      <p:bldP spid="28" grpId="0" animBg="1"/>
      <p:bldP spid="29" grpId="0" animBg="1"/>
      <p:bldP spid="30" grpId="0"/>
      <p:bldP spid="69" grpId="0"/>
      <p:bldP spid="70" grpId="0"/>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أهمية المحفوظات</a:t>
            </a:r>
          </a:p>
        </p:txBody>
      </p:sp>
      <p:sp>
        <p:nvSpPr>
          <p:cNvPr id="8" name="AutoShape 3"/>
          <p:cNvSpPr>
            <a:spLocks noChangeArrowheads="1"/>
          </p:cNvSpPr>
          <p:nvPr/>
        </p:nvSpPr>
        <p:spPr bwMode="auto">
          <a:xfrm flipH="1">
            <a:off x="581172" y="3258140"/>
            <a:ext cx="6928656" cy="409516"/>
          </a:xfrm>
          <a:prstGeom prst="roundRect">
            <a:avLst>
              <a:gd name="adj" fmla="val 50000"/>
            </a:avLst>
          </a:prstGeom>
          <a:gradFill rotWithShape="1">
            <a:gsLst>
              <a:gs pos="0">
                <a:schemeClr val="bg2"/>
              </a:gs>
              <a:gs pos="50000">
                <a:srgbClr val="934300"/>
              </a:gs>
              <a:gs pos="100000">
                <a:schemeClr val="bg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9" name="AutoShape 4"/>
          <p:cNvSpPr>
            <a:spLocks noChangeArrowheads="1"/>
          </p:cNvSpPr>
          <p:nvPr/>
        </p:nvSpPr>
        <p:spPr bwMode="auto">
          <a:xfrm flipH="1">
            <a:off x="7260152" y="3197814"/>
            <a:ext cx="521061" cy="519907"/>
          </a:xfrm>
          <a:prstGeom prst="homePlate">
            <a:avLst>
              <a:gd name="adj" fmla="val 25000"/>
            </a:avLst>
          </a:prstGeom>
          <a:gradFill rotWithShape="1">
            <a:gsLst>
              <a:gs pos="0">
                <a:srgbClr val="5A2900"/>
              </a:gs>
              <a:gs pos="100000">
                <a:schemeClr val="bg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1" name="AutoShape 6"/>
          <p:cNvSpPr>
            <a:spLocks noChangeArrowheads="1"/>
          </p:cNvSpPr>
          <p:nvPr/>
        </p:nvSpPr>
        <p:spPr bwMode="auto">
          <a:xfrm flipH="1">
            <a:off x="515287" y="4210221"/>
            <a:ext cx="7053935" cy="409516"/>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2" name="AutoShape 7"/>
          <p:cNvSpPr>
            <a:spLocks noChangeArrowheads="1"/>
          </p:cNvSpPr>
          <p:nvPr/>
        </p:nvSpPr>
        <p:spPr bwMode="auto">
          <a:xfrm flipH="1">
            <a:off x="7281878" y="4149684"/>
            <a:ext cx="530482" cy="519907"/>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20" name="AutoShape 14"/>
          <p:cNvSpPr>
            <a:spLocks noChangeArrowheads="1"/>
          </p:cNvSpPr>
          <p:nvPr/>
        </p:nvSpPr>
        <p:spPr bwMode="auto">
          <a:xfrm>
            <a:off x="567056" y="3188330"/>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تساهم </a:t>
            </a:r>
            <a:r>
              <a:rPr lang="ar-EG" sz="2400" b="1" dirty="0">
                <a:solidFill>
                  <a:srgbClr val="FFFFFF"/>
                </a:solidFill>
                <a:ea typeface="Gulim" pitchFamily="34" charset="-127"/>
              </a:rPr>
              <a:t>في عملية التخطيط لنشاطات المنشأة بفاعلية</a:t>
            </a:r>
            <a:endParaRPr lang="en-US" sz="2400" b="1" dirty="0">
              <a:solidFill>
                <a:srgbClr val="FFFFFF"/>
              </a:solidFill>
              <a:ea typeface="Gulim" pitchFamily="34" charset="-127"/>
            </a:endParaRPr>
          </a:p>
        </p:txBody>
      </p:sp>
      <p:sp>
        <p:nvSpPr>
          <p:cNvPr id="24" name="AutoShape 18"/>
          <p:cNvSpPr>
            <a:spLocks noChangeArrowheads="1"/>
          </p:cNvSpPr>
          <p:nvPr/>
        </p:nvSpPr>
        <p:spPr bwMode="auto">
          <a:xfrm>
            <a:off x="7740352" y="3140416"/>
            <a:ext cx="574675" cy="648103"/>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400">
              <a:solidFill>
                <a:srgbClr val="4D4D4D"/>
              </a:solidFill>
            </a:endParaRPr>
          </a:p>
        </p:txBody>
      </p:sp>
      <p:grpSp>
        <p:nvGrpSpPr>
          <p:cNvPr id="25" name="Group 19"/>
          <p:cNvGrpSpPr>
            <a:grpSpLocks/>
          </p:cNvGrpSpPr>
          <p:nvPr/>
        </p:nvGrpSpPr>
        <p:grpSpPr bwMode="auto">
          <a:xfrm>
            <a:off x="7740352" y="3140416"/>
            <a:ext cx="574675" cy="648103"/>
            <a:chOff x="0" y="0"/>
            <a:chExt cx="4251" cy="2141"/>
          </a:xfrm>
        </p:grpSpPr>
        <p:sp>
          <p:nvSpPr>
            <p:cNvPr id="26" name="Oval 20"/>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27" name="Oval 21"/>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28" name="Oval 22"/>
          <p:cNvSpPr>
            <a:spLocks noChangeArrowheads="1"/>
          </p:cNvSpPr>
          <p:nvPr/>
        </p:nvSpPr>
        <p:spPr bwMode="auto">
          <a:xfrm flipH="1">
            <a:off x="7786389" y="3192804"/>
            <a:ext cx="482600" cy="516346"/>
          </a:xfrm>
          <a:prstGeom prst="ellipse">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29" name="Oval 23"/>
          <p:cNvSpPr>
            <a:spLocks noChangeArrowheads="1"/>
          </p:cNvSpPr>
          <p:nvPr/>
        </p:nvSpPr>
        <p:spPr bwMode="auto">
          <a:xfrm flipH="1">
            <a:off x="7834013" y="3202328"/>
            <a:ext cx="377825" cy="341857"/>
          </a:xfrm>
          <a:prstGeom prst="ellipse">
            <a:avLst/>
          </a:prstGeom>
          <a:gradFill rotWithShape="1">
            <a:gsLst>
              <a:gs pos="0">
                <a:srgbClr val="F6E7DA"/>
              </a:gs>
              <a:gs pos="100000">
                <a:schemeClr val="bg2">
                  <a:alpha val="37999"/>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0" name="AutoShape 24"/>
          <p:cNvSpPr>
            <a:spLocks noChangeArrowheads="1"/>
          </p:cNvSpPr>
          <p:nvPr/>
        </p:nvSpPr>
        <p:spPr bwMode="auto">
          <a:xfrm>
            <a:off x="7740352" y="3142003"/>
            <a:ext cx="576262" cy="605371"/>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b="1" dirty="0">
                <a:solidFill>
                  <a:srgbClr val="FFFFFF"/>
                </a:solidFill>
              </a:rPr>
              <a:t>4</a:t>
            </a:r>
            <a:endParaRPr lang="en-US" b="1" dirty="0">
              <a:solidFill>
                <a:srgbClr val="FFFFFF"/>
              </a:solidFill>
              <a:ea typeface="Gulim" pitchFamily="34" charset="-127"/>
            </a:endParaRPr>
          </a:p>
        </p:txBody>
      </p:sp>
      <p:grpSp>
        <p:nvGrpSpPr>
          <p:cNvPr id="31" name="Group 25"/>
          <p:cNvGrpSpPr>
            <a:grpSpLocks/>
          </p:cNvGrpSpPr>
          <p:nvPr/>
        </p:nvGrpSpPr>
        <p:grpSpPr bwMode="auto">
          <a:xfrm>
            <a:off x="7740154" y="4077041"/>
            <a:ext cx="576262" cy="648103"/>
            <a:chOff x="0" y="0"/>
            <a:chExt cx="363" cy="364"/>
          </a:xfrm>
        </p:grpSpPr>
        <p:sp>
          <p:nvSpPr>
            <p:cNvPr id="32" name="AutoShape 26"/>
            <p:cNvSpPr>
              <a:spLocks noChangeArrowheads="1"/>
            </p:cNvSpPr>
            <p:nvPr/>
          </p:nvSpPr>
          <p:spPr bwMode="auto">
            <a:xfrm>
              <a:off x="2" y="1"/>
              <a:ext cx="360" cy="363"/>
            </a:xfrm>
            <a:prstGeom prst="roundRect">
              <a:avLst>
                <a:gd name="adj" fmla="val 14222"/>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33" name="Group 27"/>
            <p:cNvGrpSpPr>
              <a:grpSpLocks/>
            </p:cNvGrpSpPr>
            <p:nvPr/>
          </p:nvGrpSpPr>
          <p:grpSpPr bwMode="auto">
            <a:xfrm>
              <a:off x="2" y="0"/>
              <a:ext cx="359" cy="364"/>
              <a:chOff x="0" y="0"/>
              <a:chExt cx="4251" cy="2141"/>
            </a:xfrm>
          </p:grpSpPr>
          <p:sp>
            <p:nvSpPr>
              <p:cNvPr id="37" name="Oval 28"/>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38" name="Oval 29"/>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34" name="Oval 30"/>
            <p:cNvSpPr>
              <a:spLocks noChangeArrowheads="1"/>
            </p:cNvSpPr>
            <p:nvPr/>
          </p:nvSpPr>
          <p:spPr bwMode="auto">
            <a:xfrm flipH="1">
              <a:off x="31" y="33"/>
              <a:ext cx="302" cy="292"/>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5" name="Oval 31"/>
            <p:cNvSpPr>
              <a:spLocks noChangeArrowheads="1"/>
            </p:cNvSpPr>
            <p:nvPr/>
          </p:nvSpPr>
          <p:spPr bwMode="auto">
            <a:xfrm flipH="1">
              <a:off x="59" y="41"/>
              <a:ext cx="244" cy="191"/>
            </a:xfrm>
            <a:prstGeom prst="ellipse">
              <a:avLst/>
            </a:prstGeom>
            <a:gradFill rotWithShape="1">
              <a:gsLst>
                <a:gs pos="0">
                  <a:srgbClr val="FCF2CD"/>
                </a:gs>
                <a:gs pos="100000">
                  <a:schemeClr val="accent1">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6" name="AutoShape 32"/>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altLang="en-US" b="1" dirty="0" smtClean="0">
                  <a:solidFill>
                    <a:srgbClr val="FFFFFF"/>
                  </a:solidFill>
                </a:rPr>
                <a:t>5</a:t>
              </a:r>
              <a:endParaRPr lang="en-US" b="1" dirty="0">
                <a:solidFill>
                  <a:srgbClr val="FFFFFF"/>
                </a:solidFill>
                <a:ea typeface="Gulim" pitchFamily="34" charset="-127"/>
              </a:endParaRPr>
            </a:p>
          </p:txBody>
        </p:sp>
      </p:grpSp>
      <p:sp>
        <p:nvSpPr>
          <p:cNvPr id="69" name="AutoShape 14"/>
          <p:cNvSpPr>
            <a:spLocks noChangeArrowheads="1"/>
          </p:cNvSpPr>
          <p:nvPr/>
        </p:nvSpPr>
        <p:spPr bwMode="auto">
          <a:xfrm>
            <a:off x="611560" y="4149551"/>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تساهم </a:t>
            </a:r>
            <a:r>
              <a:rPr lang="ar-EG" sz="2400" b="1" dirty="0">
                <a:solidFill>
                  <a:srgbClr val="FFFFFF"/>
                </a:solidFill>
                <a:ea typeface="Gulim" pitchFamily="34" charset="-127"/>
              </a:rPr>
              <a:t>في متابعة تقويم الخطط ومتابعة الانحرافات</a:t>
            </a:r>
            <a:endParaRPr lang="en-US" sz="2400" b="1" dirty="0">
              <a:solidFill>
                <a:srgbClr val="FFFFFF"/>
              </a:solidFill>
              <a:ea typeface="Gulim" pitchFamily="34" charset="-127"/>
            </a:endParaRPr>
          </a:p>
        </p:txBody>
      </p:sp>
    </p:spTree>
    <p:extLst>
      <p:ext uri="{BB962C8B-B14F-4D97-AF65-F5344CB8AC3E}">
        <p14:creationId xmlns:p14="http://schemas.microsoft.com/office/powerpoint/2010/main" xmlns="" val="65367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fade">
                                      <p:cBhvr>
                                        <p:cTn id="64" dur="1000"/>
                                        <p:tgtEl>
                                          <p:spTgt spid="69"/>
                                        </p:tgtEl>
                                      </p:cBhvr>
                                    </p:animEffect>
                                    <p:anim calcmode="lin" valueType="num">
                                      <p:cBhvr>
                                        <p:cTn id="65" dur="1000" fill="hold"/>
                                        <p:tgtEl>
                                          <p:spTgt spid="69"/>
                                        </p:tgtEl>
                                        <p:attrNameLst>
                                          <p:attrName>ppt_x</p:attrName>
                                        </p:attrNameLst>
                                      </p:cBhvr>
                                      <p:tavLst>
                                        <p:tav tm="0">
                                          <p:val>
                                            <p:strVal val="#ppt_x"/>
                                          </p:val>
                                        </p:tav>
                                        <p:tav tm="100000">
                                          <p:val>
                                            <p:strVal val="#ppt_x"/>
                                          </p:val>
                                        </p:tav>
                                      </p:tavLst>
                                    </p:anim>
                                    <p:anim calcmode="lin" valueType="num">
                                      <p:cBhvr>
                                        <p:cTn id="6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20" grpId="0"/>
      <p:bldP spid="24" grpId="0" animBg="1"/>
      <p:bldP spid="28" grpId="0" animBg="1"/>
      <p:bldP spid="29" grpId="0" animBg="1"/>
      <p:bldP spid="30" grpId="0"/>
      <p:bldP spid="69" grpId="0"/>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547664" y="2459360"/>
            <a:ext cx="5688632" cy="2376264"/>
          </a:xfrm>
          <a:prstGeom prst="horizontalScroll">
            <a:avLst/>
          </a:prstGeom>
          <a:ln w="9525" cap="flat" cmpd="sng" algn="ctr">
            <a:solidFill>
              <a:schemeClr val="tx1"/>
            </a:solidFill>
            <a:prstDash val="solid"/>
            <a:round/>
            <a:headEnd type="none" w="med" len="med"/>
            <a:tailEnd type="none" w="med" len="med"/>
          </a:ln>
          <a:effectLst/>
          <a:extLst/>
        </p:spPr>
        <p:style>
          <a:lnRef idx="0">
            <a:scrgbClr r="0" g="0" b="0"/>
          </a:lnRef>
          <a:fillRef idx="1003">
            <a:schemeClr val="lt2"/>
          </a:fillRef>
          <a:effectRef idx="0">
            <a:scrgbClr r="0" g="0" b="0"/>
          </a:effectRef>
          <a:fontRef idx="major"/>
        </p:style>
        <p:txBody>
          <a:bodyPr vert="horz" wrap="square" lIns="91440" tIns="45720" rIns="91440" bIns="45720" numCol="1" rtlCol="1" anchor="t" anchorCtr="0" compatLnSpc="1">
            <a:prstTxWarp prst="textNoShape">
              <a:avLst/>
            </a:prstTxWarp>
          </a:bodyPr>
          <a:lstStyle/>
          <a:p>
            <a:pPr rtl="1">
              <a:lnSpc>
                <a:spcPct val="250000"/>
              </a:lnSpc>
            </a:pPr>
            <a:r>
              <a:rPr lang="ar-EG" sz="3600" b="1" dirty="0">
                <a:solidFill>
                  <a:srgbClr val="FFFFFF"/>
                </a:solidFill>
                <a:latin typeface="Simplified Arabic" pitchFamily="18" charset="-78"/>
                <a:cs typeface="Simplified Arabic" pitchFamily="18" charset="-78"/>
              </a:rPr>
              <a:t>أنواع المحفوظات</a:t>
            </a:r>
          </a:p>
        </p:txBody>
      </p:sp>
    </p:spTree>
    <p:extLst>
      <p:ext uri="{BB962C8B-B14F-4D97-AF65-F5344CB8AC3E}">
        <p14:creationId xmlns:p14="http://schemas.microsoft.com/office/powerpoint/2010/main" xmlns="" val="46992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أنواع المحفوظات</a:t>
            </a:r>
          </a:p>
        </p:txBody>
      </p:sp>
      <p:sp>
        <p:nvSpPr>
          <p:cNvPr id="8" name="AutoShape 3"/>
          <p:cNvSpPr>
            <a:spLocks noChangeArrowheads="1"/>
          </p:cNvSpPr>
          <p:nvPr/>
        </p:nvSpPr>
        <p:spPr bwMode="auto">
          <a:xfrm flipH="1">
            <a:off x="581172" y="2681605"/>
            <a:ext cx="6928656" cy="409516"/>
          </a:xfrm>
          <a:prstGeom prst="roundRect">
            <a:avLst>
              <a:gd name="adj" fmla="val 50000"/>
            </a:avLst>
          </a:prstGeom>
          <a:gradFill rotWithShape="1">
            <a:gsLst>
              <a:gs pos="0">
                <a:schemeClr val="bg2"/>
              </a:gs>
              <a:gs pos="50000">
                <a:srgbClr val="934300"/>
              </a:gs>
              <a:gs pos="100000">
                <a:schemeClr val="bg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9" name="AutoShape 4"/>
          <p:cNvSpPr>
            <a:spLocks noChangeArrowheads="1"/>
          </p:cNvSpPr>
          <p:nvPr/>
        </p:nvSpPr>
        <p:spPr bwMode="auto">
          <a:xfrm flipH="1">
            <a:off x="7260152" y="2621279"/>
            <a:ext cx="521061" cy="519907"/>
          </a:xfrm>
          <a:prstGeom prst="homePlate">
            <a:avLst>
              <a:gd name="adj" fmla="val 25000"/>
            </a:avLst>
          </a:prstGeom>
          <a:gradFill rotWithShape="1">
            <a:gsLst>
              <a:gs pos="0">
                <a:srgbClr val="5A2900"/>
              </a:gs>
              <a:gs pos="100000">
                <a:schemeClr val="bg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1" name="AutoShape 6"/>
          <p:cNvSpPr>
            <a:spLocks noChangeArrowheads="1"/>
          </p:cNvSpPr>
          <p:nvPr/>
        </p:nvSpPr>
        <p:spPr bwMode="auto">
          <a:xfrm flipH="1">
            <a:off x="515287" y="3633686"/>
            <a:ext cx="7053935" cy="409516"/>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2" name="AutoShape 7"/>
          <p:cNvSpPr>
            <a:spLocks noChangeArrowheads="1"/>
          </p:cNvSpPr>
          <p:nvPr/>
        </p:nvSpPr>
        <p:spPr bwMode="auto">
          <a:xfrm flipH="1">
            <a:off x="7281878" y="3573149"/>
            <a:ext cx="530482" cy="519907"/>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4" name="AutoShape 9"/>
          <p:cNvSpPr>
            <a:spLocks noChangeArrowheads="1"/>
          </p:cNvSpPr>
          <p:nvPr/>
        </p:nvSpPr>
        <p:spPr bwMode="auto">
          <a:xfrm flipH="1">
            <a:off x="533136" y="4641123"/>
            <a:ext cx="6949346" cy="409516"/>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5" name="AutoShape 10"/>
          <p:cNvSpPr>
            <a:spLocks noChangeArrowheads="1"/>
          </p:cNvSpPr>
          <p:nvPr/>
        </p:nvSpPr>
        <p:spPr bwMode="auto">
          <a:xfrm flipH="1">
            <a:off x="7232061" y="4575244"/>
            <a:ext cx="522617" cy="519907"/>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20" name="AutoShape 14"/>
          <p:cNvSpPr>
            <a:spLocks noChangeArrowheads="1"/>
          </p:cNvSpPr>
          <p:nvPr/>
        </p:nvSpPr>
        <p:spPr bwMode="auto">
          <a:xfrm>
            <a:off x="567056" y="2611795"/>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محفوظات </a:t>
            </a:r>
            <a:r>
              <a:rPr lang="ar-EG" sz="2400" b="1" dirty="0">
                <a:solidFill>
                  <a:srgbClr val="FFFFFF"/>
                </a:solidFill>
                <a:ea typeface="Gulim" pitchFamily="34" charset="-127"/>
              </a:rPr>
              <a:t>نشطة</a:t>
            </a:r>
            <a:endParaRPr lang="en-US" sz="2400" b="1" dirty="0">
              <a:solidFill>
                <a:srgbClr val="FFFFFF"/>
              </a:solidFill>
              <a:ea typeface="Gulim" pitchFamily="34" charset="-127"/>
            </a:endParaRPr>
          </a:p>
        </p:txBody>
      </p:sp>
      <p:sp>
        <p:nvSpPr>
          <p:cNvPr id="24" name="AutoShape 18"/>
          <p:cNvSpPr>
            <a:spLocks noChangeArrowheads="1"/>
          </p:cNvSpPr>
          <p:nvPr/>
        </p:nvSpPr>
        <p:spPr bwMode="auto">
          <a:xfrm>
            <a:off x="7740352" y="2563881"/>
            <a:ext cx="574675" cy="648103"/>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400">
              <a:solidFill>
                <a:srgbClr val="4D4D4D"/>
              </a:solidFill>
            </a:endParaRPr>
          </a:p>
        </p:txBody>
      </p:sp>
      <p:grpSp>
        <p:nvGrpSpPr>
          <p:cNvPr id="25" name="Group 19"/>
          <p:cNvGrpSpPr>
            <a:grpSpLocks/>
          </p:cNvGrpSpPr>
          <p:nvPr/>
        </p:nvGrpSpPr>
        <p:grpSpPr bwMode="auto">
          <a:xfrm>
            <a:off x="7740352" y="2563881"/>
            <a:ext cx="574675" cy="648103"/>
            <a:chOff x="0" y="0"/>
            <a:chExt cx="4251" cy="2141"/>
          </a:xfrm>
        </p:grpSpPr>
        <p:sp>
          <p:nvSpPr>
            <p:cNvPr id="26" name="Oval 20"/>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27" name="Oval 21"/>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28" name="Oval 22"/>
          <p:cNvSpPr>
            <a:spLocks noChangeArrowheads="1"/>
          </p:cNvSpPr>
          <p:nvPr/>
        </p:nvSpPr>
        <p:spPr bwMode="auto">
          <a:xfrm flipH="1">
            <a:off x="7786389" y="2616269"/>
            <a:ext cx="482600" cy="516346"/>
          </a:xfrm>
          <a:prstGeom prst="ellipse">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29" name="Oval 23"/>
          <p:cNvSpPr>
            <a:spLocks noChangeArrowheads="1"/>
          </p:cNvSpPr>
          <p:nvPr/>
        </p:nvSpPr>
        <p:spPr bwMode="auto">
          <a:xfrm flipH="1">
            <a:off x="7834013" y="2625793"/>
            <a:ext cx="377825" cy="341857"/>
          </a:xfrm>
          <a:prstGeom prst="ellipse">
            <a:avLst/>
          </a:prstGeom>
          <a:gradFill rotWithShape="1">
            <a:gsLst>
              <a:gs pos="0">
                <a:srgbClr val="F6E7DA"/>
              </a:gs>
              <a:gs pos="100000">
                <a:schemeClr val="bg2">
                  <a:alpha val="37999"/>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0" name="AutoShape 24"/>
          <p:cNvSpPr>
            <a:spLocks noChangeArrowheads="1"/>
          </p:cNvSpPr>
          <p:nvPr/>
        </p:nvSpPr>
        <p:spPr bwMode="auto">
          <a:xfrm>
            <a:off x="7740352" y="2565468"/>
            <a:ext cx="576262" cy="605371"/>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1</a:t>
            </a:r>
            <a:endParaRPr lang="en-US" b="1">
              <a:solidFill>
                <a:srgbClr val="FFFFFF"/>
              </a:solidFill>
              <a:ea typeface="Gulim" pitchFamily="34" charset="-127"/>
            </a:endParaRPr>
          </a:p>
        </p:txBody>
      </p:sp>
      <p:grpSp>
        <p:nvGrpSpPr>
          <p:cNvPr id="31" name="Group 25"/>
          <p:cNvGrpSpPr>
            <a:grpSpLocks/>
          </p:cNvGrpSpPr>
          <p:nvPr/>
        </p:nvGrpSpPr>
        <p:grpSpPr bwMode="auto">
          <a:xfrm>
            <a:off x="7740154" y="3500506"/>
            <a:ext cx="576262" cy="648103"/>
            <a:chOff x="0" y="0"/>
            <a:chExt cx="363" cy="364"/>
          </a:xfrm>
        </p:grpSpPr>
        <p:sp>
          <p:nvSpPr>
            <p:cNvPr id="32" name="AutoShape 26"/>
            <p:cNvSpPr>
              <a:spLocks noChangeArrowheads="1"/>
            </p:cNvSpPr>
            <p:nvPr/>
          </p:nvSpPr>
          <p:spPr bwMode="auto">
            <a:xfrm>
              <a:off x="2" y="1"/>
              <a:ext cx="360" cy="363"/>
            </a:xfrm>
            <a:prstGeom prst="roundRect">
              <a:avLst>
                <a:gd name="adj" fmla="val 14222"/>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33" name="Group 27"/>
            <p:cNvGrpSpPr>
              <a:grpSpLocks/>
            </p:cNvGrpSpPr>
            <p:nvPr/>
          </p:nvGrpSpPr>
          <p:grpSpPr bwMode="auto">
            <a:xfrm>
              <a:off x="2" y="0"/>
              <a:ext cx="359" cy="364"/>
              <a:chOff x="0" y="0"/>
              <a:chExt cx="4251" cy="2141"/>
            </a:xfrm>
          </p:grpSpPr>
          <p:sp>
            <p:nvSpPr>
              <p:cNvPr id="37" name="Oval 28"/>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38" name="Oval 29"/>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34" name="Oval 30"/>
            <p:cNvSpPr>
              <a:spLocks noChangeArrowheads="1"/>
            </p:cNvSpPr>
            <p:nvPr/>
          </p:nvSpPr>
          <p:spPr bwMode="auto">
            <a:xfrm flipH="1">
              <a:off x="31" y="33"/>
              <a:ext cx="302" cy="292"/>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5" name="Oval 31"/>
            <p:cNvSpPr>
              <a:spLocks noChangeArrowheads="1"/>
            </p:cNvSpPr>
            <p:nvPr/>
          </p:nvSpPr>
          <p:spPr bwMode="auto">
            <a:xfrm flipH="1">
              <a:off x="59" y="41"/>
              <a:ext cx="244" cy="191"/>
            </a:xfrm>
            <a:prstGeom prst="ellipse">
              <a:avLst/>
            </a:prstGeom>
            <a:gradFill rotWithShape="1">
              <a:gsLst>
                <a:gs pos="0">
                  <a:srgbClr val="FCF2CD"/>
                </a:gs>
                <a:gs pos="100000">
                  <a:schemeClr val="accent1">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6" name="AutoShape 32"/>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2</a:t>
              </a:r>
              <a:endParaRPr lang="en-US" b="1">
                <a:solidFill>
                  <a:srgbClr val="FFFFFF"/>
                </a:solidFill>
                <a:ea typeface="Gulim" pitchFamily="34" charset="-127"/>
              </a:endParaRPr>
            </a:p>
          </p:txBody>
        </p:sp>
      </p:grpSp>
      <p:grpSp>
        <p:nvGrpSpPr>
          <p:cNvPr id="39" name="Group 33"/>
          <p:cNvGrpSpPr>
            <a:grpSpLocks/>
          </p:cNvGrpSpPr>
          <p:nvPr/>
        </p:nvGrpSpPr>
        <p:grpSpPr bwMode="auto">
          <a:xfrm>
            <a:off x="7740154" y="4510156"/>
            <a:ext cx="576262" cy="648103"/>
            <a:chOff x="0" y="0"/>
            <a:chExt cx="363" cy="364"/>
          </a:xfrm>
        </p:grpSpPr>
        <p:sp>
          <p:nvSpPr>
            <p:cNvPr id="40" name="AutoShape 34"/>
            <p:cNvSpPr>
              <a:spLocks noChangeArrowheads="1"/>
            </p:cNvSpPr>
            <p:nvPr/>
          </p:nvSpPr>
          <p:spPr bwMode="auto">
            <a:xfrm>
              <a:off x="1" y="0"/>
              <a:ext cx="361" cy="363"/>
            </a:xfrm>
            <a:prstGeom prst="roundRect">
              <a:avLst>
                <a:gd name="adj" fmla="val 14222"/>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1" name="Group 35"/>
            <p:cNvGrpSpPr>
              <a:grpSpLocks/>
            </p:cNvGrpSpPr>
            <p:nvPr/>
          </p:nvGrpSpPr>
          <p:grpSpPr bwMode="auto">
            <a:xfrm>
              <a:off x="0" y="0"/>
              <a:ext cx="361" cy="364"/>
              <a:chOff x="0" y="0"/>
              <a:chExt cx="4251" cy="2141"/>
            </a:xfrm>
          </p:grpSpPr>
          <p:sp>
            <p:nvSpPr>
              <p:cNvPr id="45" name="Oval 36"/>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46" name="Oval 37"/>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42" name="Oval 38"/>
            <p:cNvSpPr>
              <a:spLocks noChangeArrowheads="1"/>
            </p:cNvSpPr>
            <p:nvPr/>
          </p:nvSpPr>
          <p:spPr bwMode="auto">
            <a:xfrm flipH="1">
              <a:off x="29" y="33"/>
              <a:ext cx="303" cy="293"/>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3" name="Oval 39"/>
            <p:cNvSpPr>
              <a:spLocks noChangeArrowheads="1"/>
            </p:cNvSpPr>
            <p:nvPr/>
          </p:nvSpPr>
          <p:spPr bwMode="auto">
            <a:xfrm flipH="1">
              <a:off x="57" y="41"/>
              <a:ext cx="246" cy="191"/>
            </a:xfrm>
            <a:prstGeom prst="ellipse">
              <a:avLst/>
            </a:prstGeom>
            <a:gradFill rotWithShape="1">
              <a:gsLst>
                <a:gs pos="0">
                  <a:srgbClr val="FFAAAA"/>
                </a:gs>
                <a:gs pos="100000">
                  <a:schemeClr val="accent2">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4" name="AutoShape 40"/>
            <p:cNvSpPr>
              <a:spLocks noChangeArrowheads="1"/>
            </p:cNvSpPr>
            <p:nvPr/>
          </p:nvSpPr>
          <p:spPr bwMode="auto">
            <a:xfrm>
              <a:off x="0" y="0"/>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3</a:t>
              </a:r>
              <a:endParaRPr lang="en-US" b="1">
                <a:solidFill>
                  <a:srgbClr val="FFFFFF"/>
                </a:solidFill>
                <a:ea typeface="Gulim" pitchFamily="34" charset="-127"/>
              </a:endParaRPr>
            </a:p>
          </p:txBody>
        </p:sp>
      </p:grpSp>
      <p:sp>
        <p:nvSpPr>
          <p:cNvPr id="69" name="AutoShape 14"/>
          <p:cNvSpPr>
            <a:spLocks noChangeArrowheads="1"/>
          </p:cNvSpPr>
          <p:nvPr/>
        </p:nvSpPr>
        <p:spPr bwMode="auto">
          <a:xfrm>
            <a:off x="611560" y="3573016"/>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محفوظات </a:t>
            </a:r>
            <a:r>
              <a:rPr lang="ar-EG" sz="2400" b="1" dirty="0">
                <a:solidFill>
                  <a:srgbClr val="FFFFFF"/>
                </a:solidFill>
                <a:ea typeface="Gulim" pitchFamily="34" charset="-127"/>
              </a:rPr>
              <a:t>متوسطة النشاط</a:t>
            </a:r>
            <a:endParaRPr lang="en-US" sz="2400" b="1" dirty="0">
              <a:solidFill>
                <a:srgbClr val="FFFFFF"/>
              </a:solidFill>
              <a:ea typeface="Gulim" pitchFamily="34" charset="-127"/>
            </a:endParaRPr>
          </a:p>
        </p:txBody>
      </p:sp>
      <p:sp>
        <p:nvSpPr>
          <p:cNvPr id="70" name="AutoShape 14"/>
          <p:cNvSpPr>
            <a:spLocks noChangeArrowheads="1"/>
          </p:cNvSpPr>
          <p:nvPr/>
        </p:nvSpPr>
        <p:spPr bwMode="auto">
          <a:xfrm>
            <a:off x="656064" y="4565496"/>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محفوظات </a:t>
            </a:r>
            <a:r>
              <a:rPr lang="ar-EG" sz="2400" b="1" dirty="0">
                <a:solidFill>
                  <a:srgbClr val="FFFFFF"/>
                </a:solidFill>
                <a:ea typeface="Gulim" pitchFamily="34" charset="-127"/>
              </a:rPr>
              <a:t>عديمة النشاط أو غير نشطة</a:t>
            </a:r>
            <a:endParaRPr lang="en-US" sz="2400" b="1" dirty="0">
              <a:solidFill>
                <a:srgbClr val="FFFFFF"/>
              </a:solidFill>
              <a:ea typeface="Gulim" pitchFamily="34" charset="-127"/>
            </a:endParaRPr>
          </a:p>
        </p:txBody>
      </p:sp>
    </p:spTree>
    <p:extLst>
      <p:ext uri="{BB962C8B-B14F-4D97-AF65-F5344CB8AC3E}">
        <p14:creationId xmlns:p14="http://schemas.microsoft.com/office/powerpoint/2010/main" xmlns="" val="244510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fade">
                                      <p:cBhvr>
                                        <p:cTn id="64" dur="1000"/>
                                        <p:tgtEl>
                                          <p:spTgt spid="69"/>
                                        </p:tgtEl>
                                      </p:cBhvr>
                                    </p:animEffect>
                                    <p:anim calcmode="lin" valueType="num">
                                      <p:cBhvr>
                                        <p:cTn id="65" dur="1000" fill="hold"/>
                                        <p:tgtEl>
                                          <p:spTgt spid="69"/>
                                        </p:tgtEl>
                                        <p:attrNameLst>
                                          <p:attrName>ppt_x</p:attrName>
                                        </p:attrNameLst>
                                      </p:cBhvr>
                                      <p:tavLst>
                                        <p:tav tm="0">
                                          <p:val>
                                            <p:strVal val="#ppt_x"/>
                                          </p:val>
                                        </p:tav>
                                        <p:tav tm="100000">
                                          <p:val>
                                            <p:strVal val="#ppt_x"/>
                                          </p:val>
                                        </p:tav>
                                      </p:tavLst>
                                    </p:anim>
                                    <p:anim calcmode="lin" valueType="num">
                                      <p:cBhvr>
                                        <p:cTn id="6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1000"/>
                                        <p:tgtEl>
                                          <p:spTgt spid="39"/>
                                        </p:tgtEl>
                                      </p:cBhvr>
                                    </p:animEffect>
                                    <p:anim calcmode="lin" valueType="num">
                                      <p:cBhvr>
                                        <p:cTn id="82" dur="1000" fill="hold"/>
                                        <p:tgtEl>
                                          <p:spTgt spid="39"/>
                                        </p:tgtEl>
                                        <p:attrNameLst>
                                          <p:attrName>ppt_x</p:attrName>
                                        </p:attrNameLst>
                                      </p:cBhvr>
                                      <p:tavLst>
                                        <p:tav tm="0">
                                          <p:val>
                                            <p:strVal val="#ppt_x"/>
                                          </p:val>
                                        </p:tav>
                                        <p:tav tm="100000">
                                          <p:val>
                                            <p:strVal val="#ppt_x"/>
                                          </p:val>
                                        </p:tav>
                                      </p:tavLst>
                                    </p:anim>
                                    <p:anim calcmode="lin" valueType="num">
                                      <p:cBhvr>
                                        <p:cTn id="83" dur="1000" fill="hold"/>
                                        <p:tgtEl>
                                          <p:spTgt spid="3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fade">
                                      <p:cBhvr>
                                        <p:cTn id="86" dur="1000"/>
                                        <p:tgtEl>
                                          <p:spTgt spid="70"/>
                                        </p:tgtEl>
                                      </p:cBhvr>
                                    </p:animEffect>
                                    <p:anim calcmode="lin" valueType="num">
                                      <p:cBhvr>
                                        <p:cTn id="87" dur="1000" fill="hold"/>
                                        <p:tgtEl>
                                          <p:spTgt spid="70"/>
                                        </p:tgtEl>
                                        <p:attrNameLst>
                                          <p:attrName>ppt_x</p:attrName>
                                        </p:attrNameLst>
                                      </p:cBhvr>
                                      <p:tavLst>
                                        <p:tav tm="0">
                                          <p:val>
                                            <p:strVal val="#ppt_x"/>
                                          </p:val>
                                        </p:tav>
                                        <p:tav tm="100000">
                                          <p:val>
                                            <p:strVal val="#ppt_x"/>
                                          </p:val>
                                        </p:tav>
                                      </p:tavLst>
                                    </p:anim>
                                    <p:anim calcmode="lin" valueType="num">
                                      <p:cBhvr>
                                        <p:cTn id="88"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4" grpId="0" animBg="1"/>
      <p:bldP spid="15" grpId="0" animBg="1"/>
      <p:bldP spid="20" grpId="0"/>
      <p:bldP spid="24" grpId="0" animBg="1"/>
      <p:bldP spid="28" grpId="0" animBg="1"/>
      <p:bldP spid="29" grpId="0" animBg="1"/>
      <p:bldP spid="30" grpId="0"/>
      <p:bldP spid="69" grpId="0"/>
      <p:bldP spid="70" grpId="0"/>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547664" y="2459360"/>
            <a:ext cx="5688632" cy="2376264"/>
          </a:xfrm>
          <a:prstGeom prst="horizontalScroll">
            <a:avLst/>
          </a:prstGeom>
          <a:ln w="9525" cap="flat" cmpd="sng" algn="ctr">
            <a:solidFill>
              <a:schemeClr val="tx1"/>
            </a:solidFill>
            <a:prstDash val="solid"/>
            <a:round/>
            <a:headEnd type="none" w="med" len="med"/>
            <a:tailEnd type="none" w="med" len="med"/>
          </a:ln>
          <a:effectLst/>
          <a:extLst/>
        </p:spPr>
        <p:style>
          <a:lnRef idx="0">
            <a:scrgbClr r="0" g="0" b="0"/>
          </a:lnRef>
          <a:fillRef idx="1003">
            <a:schemeClr val="lt2"/>
          </a:fillRef>
          <a:effectRef idx="0">
            <a:scrgbClr r="0" g="0" b="0"/>
          </a:effectRef>
          <a:fontRef idx="major"/>
        </p:style>
        <p:txBody>
          <a:bodyPr vert="horz" wrap="square" lIns="91440" tIns="45720" rIns="91440" bIns="45720" numCol="1" rtlCol="1" anchor="t" anchorCtr="0" compatLnSpc="1">
            <a:prstTxWarp prst="textNoShape">
              <a:avLst/>
            </a:prstTxWarp>
          </a:bodyPr>
          <a:lstStyle/>
          <a:p>
            <a:pPr rtl="1">
              <a:lnSpc>
                <a:spcPct val="250000"/>
              </a:lnSpc>
            </a:pPr>
            <a:r>
              <a:rPr lang="ar-EG" sz="3600" b="1" dirty="0" smtClean="0">
                <a:solidFill>
                  <a:srgbClr val="FFFFFF"/>
                </a:solidFill>
                <a:latin typeface="Simplified Arabic" pitchFamily="18" charset="-78"/>
                <a:cs typeface="Simplified Arabic" pitchFamily="18" charset="-78"/>
              </a:rPr>
              <a:t>عمليات </a:t>
            </a:r>
            <a:r>
              <a:rPr lang="ar-EG" sz="3600" b="1" dirty="0">
                <a:solidFill>
                  <a:srgbClr val="FFFFFF"/>
                </a:solidFill>
                <a:latin typeface="Simplified Arabic" pitchFamily="18" charset="-78"/>
                <a:cs typeface="Simplified Arabic" pitchFamily="18" charset="-78"/>
              </a:rPr>
              <a:t>التنظيم الفني </a:t>
            </a:r>
            <a:r>
              <a:rPr lang="ar-EG" sz="3600" b="1" dirty="0" smtClean="0">
                <a:solidFill>
                  <a:srgbClr val="FFFFFF"/>
                </a:solidFill>
                <a:latin typeface="Simplified Arabic" pitchFamily="18" charset="-78"/>
                <a:cs typeface="Simplified Arabic" pitchFamily="18" charset="-78"/>
              </a:rPr>
              <a:t>للمحفوظات</a:t>
            </a:r>
            <a:endParaRPr lang="ar-EG" sz="3600" b="1" dirty="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45339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solidFill>
                  <a:srgbClr val="FFFFFF"/>
                </a:solidFill>
                <a:latin typeface="Simplified Arabic" pitchFamily="18" charset="-78"/>
                <a:cs typeface="Simplified Arabic" pitchFamily="18" charset="-78"/>
              </a:rPr>
              <a:t>عمليات التنظيم الفني للمحفوظات</a:t>
            </a:r>
          </a:p>
        </p:txBody>
      </p:sp>
      <p:grpSp>
        <p:nvGrpSpPr>
          <p:cNvPr id="6" name="Group 2"/>
          <p:cNvGrpSpPr>
            <a:grpSpLocks/>
          </p:cNvGrpSpPr>
          <p:nvPr/>
        </p:nvGrpSpPr>
        <p:grpSpPr bwMode="auto">
          <a:xfrm>
            <a:off x="457200" y="3095377"/>
            <a:ext cx="2170461" cy="1439862"/>
            <a:chOff x="0" y="0"/>
            <a:chExt cx="907" cy="907"/>
          </a:xfrm>
        </p:grpSpPr>
        <p:sp>
          <p:nvSpPr>
            <p:cNvPr id="7" name="AutoShape 3"/>
            <p:cNvSpPr>
              <a:spLocks noChangeArrowheads="1"/>
            </p:cNvSpPr>
            <p:nvPr/>
          </p:nvSpPr>
          <p:spPr bwMode="auto">
            <a:xfrm>
              <a:off x="0" y="0"/>
              <a:ext cx="907" cy="907"/>
            </a:xfrm>
            <a:prstGeom prst="roundRect">
              <a:avLst>
                <a:gd name="adj" fmla="val 14222"/>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smtClean="0">
                  <a:solidFill>
                    <a:srgbClr val="002060"/>
                  </a:solidFill>
                  <a:ea typeface="Gulim" pitchFamily="34" charset="-127"/>
                </a:rPr>
                <a:t>الفهرسة </a:t>
              </a:r>
            </a:p>
            <a:p>
              <a:pPr rtl="1"/>
              <a:r>
                <a:rPr lang="ar-EG" sz="2800" b="1" dirty="0" smtClean="0">
                  <a:solidFill>
                    <a:srgbClr val="002060"/>
                  </a:solidFill>
                  <a:ea typeface="Gulim" pitchFamily="34" charset="-127"/>
                </a:rPr>
                <a:t>وإعداد </a:t>
              </a:r>
              <a:r>
                <a:rPr lang="ar-EG" sz="2800" b="1" dirty="0">
                  <a:solidFill>
                    <a:srgbClr val="002060"/>
                  </a:solidFill>
                  <a:ea typeface="Gulim" pitchFamily="34" charset="-127"/>
                </a:rPr>
                <a:t>الفهارس</a:t>
              </a:r>
              <a:endParaRPr lang="en-US" sz="2800" dirty="0">
                <a:solidFill>
                  <a:srgbClr val="002060"/>
                </a:solidFill>
              </a:endParaRPr>
            </a:p>
          </p:txBody>
        </p:sp>
        <p:sp>
          <p:nvSpPr>
            <p:cNvPr id="8" name="AutoShape 4"/>
            <p:cNvSpPr>
              <a:spLocks noChangeArrowheads="1"/>
            </p:cNvSpPr>
            <p:nvPr/>
          </p:nvSpPr>
          <p:spPr bwMode="auto">
            <a:xfrm>
              <a:off x="13" y="13"/>
              <a:ext cx="880" cy="221"/>
            </a:xfrm>
            <a:prstGeom prst="roundRect">
              <a:avLst>
                <a:gd name="adj" fmla="val 50000"/>
              </a:avLst>
            </a:prstGeom>
            <a:gradFill rotWithShape="1">
              <a:gsLst>
                <a:gs pos="0">
                  <a:srgbClr val="FCF0C7"/>
                </a:gs>
                <a:gs pos="100000">
                  <a:schemeClr val="accent1">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grpSp>
        <p:nvGrpSpPr>
          <p:cNvPr id="9" name="Group 9"/>
          <p:cNvGrpSpPr>
            <a:grpSpLocks/>
          </p:cNvGrpSpPr>
          <p:nvPr/>
        </p:nvGrpSpPr>
        <p:grpSpPr bwMode="auto">
          <a:xfrm>
            <a:off x="3481659" y="3069977"/>
            <a:ext cx="2170461" cy="1439862"/>
            <a:chOff x="0" y="0"/>
            <a:chExt cx="907" cy="907"/>
          </a:xfrm>
        </p:grpSpPr>
        <p:sp>
          <p:nvSpPr>
            <p:cNvPr id="10"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smtClean="0">
                  <a:solidFill>
                    <a:srgbClr val="002060"/>
                  </a:solidFill>
                  <a:ea typeface="Gulim" pitchFamily="34" charset="-127"/>
                </a:rPr>
                <a:t>الترميز</a:t>
              </a:r>
              <a:endParaRPr lang="en-US" sz="2800" dirty="0">
                <a:solidFill>
                  <a:srgbClr val="002060"/>
                </a:solidFill>
              </a:endParaRPr>
            </a:p>
          </p:txBody>
        </p:sp>
        <p:sp>
          <p:nvSpPr>
            <p:cNvPr id="11"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grpSp>
        <p:nvGrpSpPr>
          <p:cNvPr id="12" name="Group 12"/>
          <p:cNvGrpSpPr>
            <a:grpSpLocks/>
          </p:cNvGrpSpPr>
          <p:nvPr/>
        </p:nvGrpSpPr>
        <p:grpSpPr bwMode="auto">
          <a:xfrm>
            <a:off x="6361981" y="2996952"/>
            <a:ext cx="2170459" cy="1439862"/>
            <a:chOff x="0" y="0"/>
            <a:chExt cx="907" cy="907"/>
          </a:xfrm>
        </p:grpSpPr>
        <p:sp>
          <p:nvSpPr>
            <p:cNvPr id="13" name="AutoShape 15"/>
            <p:cNvSpPr>
              <a:spLocks noChangeArrowheads="1"/>
            </p:cNvSpPr>
            <p:nvPr/>
          </p:nvSpPr>
          <p:spPr bwMode="auto">
            <a:xfrm>
              <a:off x="0" y="0"/>
              <a:ext cx="907" cy="907"/>
            </a:xfrm>
            <a:prstGeom prst="roundRect">
              <a:avLst>
                <a:gd name="adj" fmla="val 14222"/>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smtClean="0">
                  <a:solidFill>
                    <a:srgbClr val="002060"/>
                  </a:solidFill>
                  <a:ea typeface="Gulim" pitchFamily="34" charset="-127"/>
                </a:rPr>
                <a:t>التصنيف</a:t>
              </a:r>
              <a:endParaRPr lang="en-US" sz="2400" dirty="0">
                <a:solidFill>
                  <a:srgbClr val="002060"/>
                </a:solidFill>
              </a:endParaRPr>
            </a:p>
          </p:txBody>
        </p:sp>
        <p:sp>
          <p:nvSpPr>
            <p:cNvPr id="14" name="AutoShape 16"/>
            <p:cNvSpPr>
              <a:spLocks noChangeArrowheads="1"/>
            </p:cNvSpPr>
            <p:nvPr/>
          </p:nvSpPr>
          <p:spPr bwMode="auto">
            <a:xfrm>
              <a:off x="13" y="13"/>
              <a:ext cx="880" cy="221"/>
            </a:xfrm>
            <a:prstGeom prst="roundRect">
              <a:avLst>
                <a:gd name="adj" fmla="val 50000"/>
              </a:avLst>
            </a:prstGeom>
            <a:gradFill rotWithShape="1">
              <a:gsLst>
                <a:gs pos="0">
                  <a:srgbClr val="FFC6C6"/>
                </a:gs>
                <a:gs pos="100000">
                  <a:schemeClr val="accent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Tree>
    <p:extLst>
      <p:ext uri="{BB962C8B-B14F-4D97-AF65-F5344CB8AC3E}">
        <p14:creationId xmlns:p14="http://schemas.microsoft.com/office/powerpoint/2010/main" xmlns="" val="157027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2"/>
          <p:cNvGrpSpPr>
            <a:grpSpLocks/>
          </p:cNvGrpSpPr>
          <p:nvPr/>
        </p:nvGrpSpPr>
        <p:grpSpPr bwMode="auto">
          <a:xfrm>
            <a:off x="3419872" y="2996952"/>
            <a:ext cx="2170459" cy="1439862"/>
            <a:chOff x="0" y="0"/>
            <a:chExt cx="907" cy="907"/>
          </a:xfrm>
        </p:grpSpPr>
        <p:sp>
          <p:nvSpPr>
            <p:cNvPr id="13" name="AutoShape 15"/>
            <p:cNvSpPr>
              <a:spLocks noChangeArrowheads="1"/>
            </p:cNvSpPr>
            <p:nvPr/>
          </p:nvSpPr>
          <p:spPr bwMode="auto">
            <a:xfrm>
              <a:off x="0" y="0"/>
              <a:ext cx="907" cy="907"/>
            </a:xfrm>
            <a:prstGeom prst="roundRect">
              <a:avLst>
                <a:gd name="adj" fmla="val 14222"/>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smtClean="0">
                  <a:solidFill>
                    <a:srgbClr val="002060"/>
                  </a:solidFill>
                  <a:ea typeface="Gulim" pitchFamily="34" charset="-127"/>
                </a:rPr>
                <a:t>التصنيف</a:t>
              </a:r>
              <a:endParaRPr lang="en-US" sz="2400" dirty="0">
                <a:solidFill>
                  <a:srgbClr val="002060"/>
                </a:solidFill>
              </a:endParaRPr>
            </a:p>
          </p:txBody>
        </p:sp>
        <p:sp>
          <p:nvSpPr>
            <p:cNvPr id="14" name="AutoShape 16"/>
            <p:cNvSpPr>
              <a:spLocks noChangeArrowheads="1"/>
            </p:cNvSpPr>
            <p:nvPr/>
          </p:nvSpPr>
          <p:spPr bwMode="auto">
            <a:xfrm>
              <a:off x="13" y="13"/>
              <a:ext cx="880" cy="221"/>
            </a:xfrm>
            <a:prstGeom prst="roundRect">
              <a:avLst>
                <a:gd name="adj" fmla="val 50000"/>
              </a:avLst>
            </a:prstGeom>
            <a:gradFill rotWithShape="1">
              <a:gsLst>
                <a:gs pos="0">
                  <a:srgbClr val="FFC6C6"/>
                </a:gs>
                <a:gs pos="100000">
                  <a:schemeClr val="accent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Tree>
    <p:extLst>
      <p:ext uri="{BB962C8B-B14F-4D97-AF65-F5344CB8AC3E}">
        <p14:creationId xmlns:p14="http://schemas.microsoft.com/office/powerpoint/2010/main" xmlns="" val="382755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1700808"/>
            <a:ext cx="8346728" cy="1000054"/>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هو تصنيف الوثائق والملفات حسب موضوعاتها، مثل التخطيط،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الزيارات </a:t>
              </a:r>
              <a:r>
                <a:rPr lang="ar-EG" sz="2800" b="1" dirty="0">
                  <a:solidFill>
                    <a:srgbClr val="FFFFFF"/>
                  </a:solidFill>
                  <a:ea typeface="Gulim" pitchFamily="34" charset="-127"/>
                </a:rPr>
                <a:t>ومن أمثلة التصنيف الموضوعي ما يلي:</a:t>
              </a: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solidFill>
                  <a:srgbClr val="FFFFFF"/>
                </a:solidFill>
                <a:latin typeface="Simplified Arabic" pitchFamily="18" charset="-78"/>
                <a:cs typeface="Simplified Arabic" pitchFamily="18" charset="-78"/>
              </a:rPr>
              <a:t>التصنيف </a:t>
            </a:r>
            <a:r>
              <a:rPr lang="ar-EG" altLang="en-US" sz="3200" dirty="0">
                <a:solidFill>
                  <a:srgbClr val="FFFFFF"/>
                </a:solidFill>
                <a:latin typeface="Simplified Arabic" pitchFamily="18" charset="-78"/>
                <a:cs typeface="Simplified Arabic" pitchFamily="18" charset="-78"/>
              </a:rPr>
              <a:t>حسب موضوع الوثيقة</a:t>
            </a:r>
          </a:p>
        </p:txBody>
      </p:sp>
      <p:graphicFrame>
        <p:nvGraphicFramePr>
          <p:cNvPr id="2" name="Table 1"/>
          <p:cNvGraphicFramePr>
            <a:graphicFrameLocks noGrp="1"/>
          </p:cNvGraphicFramePr>
          <p:nvPr>
            <p:extLst>
              <p:ext uri="{D42A27DB-BD31-4B8C-83A1-F6EECF244321}">
                <p14:modId xmlns:p14="http://schemas.microsoft.com/office/powerpoint/2010/main" xmlns="" val="2936671763"/>
              </p:ext>
            </p:extLst>
          </p:nvPr>
        </p:nvGraphicFramePr>
        <p:xfrm>
          <a:off x="0" y="2904744"/>
          <a:ext cx="9144000" cy="3953257"/>
        </p:xfrm>
        <a:graphic>
          <a:graphicData uri="http://schemas.openxmlformats.org/drawingml/2006/table">
            <a:tbl>
              <a:tblPr>
                <a:tableStyleId>{3C2FFA5D-87B4-456A-9821-1D502468CF0F}</a:tableStyleId>
              </a:tblPr>
              <a:tblGrid>
                <a:gridCol w="3532909"/>
                <a:gridCol w="3325091"/>
                <a:gridCol w="2286000"/>
              </a:tblGrid>
              <a:tr h="472951">
                <a:tc>
                  <a:txBody>
                    <a:bodyPr/>
                    <a:lstStyle/>
                    <a:p>
                      <a:pPr algn="ctr" rtl="1">
                        <a:lnSpc>
                          <a:spcPct val="115000"/>
                        </a:lnSpc>
                        <a:spcAft>
                          <a:spcPts val="1000"/>
                        </a:spcAft>
                      </a:pPr>
                      <a:r>
                        <a:rPr lang="ar-SA" sz="2400" b="1" dirty="0">
                          <a:effectLst/>
                        </a:rPr>
                        <a:t>الموضوع</a:t>
                      </a:r>
                      <a:endParaRPr lang="en-US" sz="1600" b="1" dirty="0">
                        <a:solidFill>
                          <a:srgbClr val="002060"/>
                        </a:solidFill>
                        <a:effectLst/>
                        <a:latin typeface="Calibri"/>
                        <a:ea typeface="Calibri"/>
                        <a:cs typeface="Arial"/>
                      </a:endParaRPr>
                    </a:p>
                  </a:txBody>
                  <a:tcPr marL="68580" marR="68580" marT="0" marB="0"/>
                </a:tc>
                <a:tc>
                  <a:txBody>
                    <a:bodyPr/>
                    <a:lstStyle/>
                    <a:p>
                      <a:pPr algn="ctr" rtl="1">
                        <a:lnSpc>
                          <a:spcPct val="115000"/>
                        </a:lnSpc>
                        <a:spcAft>
                          <a:spcPts val="1000"/>
                        </a:spcAft>
                      </a:pPr>
                      <a:r>
                        <a:rPr lang="ar-SA" sz="2400" b="1">
                          <a:effectLst/>
                        </a:rPr>
                        <a:t>النشاط الفرعي</a:t>
                      </a:r>
                      <a:endParaRPr lang="en-US" sz="1600" b="1">
                        <a:solidFill>
                          <a:srgbClr val="002060"/>
                        </a:solidFill>
                        <a:effectLst/>
                        <a:latin typeface="Calibri"/>
                        <a:ea typeface="Calibri"/>
                        <a:cs typeface="Arial"/>
                      </a:endParaRPr>
                    </a:p>
                  </a:txBody>
                  <a:tcPr marL="68580" marR="68580" marT="0" marB="0"/>
                </a:tc>
                <a:tc>
                  <a:txBody>
                    <a:bodyPr/>
                    <a:lstStyle/>
                    <a:p>
                      <a:pPr algn="ctr" rtl="1">
                        <a:lnSpc>
                          <a:spcPct val="115000"/>
                        </a:lnSpc>
                        <a:spcBef>
                          <a:spcPts val="1200"/>
                        </a:spcBef>
                        <a:spcAft>
                          <a:spcPts val="0"/>
                        </a:spcAft>
                      </a:pPr>
                      <a:r>
                        <a:rPr lang="ar-SA" sz="2400" b="1" dirty="0">
                          <a:effectLst/>
                        </a:rPr>
                        <a:t>النشاط الرئيسي</a:t>
                      </a:r>
                      <a:endParaRPr lang="en-US" sz="1600" b="1" dirty="0">
                        <a:solidFill>
                          <a:srgbClr val="002060"/>
                        </a:solidFill>
                        <a:effectLst/>
                        <a:latin typeface="Calibri"/>
                        <a:ea typeface="Times New Roman"/>
                      </a:endParaRPr>
                    </a:p>
                  </a:txBody>
                  <a:tcPr marL="68580" marR="68580" marT="0" marB="0"/>
                </a:tc>
              </a:tr>
              <a:tr h="1160102">
                <a:tc>
                  <a:txBody>
                    <a:bodyPr/>
                    <a:lstStyle/>
                    <a:p>
                      <a:pPr algn="ctr" rtl="1">
                        <a:lnSpc>
                          <a:spcPct val="115000"/>
                        </a:lnSpc>
                        <a:spcAft>
                          <a:spcPts val="1000"/>
                        </a:spcAft>
                      </a:pPr>
                      <a:r>
                        <a:rPr lang="ar-SA" sz="2400" b="1" dirty="0">
                          <a:effectLst/>
                        </a:rPr>
                        <a:t>تقرير زيارة خط ا</a:t>
                      </a:r>
                      <a:r>
                        <a:rPr lang="ar-JO" sz="2400" b="1" dirty="0">
                          <a:effectLst/>
                        </a:rPr>
                        <a:t>لإ</a:t>
                      </a:r>
                      <a:r>
                        <a:rPr lang="ar-SA" sz="2400" b="1" dirty="0">
                          <a:effectLst/>
                        </a:rPr>
                        <a:t>نتاج</a:t>
                      </a:r>
                      <a:endParaRPr lang="en-US" sz="1600" b="1" dirty="0">
                        <a:effectLst/>
                      </a:endParaRPr>
                    </a:p>
                    <a:p>
                      <a:pPr algn="ctr" rtl="1">
                        <a:lnSpc>
                          <a:spcPct val="115000"/>
                        </a:lnSpc>
                        <a:spcAft>
                          <a:spcPts val="1000"/>
                        </a:spcAft>
                      </a:pPr>
                      <a:r>
                        <a:rPr lang="ar-SA" sz="2400" b="1" dirty="0">
                          <a:effectLst/>
                        </a:rPr>
                        <a:t>تقرير زيارة مكاتب المنشأة</a:t>
                      </a:r>
                      <a:endParaRPr lang="en-US" sz="1600" b="1" dirty="0">
                        <a:solidFill>
                          <a:srgbClr val="002060"/>
                        </a:solidFill>
                        <a:effectLst/>
                        <a:latin typeface="Calibri"/>
                        <a:ea typeface="Calibri"/>
                        <a:cs typeface="Arial"/>
                      </a:endParaRPr>
                    </a:p>
                  </a:txBody>
                  <a:tcPr marL="68580" marR="68580" marT="0" marB="0" anchor="ctr"/>
                </a:tc>
                <a:tc>
                  <a:txBody>
                    <a:bodyPr/>
                    <a:lstStyle/>
                    <a:p>
                      <a:pPr algn="ctr" rtl="1">
                        <a:lnSpc>
                          <a:spcPct val="115000"/>
                        </a:lnSpc>
                        <a:spcAft>
                          <a:spcPts val="1000"/>
                        </a:spcAft>
                      </a:pPr>
                      <a:r>
                        <a:rPr lang="ar-SA" sz="2400" b="1">
                          <a:effectLst/>
                        </a:rPr>
                        <a:t>تقارير الزيارات الروتينية</a:t>
                      </a:r>
                      <a:endParaRPr lang="en-US" sz="1600" b="1">
                        <a:solidFill>
                          <a:srgbClr val="002060"/>
                        </a:solidFill>
                        <a:effectLst/>
                        <a:latin typeface="Calibri"/>
                        <a:ea typeface="Calibri"/>
                        <a:cs typeface="Arial"/>
                      </a:endParaRPr>
                    </a:p>
                  </a:txBody>
                  <a:tcPr marL="68580" marR="68580" marT="0" marB="0" anchor="ctr"/>
                </a:tc>
                <a:tc rowSpan="3">
                  <a:txBody>
                    <a:bodyPr/>
                    <a:lstStyle/>
                    <a:p>
                      <a:pPr marL="71755" marR="71755" algn="ctr" rtl="1">
                        <a:lnSpc>
                          <a:spcPct val="115000"/>
                        </a:lnSpc>
                        <a:spcAft>
                          <a:spcPts val="1000"/>
                        </a:spcAft>
                      </a:pPr>
                      <a:r>
                        <a:rPr lang="ar-SA" sz="2400" b="1">
                          <a:effectLst/>
                        </a:rPr>
                        <a:t>الزيارات</a:t>
                      </a:r>
                      <a:endParaRPr lang="en-US" sz="1600" b="1">
                        <a:solidFill>
                          <a:srgbClr val="002060"/>
                        </a:solidFill>
                        <a:effectLst/>
                        <a:latin typeface="Calibri"/>
                        <a:ea typeface="Calibri"/>
                        <a:cs typeface="Arial"/>
                      </a:endParaRPr>
                    </a:p>
                  </a:txBody>
                  <a:tcPr marL="68580" marR="68580" marT="0" marB="0" vert="vert270" anchor="ctr"/>
                </a:tc>
              </a:tr>
              <a:tr h="1160102">
                <a:tc>
                  <a:txBody>
                    <a:bodyPr/>
                    <a:lstStyle/>
                    <a:p>
                      <a:pPr algn="ctr" rtl="1">
                        <a:lnSpc>
                          <a:spcPct val="115000"/>
                        </a:lnSpc>
                        <a:spcAft>
                          <a:spcPts val="1000"/>
                        </a:spcAft>
                      </a:pPr>
                      <a:r>
                        <a:rPr lang="ar-SA" sz="2400" b="1" dirty="0">
                          <a:effectLst/>
                        </a:rPr>
                        <a:t>تقرير زيارة شركة ........</a:t>
                      </a:r>
                      <a:endParaRPr lang="en-US" sz="1600" b="1" dirty="0">
                        <a:effectLst/>
                      </a:endParaRPr>
                    </a:p>
                    <a:p>
                      <a:pPr algn="ctr" rtl="1">
                        <a:lnSpc>
                          <a:spcPct val="115000"/>
                        </a:lnSpc>
                        <a:spcAft>
                          <a:spcPts val="1000"/>
                        </a:spcAft>
                      </a:pPr>
                      <a:r>
                        <a:rPr lang="ar-SA" sz="2400" b="1" dirty="0">
                          <a:effectLst/>
                        </a:rPr>
                        <a:t>تقرير زيارة شركة ........</a:t>
                      </a:r>
                      <a:endParaRPr lang="en-US" sz="1600" b="1" dirty="0">
                        <a:solidFill>
                          <a:srgbClr val="002060"/>
                        </a:solidFill>
                        <a:effectLst/>
                        <a:latin typeface="Calibri"/>
                        <a:ea typeface="Calibri"/>
                        <a:cs typeface="Arial"/>
                      </a:endParaRPr>
                    </a:p>
                  </a:txBody>
                  <a:tcPr marL="68580" marR="68580" marT="0" marB="0" anchor="ctr"/>
                </a:tc>
                <a:tc>
                  <a:txBody>
                    <a:bodyPr/>
                    <a:lstStyle/>
                    <a:p>
                      <a:pPr algn="ctr" rtl="1">
                        <a:lnSpc>
                          <a:spcPct val="115000"/>
                        </a:lnSpc>
                        <a:spcAft>
                          <a:spcPts val="1000"/>
                        </a:spcAft>
                      </a:pPr>
                      <a:r>
                        <a:rPr lang="ar-SA" sz="2400" b="1">
                          <a:effectLst/>
                        </a:rPr>
                        <a:t>تقارير الزيارات الرسمية</a:t>
                      </a:r>
                      <a:endParaRPr lang="en-US" sz="1600" b="1">
                        <a:solidFill>
                          <a:srgbClr val="002060"/>
                        </a:solidFill>
                        <a:effectLst/>
                        <a:latin typeface="Calibri"/>
                        <a:ea typeface="Calibri"/>
                        <a:cs typeface="Arial"/>
                      </a:endParaRPr>
                    </a:p>
                  </a:txBody>
                  <a:tcPr marL="68580" marR="68580" marT="0" marB="0" anchor="ctr"/>
                </a:tc>
                <a:tc vMerge="1">
                  <a:txBody>
                    <a:bodyPr/>
                    <a:lstStyle/>
                    <a:p>
                      <a:pPr rtl="1"/>
                      <a:endParaRPr lang="ar-EG"/>
                    </a:p>
                  </a:txBody>
                  <a:tcPr/>
                </a:tc>
              </a:tr>
              <a:tr h="1160102">
                <a:tc>
                  <a:txBody>
                    <a:bodyPr/>
                    <a:lstStyle/>
                    <a:p>
                      <a:pPr algn="ctr" rtl="1">
                        <a:lnSpc>
                          <a:spcPct val="115000"/>
                        </a:lnSpc>
                        <a:spcAft>
                          <a:spcPts val="1000"/>
                        </a:spcAft>
                      </a:pPr>
                      <a:r>
                        <a:rPr lang="ar-SA" sz="2400" b="1">
                          <a:effectLst/>
                        </a:rPr>
                        <a:t>تقرير زيارة قسم .......</a:t>
                      </a:r>
                      <a:r>
                        <a:rPr lang="ar-JO" sz="2400" b="1">
                          <a:effectLst/>
                        </a:rPr>
                        <a:t>...</a:t>
                      </a:r>
                      <a:endParaRPr lang="en-US" sz="1600" b="1">
                        <a:effectLst/>
                      </a:endParaRPr>
                    </a:p>
                    <a:p>
                      <a:pPr algn="ctr" rtl="1">
                        <a:lnSpc>
                          <a:spcPct val="115000"/>
                        </a:lnSpc>
                        <a:spcAft>
                          <a:spcPts val="1000"/>
                        </a:spcAft>
                      </a:pPr>
                      <a:r>
                        <a:rPr lang="ar-SA" sz="2400" b="1">
                          <a:effectLst/>
                        </a:rPr>
                        <a:t>تقرير زيارة قسم .......</a:t>
                      </a:r>
                      <a:r>
                        <a:rPr lang="ar-JO" sz="2400" b="1">
                          <a:effectLst/>
                        </a:rPr>
                        <a:t>..</a:t>
                      </a:r>
                      <a:endParaRPr lang="en-US" sz="1600" b="1">
                        <a:solidFill>
                          <a:srgbClr val="002060"/>
                        </a:solidFill>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2400" b="1" dirty="0">
                          <a:effectLst/>
                        </a:rPr>
                        <a:t>تقارير الزيارات المفاجئة</a:t>
                      </a:r>
                      <a:endParaRPr lang="en-US" sz="1600" b="1" dirty="0">
                        <a:solidFill>
                          <a:srgbClr val="002060"/>
                        </a:solidFill>
                        <a:effectLst/>
                        <a:latin typeface="Calibri"/>
                        <a:ea typeface="Times New Roman"/>
                        <a:cs typeface="Traditional Arabic"/>
                      </a:endParaRPr>
                    </a:p>
                  </a:txBody>
                  <a:tcPr marL="68580" marR="68580" marT="0" marB="0" anchor="ctr"/>
                </a:tc>
                <a:tc vMerge="1">
                  <a:txBody>
                    <a:bodyPr/>
                    <a:lstStyle/>
                    <a:p>
                      <a:pPr rtl="1"/>
                      <a:endParaRPr lang="ar-EG"/>
                    </a:p>
                  </a:txBody>
                  <a:tcPr/>
                </a:tc>
              </a:tr>
            </a:tbl>
          </a:graphicData>
        </a:graphic>
      </p:graphicFrame>
    </p:spTree>
    <p:extLst>
      <p:ext uri="{BB962C8B-B14F-4D97-AF65-F5344CB8AC3E}">
        <p14:creationId xmlns:p14="http://schemas.microsoft.com/office/powerpoint/2010/main" xmlns="" val="186824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1700808"/>
            <a:ext cx="8346728" cy="1368152"/>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هو تصنيف الوثائق والملفات حسب المكان سواء أكان دولة أو مدينة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أو </a:t>
              </a:r>
              <a:r>
                <a:rPr lang="ar-EG" sz="2800" b="1" dirty="0">
                  <a:solidFill>
                    <a:srgbClr val="FFFFFF"/>
                  </a:solidFill>
                  <a:ea typeface="Gulim" pitchFamily="34" charset="-127"/>
                </a:rPr>
                <a:t>منطقة أو بلدة أو شارع، مثل فروع المنشآت ومن أمثلة التصنيف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الجغرافي </a:t>
              </a:r>
              <a:r>
                <a:rPr lang="ar-EG" sz="2800" b="1" dirty="0">
                  <a:solidFill>
                    <a:srgbClr val="FFFFFF"/>
                  </a:solidFill>
                  <a:ea typeface="Gulim" pitchFamily="34" charset="-127"/>
                </a:rPr>
                <a:t>ما يلي</a:t>
              </a: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solidFill>
                  <a:srgbClr val="FFFFFF"/>
                </a:solidFill>
                <a:latin typeface="Simplified Arabic" pitchFamily="18" charset="-78"/>
                <a:cs typeface="Simplified Arabic" pitchFamily="18" charset="-78"/>
              </a:rPr>
              <a:t>التصنيف </a:t>
            </a:r>
            <a:r>
              <a:rPr lang="ar-EG" altLang="en-US" sz="3200" dirty="0">
                <a:solidFill>
                  <a:srgbClr val="FFFFFF"/>
                </a:solidFill>
                <a:latin typeface="Simplified Arabic" pitchFamily="18" charset="-78"/>
                <a:cs typeface="Simplified Arabic" pitchFamily="18" charset="-78"/>
              </a:rPr>
              <a:t>حسب المكان الجغرافي</a:t>
            </a:r>
          </a:p>
        </p:txBody>
      </p:sp>
      <p:graphicFrame>
        <p:nvGraphicFramePr>
          <p:cNvPr id="3" name="Table 2"/>
          <p:cNvGraphicFramePr>
            <a:graphicFrameLocks noGrp="1"/>
          </p:cNvGraphicFramePr>
          <p:nvPr>
            <p:extLst>
              <p:ext uri="{D42A27DB-BD31-4B8C-83A1-F6EECF244321}">
                <p14:modId xmlns:p14="http://schemas.microsoft.com/office/powerpoint/2010/main" xmlns="" val="2256288034"/>
              </p:ext>
            </p:extLst>
          </p:nvPr>
        </p:nvGraphicFramePr>
        <p:xfrm>
          <a:off x="0" y="3185160"/>
          <a:ext cx="9144000" cy="3672840"/>
        </p:xfrm>
        <a:graphic>
          <a:graphicData uri="http://schemas.openxmlformats.org/drawingml/2006/table">
            <a:tbl>
              <a:tblPr>
                <a:tableStyleId>{3C2FFA5D-87B4-456A-9821-1D502468CF0F}</a:tableStyleId>
              </a:tblPr>
              <a:tblGrid>
                <a:gridCol w="3532909"/>
                <a:gridCol w="3325091"/>
                <a:gridCol w="2286000"/>
              </a:tblGrid>
              <a:tr h="577609">
                <a:tc>
                  <a:txBody>
                    <a:bodyPr/>
                    <a:lstStyle/>
                    <a:p>
                      <a:pPr algn="ctr" rtl="1">
                        <a:lnSpc>
                          <a:spcPct val="115000"/>
                        </a:lnSpc>
                        <a:spcAft>
                          <a:spcPts val="1000"/>
                        </a:spcAft>
                      </a:pPr>
                      <a:r>
                        <a:rPr lang="ar-SA" sz="2400" b="1" kern="1200" dirty="0">
                          <a:solidFill>
                            <a:schemeClr val="dk1"/>
                          </a:solidFill>
                          <a:effectLst/>
                          <a:latin typeface="+mn-lt"/>
                          <a:ea typeface="+mn-ea"/>
                          <a:cs typeface="+mn-cs"/>
                        </a:rPr>
                        <a:t>الموضوع</a:t>
                      </a:r>
                      <a:endParaRPr lang="en-US" sz="2400" b="1" kern="1200" dirty="0">
                        <a:solidFill>
                          <a:schemeClr val="dk1"/>
                        </a:solidFill>
                        <a:effectLst/>
                        <a:latin typeface="+mn-lt"/>
                        <a:ea typeface="+mn-ea"/>
                        <a:cs typeface="+mn-cs"/>
                      </a:endParaRPr>
                    </a:p>
                  </a:txBody>
                  <a:tcPr marL="68580" marR="68580" marT="0" marB="0"/>
                </a:tc>
                <a:tc>
                  <a:txBody>
                    <a:bodyPr/>
                    <a:lstStyle/>
                    <a:p>
                      <a:pPr algn="ctr" rtl="1">
                        <a:lnSpc>
                          <a:spcPct val="115000"/>
                        </a:lnSpc>
                        <a:spcAft>
                          <a:spcPts val="1000"/>
                        </a:spcAft>
                      </a:pPr>
                      <a:r>
                        <a:rPr lang="ar-SA" sz="2400" b="1" kern="1200">
                          <a:solidFill>
                            <a:schemeClr val="dk1"/>
                          </a:solidFill>
                          <a:effectLst/>
                          <a:latin typeface="+mn-lt"/>
                          <a:ea typeface="+mn-ea"/>
                          <a:cs typeface="+mn-cs"/>
                        </a:rPr>
                        <a:t>النشاط الفرعي</a:t>
                      </a:r>
                      <a:endParaRPr lang="en-US" sz="2400" b="1" kern="1200">
                        <a:solidFill>
                          <a:schemeClr val="dk1"/>
                        </a:solidFill>
                        <a:effectLst/>
                        <a:latin typeface="+mn-lt"/>
                        <a:ea typeface="+mn-ea"/>
                        <a:cs typeface="+mn-cs"/>
                      </a:endParaRPr>
                    </a:p>
                  </a:txBody>
                  <a:tcPr marL="68580" marR="68580" marT="0" marB="0"/>
                </a:tc>
                <a:tc>
                  <a:txBody>
                    <a:bodyPr/>
                    <a:lstStyle/>
                    <a:p>
                      <a:pPr algn="ctr" rtl="1">
                        <a:lnSpc>
                          <a:spcPct val="115000"/>
                        </a:lnSpc>
                        <a:spcBef>
                          <a:spcPts val="1200"/>
                        </a:spcBef>
                        <a:spcAft>
                          <a:spcPts val="0"/>
                        </a:spcAft>
                      </a:pPr>
                      <a:r>
                        <a:rPr lang="ar-SA" sz="2400" b="1" kern="1200" dirty="0">
                          <a:solidFill>
                            <a:schemeClr val="dk1"/>
                          </a:solidFill>
                          <a:effectLst/>
                          <a:latin typeface="+mn-lt"/>
                          <a:ea typeface="+mn-ea"/>
                          <a:cs typeface="+mn-cs"/>
                        </a:rPr>
                        <a:t>النشاط الرئيسي</a:t>
                      </a:r>
                      <a:endParaRPr lang="en-US" sz="2400" b="1" kern="1200" dirty="0">
                        <a:solidFill>
                          <a:schemeClr val="dk1"/>
                        </a:solidFill>
                        <a:effectLst/>
                        <a:latin typeface="+mn-lt"/>
                        <a:ea typeface="+mn-ea"/>
                        <a:cs typeface="+mn-cs"/>
                      </a:endParaRPr>
                    </a:p>
                  </a:txBody>
                  <a:tcPr marL="68580" marR="68580" marT="0" marB="0"/>
                </a:tc>
              </a:tr>
              <a:tr h="3095231">
                <a:tc>
                  <a:txBody>
                    <a:bodyPr/>
                    <a:lstStyle/>
                    <a:p>
                      <a:pPr algn="ctr" rtl="1">
                        <a:lnSpc>
                          <a:spcPct val="115000"/>
                        </a:lnSpc>
                        <a:spcAft>
                          <a:spcPts val="1000"/>
                        </a:spcAft>
                      </a:pPr>
                      <a:r>
                        <a:rPr lang="ar-SA" sz="2400" b="1" kern="1200" dirty="0">
                          <a:solidFill>
                            <a:schemeClr val="dk1"/>
                          </a:solidFill>
                          <a:effectLst/>
                          <a:latin typeface="+mn-lt"/>
                          <a:ea typeface="+mn-ea"/>
                          <a:cs typeface="+mn-cs"/>
                        </a:rPr>
                        <a:t>تقرير زيارة فرع الرياض</a:t>
                      </a:r>
                      <a:endParaRPr lang="en-US" sz="2400" b="1" kern="1200" dirty="0">
                        <a:solidFill>
                          <a:schemeClr val="dk1"/>
                        </a:solidFill>
                        <a:effectLst/>
                        <a:latin typeface="+mn-lt"/>
                        <a:ea typeface="+mn-ea"/>
                        <a:cs typeface="+mn-cs"/>
                      </a:endParaRPr>
                    </a:p>
                    <a:p>
                      <a:pPr algn="ctr" rtl="1">
                        <a:lnSpc>
                          <a:spcPct val="115000"/>
                        </a:lnSpc>
                        <a:spcAft>
                          <a:spcPts val="1000"/>
                        </a:spcAft>
                      </a:pPr>
                      <a:r>
                        <a:rPr lang="ar-SA" sz="2400" b="1" kern="1200" dirty="0">
                          <a:solidFill>
                            <a:schemeClr val="dk1"/>
                          </a:solidFill>
                          <a:effectLst/>
                          <a:latin typeface="+mn-lt"/>
                          <a:ea typeface="+mn-ea"/>
                          <a:cs typeface="+mn-cs"/>
                        </a:rPr>
                        <a:t>تقرير زيارة فرع جدة</a:t>
                      </a:r>
                      <a:endParaRPr lang="en-US" sz="2400" b="1" kern="1200" dirty="0">
                        <a:solidFill>
                          <a:schemeClr val="dk1"/>
                        </a:solidFill>
                        <a:effectLst/>
                        <a:latin typeface="+mn-lt"/>
                        <a:ea typeface="+mn-ea"/>
                        <a:cs typeface="+mn-cs"/>
                      </a:endParaRPr>
                    </a:p>
                    <a:p>
                      <a:pPr algn="ctr" rtl="1">
                        <a:lnSpc>
                          <a:spcPct val="115000"/>
                        </a:lnSpc>
                        <a:spcAft>
                          <a:spcPts val="1000"/>
                        </a:spcAft>
                      </a:pPr>
                      <a:r>
                        <a:rPr lang="ar-SA" sz="2400" b="1" kern="1200" dirty="0">
                          <a:solidFill>
                            <a:schemeClr val="dk1"/>
                          </a:solidFill>
                          <a:effectLst/>
                          <a:latin typeface="+mn-lt"/>
                          <a:ea typeface="+mn-ea"/>
                          <a:cs typeface="+mn-cs"/>
                        </a:rPr>
                        <a:t>تقرير زيارة فرع الدمام</a:t>
                      </a:r>
                      <a:endParaRPr lang="en-US" sz="2400" b="1" kern="1200" dirty="0">
                        <a:solidFill>
                          <a:schemeClr val="dk1"/>
                        </a:solidFill>
                        <a:effectLst/>
                        <a:latin typeface="+mn-lt"/>
                        <a:ea typeface="+mn-ea"/>
                        <a:cs typeface="+mn-cs"/>
                      </a:endParaRPr>
                    </a:p>
                    <a:p>
                      <a:pPr algn="ctr" rtl="1">
                        <a:lnSpc>
                          <a:spcPct val="115000"/>
                        </a:lnSpc>
                        <a:spcAft>
                          <a:spcPts val="1000"/>
                        </a:spcAft>
                      </a:pPr>
                      <a:r>
                        <a:rPr lang="en-US" sz="2400" b="1" kern="1200" dirty="0">
                          <a:solidFill>
                            <a:schemeClr val="dk1"/>
                          </a:solidFill>
                          <a:effectLst/>
                          <a:latin typeface="+mn-lt"/>
                          <a:ea typeface="+mn-ea"/>
                          <a:cs typeface="+mn-cs"/>
                        </a:rPr>
                        <a:t> </a:t>
                      </a:r>
                    </a:p>
                  </a:txBody>
                  <a:tcPr marL="68580" marR="68580" marT="0" marB="0"/>
                </a:tc>
                <a:tc>
                  <a:txBody>
                    <a:bodyPr/>
                    <a:lstStyle/>
                    <a:p>
                      <a:pPr algn="ctr" rtl="1">
                        <a:lnSpc>
                          <a:spcPct val="115000"/>
                        </a:lnSpc>
                        <a:spcAft>
                          <a:spcPts val="1000"/>
                        </a:spcAft>
                      </a:pPr>
                      <a:r>
                        <a:rPr lang="ar-SA" sz="2400" b="1" kern="1200" dirty="0">
                          <a:solidFill>
                            <a:schemeClr val="dk1"/>
                          </a:solidFill>
                          <a:effectLst/>
                          <a:latin typeface="+mn-lt"/>
                          <a:ea typeface="+mn-ea"/>
                          <a:cs typeface="+mn-cs"/>
                        </a:rPr>
                        <a:t>تقارير الزيارات الروتينية</a:t>
                      </a:r>
                      <a:endParaRPr lang="en-US" sz="2400" b="1" kern="1200" dirty="0">
                        <a:solidFill>
                          <a:schemeClr val="dk1"/>
                        </a:solidFill>
                        <a:effectLst/>
                        <a:latin typeface="+mn-lt"/>
                        <a:ea typeface="+mn-ea"/>
                        <a:cs typeface="+mn-cs"/>
                      </a:endParaRPr>
                    </a:p>
                  </a:txBody>
                  <a:tcPr marL="68580" marR="68580" marT="0" marB="0" anchor="ctr"/>
                </a:tc>
                <a:tc>
                  <a:txBody>
                    <a:bodyPr/>
                    <a:lstStyle/>
                    <a:p>
                      <a:pPr marL="71755" marR="71755" algn="ctr" rtl="1">
                        <a:lnSpc>
                          <a:spcPct val="115000"/>
                        </a:lnSpc>
                        <a:spcAft>
                          <a:spcPts val="1000"/>
                        </a:spcAft>
                      </a:pPr>
                      <a:r>
                        <a:rPr lang="ar-SA" sz="2400" b="1" kern="1200" dirty="0">
                          <a:solidFill>
                            <a:schemeClr val="dk1"/>
                          </a:solidFill>
                          <a:effectLst/>
                          <a:latin typeface="+mn-lt"/>
                          <a:ea typeface="+mn-ea"/>
                          <a:cs typeface="+mn-cs"/>
                        </a:rPr>
                        <a:t>الزيارات</a:t>
                      </a:r>
                      <a:endParaRPr lang="en-US" sz="2400" b="1" kern="1200" dirty="0">
                        <a:solidFill>
                          <a:schemeClr val="dk1"/>
                        </a:solidFill>
                        <a:effectLst/>
                        <a:latin typeface="+mn-lt"/>
                        <a:ea typeface="+mn-ea"/>
                        <a:cs typeface="+mn-cs"/>
                      </a:endParaRPr>
                    </a:p>
                  </a:txBody>
                  <a:tcPr marL="68580" marR="68580" marT="0" marB="0" vert="vert270" anchor="ctr"/>
                </a:tc>
              </a:tr>
            </a:tbl>
          </a:graphicData>
        </a:graphic>
      </p:graphicFrame>
    </p:spTree>
    <p:extLst>
      <p:ext uri="{BB962C8B-B14F-4D97-AF65-F5344CB8AC3E}">
        <p14:creationId xmlns:p14="http://schemas.microsoft.com/office/powerpoint/2010/main" xmlns="" val="419268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1484784"/>
            <a:ext cx="8346728" cy="1000054"/>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هو تصيف الوثائق والملفات حسب تاريخ </a:t>
              </a:r>
              <a:r>
                <a:rPr lang="ar-EG" sz="2800" b="1" dirty="0" smtClean="0">
                  <a:solidFill>
                    <a:srgbClr val="FFFFFF"/>
                  </a:solidFill>
                  <a:ea typeface="Gulim" pitchFamily="34" charset="-127"/>
                </a:rPr>
                <a:t>إنشائها</a:t>
              </a:r>
            </a:p>
            <a:p>
              <a:pPr rtl="1"/>
              <a:r>
                <a:rPr lang="ar-EG" sz="2800" b="1" dirty="0" smtClean="0">
                  <a:solidFill>
                    <a:srgbClr val="FFFFFF"/>
                  </a:solidFill>
                  <a:ea typeface="Gulim" pitchFamily="34" charset="-127"/>
                </a:rPr>
                <a:t>ومن </a:t>
              </a:r>
              <a:r>
                <a:rPr lang="ar-EG" sz="2800" b="1" dirty="0">
                  <a:solidFill>
                    <a:srgbClr val="FFFFFF"/>
                  </a:solidFill>
                  <a:ea typeface="Gulim" pitchFamily="34" charset="-127"/>
                </a:rPr>
                <a:t>أمثلة </a:t>
              </a:r>
              <a:r>
                <a:rPr lang="ar-EG" sz="2800" b="1" dirty="0" smtClean="0">
                  <a:solidFill>
                    <a:srgbClr val="FFFFFF"/>
                  </a:solidFill>
                  <a:ea typeface="Gulim" pitchFamily="34" charset="-127"/>
                </a:rPr>
                <a:t>التصنيف </a:t>
              </a:r>
              <a:r>
                <a:rPr lang="ar-EG" sz="2800" b="1" dirty="0">
                  <a:solidFill>
                    <a:srgbClr val="FFFFFF"/>
                  </a:solidFill>
                  <a:ea typeface="Gulim" pitchFamily="34" charset="-127"/>
                </a:rPr>
                <a:t>الزمني ما يلي</a:t>
              </a: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solidFill>
                  <a:srgbClr val="FFFFFF"/>
                </a:solidFill>
                <a:latin typeface="Simplified Arabic" pitchFamily="18" charset="-78"/>
                <a:cs typeface="Simplified Arabic" pitchFamily="18" charset="-78"/>
              </a:rPr>
              <a:t>التصنيف </a:t>
            </a:r>
            <a:r>
              <a:rPr lang="ar-EG" altLang="en-US" sz="3200" dirty="0">
                <a:solidFill>
                  <a:srgbClr val="FFFFFF"/>
                </a:solidFill>
                <a:latin typeface="Simplified Arabic" pitchFamily="18" charset="-78"/>
                <a:cs typeface="Simplified Arabic" pitchFamily="18" charset="-78"/>
              </a:rPr>
              <a:t>حسب الزمن</a:t>
            </a:r>
          </a:p>
        </p:txBody>
      </p:sp>
      <p:graphicFrame>
        <p:nvGraphicFramePr>
          <p:cNvPr id="3" name="Table 2"/>
          <p:cNvGraphicFramePr>
            <a:graphicFrameLocks noGrp="1"/>
          </p:cNvGraphicFramePr>
          <p:nvPr>
            <p:extLst>
              <p:ext uri="{D42A27DB-BD31-4B8C-83A1-F6EECF244321}">
                <p14:modId xmlns:p14="http://schemas.microsoft.com/office/powerpoint/2010/main" xmlns="" val="2356204347"/>
              </p:ext>
            </p:extLst>
          </p:nvPr>
        </p:nvGraphicFramePr>
        <p:xfrm>
          <a:off x="1" y="2629504"/>
          <a:ext cx="9144000" cy="4228497"/>
        </p:xfrm>
        <a:graphic>
          <a:graphicData uri="http://schemas.openxmlformats.org/drawingml/2006/table">
            <a:tbl>
              <a:tblPr>
                <a:tableStyleId>{3C2FFA5D-87B4-456A-9821-1D502468CF0F}</a:tableStyleId>
              </a:tblPr>
              <a:tblGrid>
                <a:gridCol w="4673600"/>
                <a:gridCol w="2844800"/>
                <a:gridCol w="1625600"/>
              </a:tblGrid>
              <a:tr h="391108">
                <a:tc>
                  <a:txBody>
                    <a:bodyPr/>
                    <a:lstStyle/>
                    <a:p>
                      <a:pPr algn="ctr" rtl="1">
                        <a:lnSpc>
                          <a:spcPct val="115000"/>
                        </a:lnSpc>
                        <a:spcAft>
                          <a:spcPts val="1000"/>
                        </a:spcAft>
                      </a:pPr>
                      <a:r>
                        <a:rPr lang="ar-SA" sz="2000" b="1" kern="1200" dirty="0">
                          <a:solidFill>
                            <a:schemeClr val="dk1"/>
                          </a:solidFill>
                          <a:effectLst/>
                          <a:latin typeface="+mn-lt"/>
                          <a:ea typeface="+mn-ea"/>
                          <a:cs typeface="+mn-cs"/>
                        </a:rPr>
                        <a:t>الموضوع</a:t>
                      </a:r>
                      <a:endParaRPr lang="en-US" sz="2000" b="1" kern="1200" dirty="0">
                        <a:solidFill>
                          <a:schemeClr val="dk1"/>
                        </a:solidFill>
                        <a:effectLst/>
                        <a:latin typeface="+mn-lt"/>
                        <a:ea typeface="+mn-ea"/>
                        <a:cs typeface="+mn-cs"/>
                      </a:endParaRPr>
                    </a:p>
                  </a:txBody>
                  <a:tcPr marL="68580" marR="68580" marT="0" marB="0" anchor="ctr"/>
                </a:tc>
                <a:tc>
                  <a:txBody>
                    <a:bodyPr/>
                    <a:lstStyle/>
                    <a:p>
                      <a:pPr algn="ctr" rtl="1">
                        <a:lnSpc>
                          <a:spcPct val="115000"/>
                        </a:lnSpc>
                        <a:spcAft>
                          <a:spcPts val="1000"/>
                        </a:spcAft>
                      </a:pPr>
                      <a:r>
                        <a:rPr lang="ar-SA" sz="2000" b="1" kern="1200">
                          <a:solidFill>
                            <a:schemeClr val="dk1"/>
                          </a:solidFill>
                          <a:effectLst/>
                          <a:latin typeface="+mn-lt"/>
                          <a:ea typeface="+mn-ea"/>
                          <a:cs typeface="+mn-cs"/>
                        </a:rPr>
                        <a:t>النشاط الفرعي</a:t>
                      </a:r>
                      <a:endParaRPr lang="en-US" sz="2000" b="1" kern="1200">
                        <a:solidFill>
                          <a:schemeClr val="dk1"/>
                        </a:solidFill>
                        <a:effectLst/>
                        <a:latin typeface="+mn-lt"/>
                        <a:ea typeface="+mn-ea"/>
                        <a:cs typeface="+mn-cs"/>
                      </a:endParaRPr>
                    </a:p>
                  </a:txBody>
                  <a:tcPr marL="68580" marR="68580" marT="0" marB="0" anchor="ctr"/>
                </a:tc>
                <a:tc>
                  <a:txBody>
                    <a:bodyPr/>
                    <a:lstStyle/>
                    <a:p>
                      <a:pPr algn="ctr" rtl="1">
                        <a:lnSpc>
                          <a:spcPct val="115000"/>
                        </a:lnSpc>
                        <a:spcBef>
                          <a:spcPts val="1200"/>
                        </a:spcBef>
                        <a:spcAft>
                          <a:spcPts val="0"/>
                        </a:spcAft>
                      </a:pPr>
                      <a:r>
                        <a:rPr lang="ar-SA" sz="2000" b="1" kern="1200" dirty="0">
                          <a:solidFill>
                            <a:schemeClr val="dk1"/>
                          </a:solidFill>
                          <a:effectLst/>
                          <a:latin typeface="+mn-lt"/>
                          <a:ea typeface="+mn-ea"/>
                          <a:cs typeface="+mn-cs"/>
                        </a:rPr>
                        <a:t>النشاط الرئيسي</a:t>
                      </a:r>
                      <a:endParaRPr lang="en-US" sz="2000" b="1" kern="1200" dirty="0">
                        <a:solidFill>
                          <a:schemeClr val="dk1"/>
                        </a:solidFill>
                        <a:effectLst/>
                        <a:latin typeface="+mn-lt"/>
                        <a:ea typeface="+mn-ea"/>
                        <a:cs typeface="+mn-cs"/>
                      </a:endParaRPr>
                    </a:p>
                  </a:txBody>
                  <a:tcPr marL="68580" marR="68580" marT="0" marB="0" anchor="ctr"/>
                </a:tc>
              </a:tr>
              <a:tr h="1527587">
                <a:tc>
                  <a:txBody>
                    <a:bodyPr/>
                    <a:lstStyle/>
                    <a:p>
                      <a:pPr algn="ctr" rtl="1">
                        <a:lnSpc>
                          <a:spcPct val="115000"/>
                        </a:lnSpc>
                        <a:spcAft>
                          <a:spcPts val="1000"/>
                        </a:spcAft>
                      </a:pPr>
                      <a:r>
                        <a:rPr lang="ar-SA" sz="2000" b="1" kern="1200" dirty="0">
                          <a:solidFill>
                            <a:schemeClr val="dk1"/>
                          </a:solidFill>
                          <a:effectLst/>
                          <a:latin typeface="+mn-lt"/>
                          <a:ea typeface="+mn-ea"/>
                          <a:cs typeface="+mn-cs"/>
                        </a:rPr>
                        <a:t>تقارير الزيارات الروتينية لشهر شعبان 1423 ه</a:t>
                      </a:r>
                      <a:r>
                        <a:rPr lang="ar-JO" sz="2000" b="1" kern="1200" dirty="0">
                          <a:solidFill>
                            <a:schemeClr val="dk1"/>
                          </a:solidFill>
                          <a:effectLst/>
                          <a:latin typeface="+mn-lt"/>
                          <a:ea typeface="+mn-ea"/>
                          <a:cs typeface="+mn-cs"/>
                        </a:rPr>
                        <a:t>ـ</a:t>
                      </a:r>
                      <a:endParaRPr lang="en-US" sz="2000" b="1" kern="1200" dirty="0">
                        <a:solidFill>
                          <a:schemeClr val="dk1"/>
                        </a:solidFill>
                        <a:effectLst/>
                        <a:latin typeface="+mn-lt"/>
                        <a:ea typeface="+mn-ea"/>
                        <a:cs typeface="+mn-cs"/>
                      </a:endParaRPr>
                    </a:p>
                    <a:p>
                      <a:pPr algn="ctr" rtl="1">
                        <a:lnSpc>
                          <a:spcPct val="115000"/>
                        </a:lnSpc>
                        <a:spcAft>
                          <a:spcPts val="1000"/>
                        </a:spcAft>
                      </a:pPr>
                      <a:r>
                        <a:rPr lang="ar-SA" sz="2000" b="1" kern="1200" dirty="0">
                          <a:solidFill>
                            <a:schemeClr val="dk1"/>
                          </a:solidFill>
                          <a:effectLst/>
                          <a:latin typeface="+mn-lt"/>
                          <a:ea typeface="+mn-ea"/>
                          <a:cs typeface="+mn-cs"/>
                        </a:rPr>
                        <a:t>تقارير الزيارات الروتينية لشهر .................</a:t>
                      </a:r>
                      <a:endParaRPr lang="en-US" sz="2000" b="1" kern="1200" dirty="0">
                        <a:solidFill>
                          <a:schemeClr val="dk1"/>
                        </a:solidFill>
                        <a:effectLst/>
                        <a:latin typeface="+mn-lt"/>
                        <a:ea typeface="+mn-ea"/>
                        <a:cs typeface="+mn-cs"/>
                      </a:endParaRPr>
                    </a:p>
                    <a:p>
                      <a:pPr algn="ctr" rtl="1">
                        <a:lnSpc>
                          <a:spcPct val="115000"/>
                        </a:lnSpc>
                        <a:spcAft>
                          <a:spcPts val="1000"/>
                        </a:spcAft>
                      </a:pPr>
                      <a:r>
                        <a:rPr lang="en-US" sz="2000" b="1" kern="1200" dirty="0">
                          <a:solidFill>
                            <a:schemeClr val="dk1"/>
                          </a:solidFill>
                          <a:effectLst/>
                          <a:latin typeface="+mn-lt"/>
                          <a:ea typeface="+mn-ea"/>
                          <a:cs typeface="+mn-cs"/>
                        </a:rPr>
                        <a:t> </a:t>
                      </a:r>
                    </a:p>
                  </a:txBody>
                  <a:tcPr marL="68580" marR="68580" marT="0" marB="0" anchor="ctr"/>
                </a:tc>
                <a:tc>
                  <a:txBody>
                    <a:bodyPr/>
                    <a:lstStyle/>
                    <a:p>
                      <a:pPr algn="ctr" rtl="1">
                        <a:lnSpc>
                          <a:spcPct val="115000"/>
                        </a:lnSpc>
                        <a:spcAft>
                          <a:spcPts val="1000"/>
                        </a:spcAft>
                      </a:pPr>
                      <a:r>
                        <a:rPr lang="ar-SA" sz="2000" b="1" kern="1200">
                          <a:solidFill>
                            <a:schemeClr val="dk1"/>
                          </a:solidFill>
                          <a:effectLst/>
                          <a:latin typeface="+mn-lt"/>
                          <a:ea typeface="+mn-ea"/>
                          <a:cs typeface="+mn-cs"/>
                        </a:rPr>
                        <a:t>تقارير الزيارات الروتينية</a:t>
                      </a:r>
                      <a:endParaRPr lang="en-US" sz="2000" b="1" kern="1200">
                        <a:solidFill>
                          <a:schemeClr val="dk1"/>
                        </a:solidFill>
                        <a:effectLst/>
                        <a:latin typeface="+mn-lt"/>
                        <a:ea typeface="+mn-ea"/>
                        <a:cs typeface="+mn-cs"/>
                      </a:endParaRPr>
                    </a:p>
                  </a:txBody>
                  <a:tcPr marL="68580" marR="68580" marT="0" marB="0" anchor="ctr"/>
                </a:tc>
                <a:tc rowSpan="3">
                  <a:txBody>
                    <a:bodyPr/>
                    <a:lstStyle/>
                    <a:p>
                      <a:pPr marL="71755" marR="71755" algn="ctr" rtl="1">
                        <a:lnSpc>
                          <a:spcPct val="115000"/>
                        </a:lnSpc>
                        <a:spcAft>
                          <a:spcPts val="0"/>
                        </a:spcAft>
                      </a:pPr>
                      <a:r>
                        <a:rPr lang="ar-SA" sz="2000" b="1" kern="1200" dirty="0">
                          <a:solidFill>
                            <a:schemeClr val="dk1"/>
                          </a:solidFill>
                          <a:effectLst/>
                          <a:latin typeface="+mn-lt"/>
                          <a:ea typeface="+mn-ea"/>
                          <a:cs typeface="+mn-cs"/>
                        </a:rPr>
                        <a:t>الزيارات</a:t>
                      </a:r>
                      <a:endParaRPr lang="en-US" sz="2000" b="1" kern="1200" dirty="0">
                        <a:solidFill>
                          <a:schemeClr val="dk1"/>
                        </a:solidFill>
                        <a:effectLst/>
                        <a:latin typeface="+mn-lt"/>
                        <a:ea typeface="+mn-ea"/>
                        <a:cs typeface="+mn-cs"/>
                      </a:endParaRPr>
                    </a:p>
                  </a:txBody>
                  <a:tcPr marL="68580" marR="68580" marT="0" marB="0" vert="vert270" anchor="ctr"/>
                </a:tc>
              </a:tr>
              <a:tr h="1350455">
                <a:tc>
                  <a:txBody>
                    <a:bodyPr/>
                    <a:lstStyle/>
                    <a:p>
                      <a:pPr algn="ctr" rtl="1">
                        <a:lnSpc>
                          <a:spcPct val="115000"/>
                        </a:lnSpc>
                        <a:spcAft>
                          <a:spcPts val="1000"/>
                        </a:spcAft>
                      </a:pPr>
                      <a:r>
                        <a:rPr lang="ar-SA" sz="2000" b="1" kern="1200">
                          <a:solidFill>
                            <a:schemeClr val="dk1"/>
                          </a:solidFill>
                          <a:effectLst/>
                          <a:latin typeface="+mn-lt"/>
                          <a:ea typeface="+mn-ea"/>
                          <a:cs typeface="+mn-cs"/>
                        </a:rPr>
                        <a:t>تقارير الزيارات الرسمية لشهر شعبان 1423 هـ تقارير الزيارات الرسمية لشهر ...................</a:t>
                      </a:r>
                      <a:endParaRPr lang="en-US" sz="2000" b="1" kern="1200">
                        <a:solidFill>
                          <a:schemeClr val="dk1"/>
                        </a:solidFill>
                        <a:effectLst/>
                        <a:latin typeface="+mn-lt"/>
                        <a:ea typeface="+mn-ea"/>
                        <a:cs typeface="+mn-cs"/>
                      </a:endParaRPr>
                    </a:p>
                    <a:p>
                      <a:pPr algn="ctr" rtl="1">
                        <a:lnSpc>
                          <a:spcPct val="115000"/>
                        </a:lnSpc>
                        <a:spcAft>
                          <a:spcPts val="1000"/>
                        </a:spcAft>
                      </a:pPr>
                      <a:r>
                        <a:rPr lang="en-US" sz="2000" b="1" kern="1200">
                          <a:solidFill>
                            <a:schemeClr val="dk1"/>
                          </a:solidFill>
                          <a:effectLst/>
                          <a:latin typeface="+mn-lt"/>
                          <a:ea typeface="+mn-ea"/>
                          <a:cs typeface="+mn-cs"/>
                        </a:rPr>
                        <a:t> </a:t>
                      </a:r>
                    </a:p>
                  </a:txBody>
                  <a:tcPr marL="68580" marR="68580" marT="0" marB="0" anchor="ctr"/>
                </a:tc>
                <a:tc>
                  <a:txBody>
                    <a:bodyPr/>
                    <a:lstStyle/>
                    <a:p>
                      <a:pPr algn="ctr" rtl="1">
                        <a:lnSpc>
                          <a:spcPct val="115000"/>
                        </a:lnSpc>
                        <a:spcAft>
                          <a:spcPts val="1000"/>
                        </a:spcAft>
                      </a:pPr>
                      <a:r>
                        <a:rPr lang="ar-SA" sz="2000" b="1" kern="1200" dirty="0">
                          <a:solidFill>
                            <a:schemeClr val="dk1"/>
                          </a:solidFill>
                          <a:effectLst/>
                          <a:latin typeface="+mn-lt"/>
                          <a:ea typeface="+mn-ea"/>
                          <a:cs typeface="+mn-cs"/>
                        </a:rPr>
                        <a:t>تقارير الزيارات الرسمية</a:t>
                      </a:r>
                      <a:endParaRPr lang="en-US" sz="2000" b="1" kern="1200" dirty="0">
                        <a:solidFill>
                          <a:schemeClr val="dk1"/>
                        </a:solidFill>
                        <a:effectLst/>
                        <a:latin typeface="+mn-lt"/>
                        <a:ea typeface="+mn-ea"/>
                        <a:cs typeface="+mn-cs"/>
                      </a:endParaRPr>
                    </a:p>
                  </a:txBody>
                  <a:tcPr marL="68580" marR="68580" marT="0" marB="0" anchor="ctr"/>
                </a:tc>
                <a:tc vMerge="1">
                  <a:txBody>
                    <a:bodyPr/>
                    <a:lstStyle/>
                    <a:p>
                      <a:pPr rtl="1"/>
                      <a:endParaRPr lang="ar-EG"/>
                    </a:p>
                  </a:txBody>
                  <a:tcPr/>
                </a:tc>
              </a:tr>
              <a:tr h="959347">
                <a:tc>
                  <a:txBody>
                    <a:bodyPr/>
                    <a:lstStyle/>
                    <a:p>
                      <a:pPr algn="ctr" rtl="1">
                        <a:lnSpc>
                          <a:spcPct val="115000"/>
                        </a:lnSpc>
                        <a:spcAft>
                          <a:spcPts val="1000"/>
                        </a:spcAft>
                      </a:pPr>
                      <a:r>
                        <a:rPr lang="ar-SA" sz="2000" b="1" kern="1200">
                          <a:solidFill>
                            <a:schemeClr val="dk1"/>
                          </a:solidFill>
                          <a:effectLst/>
                          <a:latin typeface="+mn-lt"/>
                          <a:ea typeface="+mn-ea"/>
                          <a:cs typeface="+mn-cs"/>
                        </a:rPr>
                        <a:t>تقارير الزيارات المفاجئة لشهر شعبان 1423 هـ</a:t>
                      </a:r>
                      <a:endParaRPr lang="en-US" sz="2000" b="1" kern="1200">
                        <a:solidFill>
                          <a:schemeClr val="dk1"/>
                        </a:solidFill>
                        <a:effectLst/>
                        <a:latin typeface="+mn-lt"/>
                        <a:ea typeface="+mn-ea"/>
                        <a:cs typeface="+mn-cs"/>
                      </a:endParaRPr>
                    </a:p>
                    <a:p>
                      <a:pPr algn="ctr" rtl="1">
                        <a:lnSpc>
                          <a:spcPct val="115000"/>
                        </a:lnSpc>
                        <a:spcAft>
                          <a:spcPts val="1000"/>
                        </a:spcAft>
                      </a:pPr>
                      <a:r>
                        <a:rPr lang="ar-SA" sz="2000" b="1" kern="1200">
                          <a:solidFill>
                            <a:schemeClr val="dk1"/>
                          </a:solidFill>
                          <a:effectLst/>
                          <a:latin typeface="+mn-lt"/>
                          <a:ea typeface="+mn-ea"/>
                          <a:cs typeface="+mn-cs"/>
                        </a:rPr>
                        <a:t>تقارير الزيارات المفاجئة لشهر ...................</a:t>
                      </a:r>
                      <a:endParaRPr lang="en-US" sz="2000" b="1" kern="1200">
                        <a:solidFill>
                          <a:schemeClr val="dk1"/>
                        </a:solidFill>
                        <a:effectLst/>
                        <a:latin typeface="+mn-lt"/>
                        <a:ea typeface="+mn-ea"/>
                        <a:cs typeface="+mn-cs"/>
                      </a:endParaRPr>
                    </a:p>
                  </a:txBody>
                  <a:tcPr marL="68580" marR="68580" marT="0" marB="0" anchor="ctr"/>
                </a:tc>
                <a:tc>
                  <a:txBody>
                    <a:bodyPr/>
                    <a:lstStyle/>
                    <a:p>
                      <a:pPr algn="ctr" rtl="1">
                        <a:lnSpc>
                          <a:spcPct val="115000"/>
                        </a:lnSpc>
                        <a:spcAft>
                          <a:spcPts val="0"/>
                        </a:spcAft>
                      </a:pPr>
                      <a:r>
                        <a:rPr lang="ar-SA" sz="2000" b="1" kern="1200" dirty="0">
                          <a:solidFill>
                            <a:schemeClr val="dk1"/>
                          </a:solidFill>
                          <a:effectLst/>
                          <a:latin typeface="+mn-lt"/>
                          <a:ea typeface="+mn-ea"/>
                          <a:cs typeface="+mn-cs"/>
                        </a:rPr>
                        <a:t>تقارير الزيارات المفاجئة</a:t>
                      </a:r>
                      <a:endParaRPr lang="en-US" sz="2000" b="1" kern="1200" dirty="0">
                        <a:solidFill>
                          <a:schemeClr val="dk1"/>
                        </a:solidFill>
                        <a:effectLst/>
                        <a:latin typeface="+mn-lt"/>
                        <a:ea typeface="+mn-ea"/>
                        <a:cs typeface="+mn-cs"/>
                      </a:endParaRPr>
                    </a:p>
                  </a:txBody>
                  <a:tcPr marL="68580" marR="68580" marT="0" marB="0" anchor="ctr"/>
                </a:tc>
                <a:tc vMerge="1">
                  <a:txBody>
                    <a:bodyPr/>
                    <a:lstStyle/>
                    <a:p>
                      <a:pPr rtl="1"/>
                      <a:endParaRPr lang="ar-EG"/>
                    </a:p>
                  </a:txBody>
                  <a:tcPr/>
                </a:tc>
              </a:tr>
            </a:tbl>
          </a:graphicData>
        </a:graphic>
      </p:graphicFrame>
    </p:spTree>
    <p:extLst>
      <p:ext uri="{BB962C8B-B14F-4D97-AF65-F5344CB8AC3E}">
        <p14:creationId xmlns:p14="http://schemas.microsoft.com/office/powerpoint/2010/main" xmlns="" val="264008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صفات السكرتير الناجح</a:t>
            </a:r>
          </a:p>
        </p:txBody>
      </p:sp>
      <p:sp>
        <p:nvSpPr>
          <p:cNvPr id="8" name="AutoShape 3"/>
          <p:cNvSpPr>
            <a:spLocks noChangeArrowheads="1"/>
          </p:cNvSpPr>
          <p:nvPr/>
        </p:nvSpPr>
        <p:spPr bwMode="auto">
          <a:xfrm flipH="1">
            <a:off x="1763688" y="2681605"/>
            <a:ext cx="5746140" cy="409516"/>
          </a:xfrm>
          <a:prstGeom prst="roundRect">
            <a:avLst>
              <a:gd name="adj" fmla="val 50000"/>
            </a:avLst>
          </a:prstGeom>
          <a:gradFill rotWithShape="1">
            <a:gsLst>
              <a:gs pos="0">
                <a:schemeClr val="bg2"/>
              </a:gs>
              <a:gs pos="50000">
                <a:srgbClr val="934300"/>
              </a:gs>
              <a:gs pos="100000">
                <a:schemeClr val="bg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9" name="AutoShape 4"/>
          <p:cNvSpPr>
            <a:spLocks noChangeArrowheads="1"/>
          </p:cNvSpPr>
          <p:nvPr/>
        </p:nvSpPr>
        <p:spPr bwMode="auto">
          <a:xfrm flipH="1">
            <a:off x="7260152" y="2621279"/>
            <a:ext cx="521061" cy="519907"/>
          </a:xfrm>
          <a:prstGeom prst="homePlate">
            <a:avLst>
              <a:gd name="adj" fmla="val 25000"/>
            </a:avLst>
          </a:prstGeom>
          <a:gradFill rotWithShape="1">
            <a:gsLst>
              <a:gs pos="0">
                <a:srgbClr val="5A2900"/>
              </a:gs>
              <a:gs pos="100000">
                <a:schemeClr val="bg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1" name="AutoShape 6"/>
          <p:cNvSpPr>
            <a:spLocks noChangeArrowheads="1"/>
          </p:cNvSpPr>
          <p:nvPr/>
        </p:nvSpPr>
        <p:spPr bwMode="auto">
          <a:xfrm flipH="1">
            <a:off x="1719184" y="3633686"/>
            <a:ext cx="5850038" cy="409516"/>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2" name="AutoShape 7"/>
          <p:cNvSpPr>
            <a:spLocks noChangeArrowheads="1"/>
          </p:cNvSpPr>
          <p:nvPr/>
        </p:nvSpPr>
        <p:spPr bwMode="auto">
          <a:xfrm flipH="1">
            <a:off x="7281878" y="3573149"/>
            <a:ext cx="530482" cy="519907"/>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4" name="AutoShape 9"/>
          <p:cNvSpPr>
            <a:spLocks noChangeArrowheads="1"/>
          </p:cNvSpPr>
          <p:nvPr/>
        </p:nvSpPr>
        <p:spPr bwMode="auto">
          <a:xfrm flipH="1">
            <a:off x="1719183" y="4641123"/>
            <a:ext cx="5763299" cy="409516"/>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5" name="AutoShape 10"/>
          <p:cNvSpPr>
            <a:spLocks noChangeArrowheads="1"/>
          </p:cNvSpPr>
          <p:nvPr/>
        </p:nvSpPr>
        <p:spPr bwMode="auto">
          <a:xfrm flipH="1">
            <a:off x="7232061" y="4575244"/>
            <a:ext cx="522617" cy="519907"/>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7" name="AutoShape 12"/>
          <p:cNvSpPr>
            <a:spLocks noChangeArrowheads="1"/>
          </p:cNvSpPr>
          <p:nvPr/>
        </p:nvSpPr>
        <p:spPr bwMode="auto">
          <a:xfrm flipH="1">
            <a:off x="1719184" y="5565455"/>
            <a:ext cx="5860668" cy="409516"/>
          </a:xfrm>
          <a:prstGeom prst="roundRect">
            <a:avLst>
              <a:gd name="adj" fmla="val 50000"/>
            </a:avLst>
          </a:prstGeom>
          <a:gradFill rotWithShape="1">
            <a:gsLst>
              <a:gs pos="0">
                <a:schemeClr val="hlink"/>
              </a:gs>
              <a:gs pos="50000">
                <a:srgbClr val="5A5A5A"/>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8" name="AutoShape 13"/>
          <p:cNvSpPr>
            <a:spLocks noChangeArrowheads="1"/>
          </p:cNvSpPr>
          <p:nvPr/>
        </p:nvSpPr>
        <p:spPr bwMode="auto">
          <a:xfrm flipH="1">
            <a:off x="7280914" y="5503137"/>
            <a:ext cx="531446" cy="519907"/>
          </a:xfrm>
          <a:prstGeom prst="homePlate">
            <a:avLst>
              <a:gd name="adj" fmla="val 25000"/>
            </a:avLst>
          </a:prstGeom>
          <a:gradFill rotWithShape="1">
            <a:gsLst>
              <a:gs pos="0">
                <a:srgbClr val="373737"/>
              </a:gs>
              <a:gs pos="100000">
                <a:schemeClr val="hlink"/>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20" name="AutoShape 14"/>
          <p:cNvSpPr>
            <a:spLocks noChangeArrowheads="1"/>
          </p:cNvSpPr>
          <p:nvPr/>
        </p:nvSpPr>
        <p:spPr bwMode="auto">
          <a:xfrm>
            <a:off x="1719184" y="2611795"/>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أن </a:t>
            </a:r>
            <a:r>
              <a:rPr lang="ar-EG" sz="2400" b="1" dirty="0">
                <a:solidFill>
                  <a:srgbClr val="FFFFFF"/>
                </a:solidFill>
                <a:ea typeface="Gulim" pitchFamily="34" charset="-127"/>
              </a:rPr>
              <a:t>يكون حسن المظهر والهندام</a:t>
            </a:r>
            <a:endParaRPr lang="en-US" sz="2400" b="1" dirty="0">
              <a:solidFill>
                <a:srgbClr val="FFFFFF"/>
              </a:solidFill>
              <a:ea typeface="Gulim" pitchFamily="34" charset="-127"/>
            </a:endParaRPr>
          </a:p>
        </p:txBody>
      </p:sp>
      <p:sp>
        <p:nvSpPr>
          <p:cNvPr id="24" name="AutoShape 18"/>
          <p:cNvSpPr>
            <a:spLocks noChangeArrowheads="1"/>
          </p:cNvSpPr>
          <p:nvPr/>
        </p:nvSpPr>
        <p:spPr bwMode="auto">
          <a:xfrm>
            <a:off x="7740352" y="2563881"/>
            <a:ext cx="574675" cy="648103"/>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400">
              <a:solidFill>
                <a:srgbClr val="4D4D4D"/>
              </a:solidFill>
            </a:endParaRPr>
          </a:p>
        </p:txBody>
      </p:sp>
      <p:grpSp>
        <p:nvGrpSpPr>
          <p:cNvPr id="25" name="Group 19"/>
          <p:cNvGrpSpPr>
            <a:grpSpLocks/>
          </p:cNvGrpSpPr>
          <p:nvPr/>
        </p:nvGrpSpPr>
        <p:grpSpPr bwMode="auto">
          <a:xfrm>
            <a:off x="7740352" y="2563881"/>
            <a:ext cx="574675" cy="648103"/>
            <a:chOff x="0" y="0"/>
            <a:chExt cx="4251" cy="2141"/>
          </a:xfrm>
        </p:grpSpPr>
        <p:sp>
          <p:nvSpPr>
            <p:cNvPr id="26" name="Oval 20"/>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27" name="Oval 21"/>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28" name="Oval 22"/>
          <p:cNvSpPr>
            <a:spLocks noChangeArrowheads="1"/>
          </p:cNvSpPr>
          <p:nvPr/>
        </p:nvSpPr>
        <p:spPr bwMode="auto">
          <a:xfrm flipH="1">
            <a:off x="7786389" y="2616269"/>
            <a:ext cx="482600" cy="516346"/>
          </a:xfrm>
          <a:prstGeom prst="ellipse">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29" name="Oval 23"/>
          <p:cNvSpPr>
            <a:spLocks noChangeArrowheads="1"/>
          </p:cNvSpPr>
          <p:nvPr/>
        </p:nvSpPr>
        <p:spPr bwMode="auto">
          <a:xfrm flipH="1">
            <a:off x="7834013" y="2625793"/>
            <a:ext cx="377825" cy="341857"/>
          </a:xfrm>
          <a:prstGeom prst="ellipse">
            <a:avLst/>
          </a:prstGeom>
          <a:gradFill rotWithShape="1">
            <a:gsLst>
              <a:gs pos="0">
                <a:srgbClr val="F6E7DA"/>
              </a:gs>
              <a:gs pos="100000">
                <a:schemeClr val="bg2">
                  <a:alpha val="37999"/>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0" name="AutoShape 24"/>
          <p:cNvSpPr>
            <a:spLocks noChangeArrowheads="1"/>
          </p:cNvSpPr>
          <p:nvPr/>
        </p:nvSpPr>
        <p:spPr bwMode="auto">
          <a:xfrm>
            <a:off x="7740352" y="2565468"/>
            <a:ext cx="576262" cy="605371"/>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1</a:t>
            </a:r>
            <a:endParaRPr lang="en-US" b="1">
              <a:solidFill>
                <a:srgbClr val="FFFFFF"/>
              </a:solidFill>
              <a:ea typeface="Gulim" pitchFamily="34" charset="-127"/>
            </a:endParaRPr>
          </a:p>
        </p:txBody>
      </p:sp>
      <p:grpSp>
        <p:nvGrpSpPr>
          <p:cNvPr id="31" name="Group 25"/>
          <p:cNvGrpSpPr>
            <a:grpSpLocks/>
          </p:cNvGrpSpPr>
          <p:nvPr/>
        </p:nvGrpSpPr>
        <p:grpSpPr bwMode="auto">
          <a:xfrm>
            <a:off x="7740154" y="3500506"/>
            <a:ext cx="576262" cy="648103"/>
            <a:chOff x="0" y="0"/>
            <a:chExt cx="363" cy="364"/>
          </a:xfrm>
        </p:grpSpPr>
        <p:sp>
          <p:nvSpPr>
            <p:cNvPr id="32" name="AutoShape 26"/>
            <p:cNvSpPr>
              <a:spLocks noChangeArrowheads="1"/>
            </p:cNvSpPr>
            <p:nvPr/>
          </p:nvSpPr>
          <p:spPr bwMode="auto">
            <a:xfrm>
              <a:off x="2" y="1"/>
              <a:ext cx="360" cy="363"/>
            </a:xfrm>
            <a:prstGeom prst="roundRect">
              <a:avLst>
                <a:gd name="adj" fmla="val 14222"/>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33" name="Group 27"/>
            <p:cNvGrpSpPr>
              <a:grpSpLocks/>
            </p:cNvGrpSpPr>
            <p:nvPr/>
          </p:nvGrpSpPr>
          <p:grpSpPr bwMode="auto">
            <a:xfrm>
              <a:off x="2" y="0"/>
              <a:ext cx="359" cy="364"/>
              <a:chOff x="0" y="0"/>
              <a:chExt cx="4251" cy="2141"/>
            </a:xfrm>
          </p:grpSpPr>
          <p:sp>
            <p:nvSpPr>
              <p:cNvPr id="37" name="Oval 28"/>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38" name="Oval 29"/>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34" name="Oval 30"/>
            <p:cNvSpPr>
              <a:spLocks noChangeArrowheads="1"/>
            </p:cNvSpPr>
            <p:nvPr/>
          </p:nvSpPr>
          <p:spPr bwMode="auto">
            <a:xfrm flipH="1">
              <a:off x="31" y="33"/>
              <a:ext cx="302" cy="292"/>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5" name="Oval 31"/>
            <p:cNvSpPr>
              <a:spLocks noChangeArrowheads="1"/>
            </p:cNvSpPr>
            <p:nvPr/>
          </p:nvSpPr>
          <p:spPr bwMode="auto">
            <a:xfrm flipH="1">
              <a:off x="59" y="41"/>
              <a:ext cx="244" cy="191"/>
            </a:xfrm>
            <a:prstGeom prst="ellipse">
              <a:avLst/>
            </a:prstGeom>
            <a:gradFill rotWithShape="1">
              <a:gsLst>
                <a:gs pos="0">
                  <a:srgbClr val="FCF2CD"/>
                </a:gs>
                <a:gs pos="100000">
                  <a:schemeClr val="accent1">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6" name="AutoShape 32"/>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2</a:t>
              </a:r>
              <a:endParaRPr lang="en-US" b="1">
                <a:solidFill>
                  <a:srgbClr val="FFFFFF"/>
                </a:solidFill>
                <a:ea typeface="Gulim" pitchFamily="34" charset="-127"/>
              </a:endParaRPr>
            </a:p>
          </p:txBody>
        </p:sp>
      </p:grpSp>
      <p:grpSp>
        <p:nvGrpSpPr>
          <p:cNvPr id="39" name="Group 33"/>
          <p:cNvGrpSpPr>
            <a:grpSpLocks/>
          </p:cNvGrpSpPr>
          <p:nvPr/>
        </p:nvGrpSpPr>
        <p:grpSpPr bwMode="auto">
          <a:xfrm>
            <a:off x="7740154" y="4510156"/>
            <a:ext cx="576262" cy="648103"/>
            <a:chOff x="0" y="0"/>
            <a:chExt cx="363" cy="364"/>
          </a:xfrm>
        </p:grpSpPr>
        <p:sp>
          <p:nvSpPr>
            <p:cNvPr id="40" name="AutoShape 34"/>
            <p:cNvSpPr>
              <a:spLocks noChangeArrowheads="1"/>
            </p:cNvSpPr>
            <p:nvPr/>
          </p:nvSpPr>
          <p:spPr bwMode="auto">
            <a:xfrm>
              <a:off x="1" y="0"/>
              <a:ext cx="361" cy="363"/>
            </a:xfrm>
            <a:prstGeom prst="roundRect">
              <a:avLst>
                <a:gd name="adj" fmla="val 14222"/>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1" name="Group 35"/>
            <p:cNvGrpSpPr>
              <a:grpSpLocks/>
            </p:cNvGrpSpPr>
            <p:nvPr/>
          </p:nvGrpSpPr>
          <p:grpSpPr bwMode="auto">
            <a:xfrm>
              <a:off x="0" y="0"/>
              <a:ext cx="361" cy="364"/>
              <a:chOff x="0" y="0"/>
              <a:chExt cx="4251" cy="2141"/>
            </a:xfrm>
          </p:grpSpPr>
          <p:sp>
            <p:nvSpPr>
              <p:cNvPr id="45" name="Oval 36"/>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46" name="Oval 37"/>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42" name="Oval 38"/>
            <p:cNvSpPr>
              <a:spLocks noChangeArrowheads="1"/>
            </p:cNvSpPr>
            <p:nvPr/>
          </p:nvSpPr>
          <p:spPr bwMode="auto">
            <a:xfrm flipH="1">
              <a:off x="29" y="33"/>
              <a:ext cx="303" cy="293"/>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3" name="Oval 39"/>
            <p:cNvSpPr>
              <a:spLocks noChangeArrowheads="1"/>
            </p:cNvSpPr>
            <p:nvPr/>
          </p:nvSpPr>
          <p:spPr bwMode="auto">
            <a:xfrm flipH="1">
              <a:off x="57" y="41"/>
              <a:ext cx="246" cy="191"/>
            </a:xfrm>
            <a:prstGeom prst="ellipse">
              <a:avLst/>
            </a:prstGeom>
            <a:gradFill rotWithShape="1">
              <a:gsLst>
                <a:gs pos="0">
                  <a:srgbClr val="FFAAAA"/>
                </a:gs>
                <a:gs pos="100000">
                  <a:schemeClr val="accent2">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4" name="AutoShape 40"/>
            <p:cNvSpPr>
              <a:spLocks noChangeArrowheads="1"/>
            </p:cNvSpPr>
            <p:nvPr/>
          </p:nvSpPr>
          <p:spPr bwMode="auto">
            <a:xfrm>
              <a:off x="0" y="0"/>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3</a:t>
              </a:r>
              <a:endParaRPr lang="en-US" b="1">
                <a:solidFill>
                  <a:srgbClr val="FFFFFF"/>
                </a:solidFill>
                <a:ea typeface="Gulim" pitchFamily="34" charset="-127"/>
              </a:endParaRPr>
            </a:p>
          </p:txBody>
        </p:sp>
      </p:grpSp>
      <p:grpSp>
        <p:nvGrpSpPr>
          <p:cNvPr id="47" name="Group 41"/>
          <p:cNvGrpSpPr>
            <a:grpSpLocks/>
          </p:cNvGrpSpPr>
          <p:nvPr/>
        </p:nvGrpSpPr>
        <p:grpSpPr bwMode="auto">
          <a:xfrm>
            <a:off x="7740154" y="5445193"/>
            <a:ext cx="576262" cy="648103"/>
            <a:chOff x="0" y="0"/>
            <a:chExt cx="363" cy="364"/>
          </a:xfrm>
        </p:grpSpPr>
        <p:sp>
          <p:nvSpPr>
            <p:cNvPr id="48" name="AutoShape 42"/>
            <p:cNvSpPr>
              <a:spLocks noChangeArrowheads="1"/>
            </p:cNvSpPr>
            <p:nvPr/>
          </p:nvSpPr>
          <p:spPr bwMode="auto">
            <a:xfrm>
              <a:off x="1" y="1"/>
              <a:ext cx="361" cy="363"/>
            </a:xfrm>
            <a:prstGeom prst="roundRect">
              <a:avLst>
                <a:gd name="adj" fmla="val 14222"/>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9" name="Group 43"/>
            <p:cNvGrpSpPr>
              <a:grpSpLocks/>
            </p:cNvGrpSpPr>
            <p:nvPr/>
          </p:nvGrpSpPr>
          <p:grpSpPr bwMode="auto">
            <a:xfrm>
              <a:off x="0" y="0"/>
              <a:ext cx="360" cy="364"/>
              <a:chOff x="0" y="0"/>
              <a:chExt cx="1134" cy="993"/>
            </a:xfrm>
          </p:grpSpPr>
          <p:grpSp>
            <p:nvGrpSpPr>
              <p:cNvPr id="52" name="Group 44"/>
              <p:cNvGrpSpPr>
                <a:grpSpLocks/>
              </p:cNvGrpSpPr>
              <p:nvPr/>
            </p:nvGrpSpPr>
            <p:grpSpPr bwMode="auto">
              <a:xfrm>
                <a:off x="0" y="0"/>
                <a:ext cx="1134" cy="993"/>
                <a:chOff x="0" y="0"/>
                <a:chExt cx="4251" cy="2141"/>
              </a:xfrm>
            </p:grpSpPr>
            <p:sp>
              <p:nvSpPr>
                <p:cNvPr id="54" name="Oval 45"/>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55" name="Oval 46"/>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53" name="Oval 47"/>
              <p:cNvSpPr>
                <a:spLocks noChangeArrowheads="1"/>
              </p:cNvSpPr>
              <p:nvPr/>
            </p:nvSpPr>
            <p:spPr bwMode="auto">
              <a:xfrm flipH="1">
                <a:off x="91" y="91"/>
                <a:ext cx="953" cy="795"/>
              </a:xfrm>
              <a:prstGeom prst="ellipse">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grpSp>
        <p:sp>
          <p:nvSpPr>
            <p:cNvPr id="50" name="Oval 48"/>
            <p:cNvSpPr>
              <a:spLocks noChangeArrowheads="1"/>
            </p:cNvSpPr>
            <p:nvPr/>
          </p:nvSpPr>
          <p:spPr bwMode="auto">
            <a:xfrm flipH="1">
              <a:off x="57" y="42"/>
              <a:ext cx="244" cy="191"/>
            </a:xfrm>
            <a:prstGeom prst="ellipse">
              <a:avLst/>
            </a:prstGeom>
            <a:gradFill rotWithShape="1">
              <a:gsLst>
                <a:gs pos="0">
                  <a:srgbClr val="DBDBDB"/>
                </a:gs>
                <a:gs pos="100000">
                  <a:schemeClr val="hlink">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51" name="AutoShape 49"/>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4</a:t>
              </a:r>
              <a:endParaRPr lang="en-US" b="1">
                <a:solidFill>
                  <a:srgbClr val="FFFFFF"/>
                </a:solidFill>
                <a:ea typeface="Gulim" pitchFamily="34" charset="-127"/>
              </a:endParaRPr>
            </a:p>
          </p:txBody>
        </p:sp>
      </p:grpSp>
      <p:sp>
        <p:nvSpPr>
          <p:cNvPr id="69" name="AutoShape 14"/>
          <p:cNvSpPr>
            <a:spLocks noChangeArrowheads="1"/>
          </p:cNvSpPr>
          <p:nvPr/>
        </p:nvSpPr>
        <p:spPr bwMode="auto">
          <a:xfrm>
            <a:off x="1763688" y="3537972"/>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أن </a:t>
            </a:r>
            <a:r>
              <a:rPr lang="ar-EG" sz="2400" b="1" dirty="0">
                <a:solidFill>
                  <a:srgbClr val="FFFFFF"/>
                </a:solidFill>
                <a:ea typeface="Gulim" pitchFamily="34" charset="-127"/>
              </a:rPr>
              <a:t>يكون أميناً على أسرار العمل</a:t>
            </a:r>
            <a:endParaRPr lang="en-US" sz="2400" b="1" dirty="0">
              <a:solidFill>
                <a:srgbClr val="FFFFFF"/>
              </a:solidFill>
              <a:ea typeface="Gulim" pitchFamily="34" charset="-127"/>
            </a:endParaRPr>
          </a:p>
        </p:txBody>
      </p:sp>
      <p:sp>
        <p:nvSpPr>
          <p:cNvPr id="70" name="AutoShape 14"/>
          <p:cNvSpPr>
            <a:spLocks noChangeArrowheads="1"/>
          </p:cNvSpPr>
          <p:nvPr/>
        </p:nvSpPr>
        <p:spPr bwMode="auto">
          <a:xfrm>
            <a:off x="1808192" y="4565496"/>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أن </a:t>
            </a:r>
            <a:r>
              <a:rPr lang="ar-EG" sz="2400" b="1" dirty="0">
                <a:solidFill>
                  <a:srgbClr val="FFFFFF"/>
                </a:solidFill>
                <a:ea typeface="Gulim" pitchFamily="34" charset="-127"/>
              </a:rPr>
              <a:t>يكون قوي الشخصية وحسن التصرف</a:t>
            </a:r>
            <a:endParaRPr lang="en-US" sz="2400" b="1" dirty="0">
              <a:solidFill>
                <a:srgbClr val="FFFFFF"/>
              </a:solidFill>
              <a:ea typeface="Gulim" pitchFamily="34" charset="-127"/>
            </a:endParaRPr>
          </a:p>
        </p:txBody>
      </p:sp>
      <p:sp>
        <p:nvSpPr>
          <p:cNvPr id="71" name="AutoShape 14"/>
          <p:cNvSpPr>
            <a:spLocks noChangeArrowheads="1"/>
          </p:cNvSpPr>
          <p:nvPr/>
        </p:nvSpPr>
        <p:spPr bwMode="auto">
          <a:xfrm>
            <a:off x="1852696" y="5501600"/>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أن </a:t>
            </a:r>
            <a:r>
              <a:rPr lang="ar-EG" sz="2400" b="1" dirty="0">
                <a:solidFill>
                  <a:srgbClr val="FFFFFF"/>
                </a:solidFill>
                <a:ea typeface="Gulim" pitchFamily="34" charset="-127"/>
              </a:rPr>
              <a:t>يكون قوي الذاكرة ودقيقاً في عمله</a:t>
            </a:r>
            <a:endParaRPr lang="en-US" sz="2400" b="1" dirty="0">
              <a:solidFill>
                <a:srgbClr val="FFFFFF"/>
              </a:solidFill>
              <a:ea typeface="Gulim" pitchFamily="34" charset="-127"/>
            </a:endParaRPr>
          </a:p>
        </p:txBody>
      </p:sp>
    </p:spTree>
    <p:extLst>
      <p:ext uri="{BB962C8B-B14F-4D97-AF65-F5344CB8AC3E}">
        <p14:creationId xmlns:p14="http://schemas.microsoft.com/office/powerpoint/2010/main" xmlns="" val="285726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fade">
                                      <p:cBhvr>
                                        <p:cTn id="64" dur="1000"/>
                                        <p:tgtEl>
                                          <p:spTgt spid="69"/>
                                        </p:tgtEl>
                                      </p:cBhvr>
                                    </p:animEffect>
                                    <p:anim calcmode="lin" valueType="num">
                                      <p:cBhvr>
                                        <p:cTn id="65" dur="1000" fill="hold"/>
                                        <p:tgtEl>
                                          <p:spTgt spid="69"/>
                                        </p:tgtEl>
                                        <p:attrNameLst>
                                          <p:attrName>ppt_x</p:attrName>
                                        </p:attrNameLst>
                                      </p:cBhvr>
                                      <p:tavLst>
                                        <p:tav tm="0">
                                          <p:val>
                                            <p:strVal val="#ppt_x"/>
                                          </p:val>
                                        </p:tav>
                                        <p:tav tm="100000">
                                          <p:val>
                                            <p:strVal val="#ppt_x"/>
                                          </p:val>
                                        </p:tav>
                                      </p:tavLst>
                                    </p:anim>
                                    <p:anim calcmode="lin" valueType="num">
                                      <p:cBhvr>
                                        <p:cTn id="6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1000"/>
                                        <p:tgtEl>
                                          <p:spTgt spid="39"/>
                                        </p:tgtEl>
                                      </p:cBhvr>
                                    </p:animEffect>
                                    <p:anim calcmode="lin" valueType="num">
                                      <p:cBhvr>
                                        <p:cTn id="82" dur="1000" fill="hold"/>
                                        <p:tgtEl>
                                          <p:spTgt spid="39"/>
                                        </p:tgtEl>
                                        <p:attrNameLst>
                                          <p:attrName>ppt_x</p:attrName>
                                        </p:attrNameLst>
                                      </p:cBhvr>
                                      <p:tavLst>
                                        <p:tav tm="0">
                                          <p:val>
                                            <p:strVal val="#ppt_x"/>
                                          </p:val>
                                        </p:tav>
                                        <p:tav tm="100000">
                                          <p:val>
                                            <p:strVal val="#ppt_x"/>
                                          </p:val>
                                        </p:tav>
                                      </p:tavLst>
                                    </p:anim>
                                    <p:anim calcmode="lin" valueType="num">
                                      <p:cBhvr>
                                        <p:cTn id="83" dur="1000" fill="hold"/>
                                        <p:tgtEl>
                                          <p:spTgt spid="3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fade">
                                      <p:cBhvr>
                                        <p:cTn id="86" dur="1000"/>
                                        <p:tgtEl>
                                          <p:spTgt spid="70"/>
                                        </p:tgtEl>
                                      </p:cBhvr>
                                    </p:animEffect>
                                    <p:anim calcmode="lin" valueType="num">
                                      <p:cBhvr>
                                        <p:cTn id="87" dur="1000" fill="hold"/>
                                        <p:tgtEl>
                                          <p:spTgt spid="70"/>
                                        </p:tgtEl>
                                        <p:attrNameLst>
                                          <p:attrName>ppt_x</p:attrName>
                                        </p:attrNameLst>
                                      </p:cBhvr>
                                      <p:tavLst>
                                        <p:tav tm="0">
                                          <p:val>
                                            <p:strVal val="#ppt_x"/>
                                          </p:val>
                                        </p:tav>
                                        <p:tav tm="100000">
                                          <p:val>
                                            <p:strVal val="#ppt_x"/>
                                          </p:val>
                                        </p:tav>
                                      </p:tavLst>
                                    </p:anim>
                                    <p:anim calcmode="lin" valueType="num">
                                      <p:cBhvr>
                                        <p:cTn id="88"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fade">
                                      <p:cBhvr>
                                        <p:cTn id="93" dur="1000"/>
                                        <p:tgtEl>
                                          <p:spTgt spid="17"/>
                                        </p:tgtEl>
                                      </p:cBhvr>
                                    </p:animEffect>
                                    <p:anim calcmode="lin" valueType="num">
                                      <p:cBhvr>
                                        <p:cTn id="94" dur="1000" fill="hold"/>
                                        <p:tgtEl>
                                          <p:spTgt spid="17"/>
                                        </p:tgtEl>
                                        <p:attrNameLst>
                                          <p:attrName>ppt_x</p:attrName>
                                        </p:attrNameLst>
                                      </p:cBhvr>
                                      <p:tavLst>
                                        <p:tav tm="0">
                                          <p:val>
                                            <p:strVal val="#ppt_x"/>
                                          </p:val>
                                        </p:tav>
                                        <p:tav tm="100000">
                                          <p:val>
                                            <p:strVal val="#ppt_x"/>
                                          </p:val>
                                        </p:tav>
                                      </p:tavLst>
                                    </p:anim>
                                    <p:anim calcmode="lin" valueType="num">
                                      <p:cBhvr>
                                        <p:cTn id="95" dur="1000" fill="hold"/>
                                        <p:tgtEl>
                                          <p:spTgt spid="1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1000"/>
                                        <p:tgtEl>
                                          <p:spTgt spid="47"/>
                                        </p:tgtEl>
                                      </p:cBhvr>
                                    </p:animEffect>
                                    <p:anim calcmode="lin" valueType="num">
                                      <p:cBhvr>
                                        <p:cTn id="104" dur="1000" fill="hold"/>
                                        <p:tgtEl>
                                          <p:spTgt spid="47"/>
                                        </p:tgtEl>
                                        <p:attrNameLst>
                                          <p:attrName>ppt_x</p:attrName>
                                        </p:attrNameLst>
                                      </p:cBhvr>
                                      <p:tavLst>
                                        <p:tav tm="0">
                                          <p:val>
                                            <p:strVal val="#ppt_x"/>
                                          </p:val>
                                        </p:tav>
                                        <p:tav tm="100000">
                                          <p:val>
                                            <p:strVal val="#ppt_x"/>
                                          </p:val>
                                        </p:tav>
                                      </p:tavLst>
                                    </p:anim>
                                    <p:anim calcmode="lin" valueType="num">
                                      <p:cBhvr>
                                        <p:cTn id="105" dur="1000" fill="hold"/>
                                        <p:tgtEl>
                                          <p:spTgt spid="47"/>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71"/>
                                        </p:tgtEl>
                                        <p:attrNameLst>
                                          <p:attrName>style.visibility</p:attrName>
                                        </p:attrNameLst>
                                      </p:cBhvr>
                                      <p:to>
                                        <p:strVal val="visible"/>
                                      </p:to>
                                    </p:set>
                                    <p:animEffect transition="in" filter="fade">
                                      <p:cBhvr>
                                        <p:cTn id="108" dur="1000"/>
                                        <p:tgtEl>
                                          <p:spTgt spid="71"/>
                                        </p:tgtEl>
                                      </p:cBhvr>
                                    </p:animEffect>
                                    <p:anim calcmode="lin" valueType="num">
                                      <p:cBhvr>
                                        <p:cTn id="109" dur="1000" fill="hold"/>
                                        <p:tgtEl>
                                          <p:spTgt spid="71"/>
                                        </p:tgtEl>
                                        <p:attrNameLst>
                                          <p:attrName>ppt_x</p:attrName>
                                        </p:attrNameLst>
                                      </p:cBhvr>
                                      <p:tavLst>
                                        <p:tav tm="0">
                                          <p:val>
                                            <p:strVal val="#ppt_x"/>
                                          </p:val>
                                        </p:tav>
                                        <p:tav tm="100000">
                                          <p:val>
                                            <p:strVal val="#ppt_x"/>
                                          </p:val>
                                        </p:tav>
                                      </p:tavLst>
                                    </p:anim>
                                    <p:anim calcmode="lin" valueType="num">
                                      <p:cBhvr>
                                        <p:cTn id="110"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4" grpId="0" animBg="1"/>
      <p:bldP spid="15" grpId="0" animBg="1"/>
      <p:bldP spid="17" grpId="0" animBg="1"/>
      <p:bldP spid="18" grpId="0" animBg="1"/>
      <p:bldP spid="20" grpId="0"/>
      <p:bldP spid="24" grpId="0" animBg="1"/>
      <p:bldP spid="28" grpId="0" animBg="1"/>
      <p:bldP spid="29" grpId="0" animBg="1"/>
      <p:bldP spid="30" grpId="0"/>
      <p:bldP spid="69" grpId="0"/>
      <p:bldP spid="70" grpId="0"/>
      <p:bldP spid="71" grpId="0"/>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5093242"/>
            <a:ext cx="8346728" cy="1000054"/>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هو تصيف الوثائق والملفات حسب شكلها ويستخدم هذا النوع من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التصنيف </a:t>
              </a:r>
              <a:r>
                <a:rPr lang="ar-EG" sz="2800" b="1" dirty="0">
                  <a:solidFill>
                    <a:srgbClr val="FFFFFF"/>
                  </a:solidFill>
                  <a:ea typeface="Gulim" pitchFamily="34" charset="-127"/>
                </a:rPr>
                <a:t>للخرائط والرسومات</a:t>
              </a: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solidFill>
                  <a:srgbClr val="FFFFFF"/>
                </a:solidFill>
                <a:latin typeface="Simplified Arabic" pitchFamily="18" charset="-78"/>
                <a:cs typeface="Simplified Arabic" pitchFamily="18" charset="-78"/>
              </a:rPr>
              <a:t>التصنيف </a:t>
            </a:r>
            <a:r>
              <a:rPr lang="ar-EG" altLang="en-US" sz="3200" dirty="0">
                <a:solidFill>
                  <a:srgbClr val="FFFFFF"/>
                </a:solidFill>
                <a:latin typeface="Simplified Arabic" pitchFamily="18" charset="-78"/>
                <a:cs typeface="Simplified Arabic" pitchFamily="18" charset="-78"/>
              </a:rPr>
              <a:t>حسب الشكل</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38400" y="1628800"/>
            <a:ext cx="4267200" cy="3067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0028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a:grpSpLocks/>
          </p:cNvGrpSpPr>
          <p:nvPr/>
        </p:nvGrpSpPr>
        <p:grpSpPr bwMode="auto">
          <a:xfrm>
            <a:off x="3481659" y="3069977"/>
            <a:ext cx="2170461" cy="1439862"/>
            <a:chOff x="0" y="0"/>
            <a:chExt cx="907" cy="907"/>
          </a:xfrm>
        </p:grpSpPr>
        <p:sp>
          <p:nvSpPr>
            <p:cNvPr id="10"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smtClean="0">
                  <a:solidFill>
                    <a:srgbClr val="002060"/>
                  </a:solidFill>
                  <a:ea typeface="Gulim" pitchFamily="34" charset="-127"/>
                </a:rPr>
                <a:t>الترميز</a:t>
              </a:r>
              <a:endParaRPr lang="en-US" sz="2800" dirty="0">
                <a:solidFill>
                  <a:srgbClr val="002060"/>
                </a:solidFill>
              </a:endParaRPr>
            </a:p>
          </p:txBody>
        </p:sp>
        <p:sp>
          <p:nvSpPr>
            <p:cNvPr id="11"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Tree>
    <p:extLst>
      <p:ext uri="{BB962C8B-B14F-4D97-AF65-F5344CB8AC3E}">
        <p14:creationId xmlns:p14="http://schemas.microsoft.com/office/powerpoint/2010/main" xmlns="" val="142192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3501008"/>
            <a:ext cx="8346728" cy="2880320"/>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عبارة عن إعطاء محفوظات المنشأة رموزاً سواء أكان ذلك بالطريقة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الرقمية </a:t>
              </a:r>
              <a:r>
                <a:rPr lang="ar-EG" sz="2800" b="1" dirty="0">
                  <a:solidFill>
                    <a:srgbClr val="FFFFFF"/>
                  </a:solidFill>
                  <a:ea typeface="Gulim" pitchFamily="34" charset="-127"/>
                </a:rPr>
                <a:t>المركبة أو الهجائية المركبة أو باستخدام الطريقة الرقمية </a:t>
              </a:r>
              <a:r>
                <a:rPr lang="ar-EG" sz="2800" b="1" dirty="0" smtClean="0">
                  <a:solidFill>
                    <a:srgbClr val="FFFFFF"/>
                  </a:solidFill>
                  <a:ea typeface="Gulim" pitchFamily="34" charset="-127"/>
                </a:rPr>
                <a:t>الهجائية</a:t>
              </a:r>
            </a:p>
            <a:p>
              <a:pPr rtl="1"/>
              <a:r>
                <a:rPr lang="ar-EG" sz="2800" b="1" dirty="0" smtClean="0">
                  <a:solidFill>
                    <a:srgbClr val="FFFFFF"/>
                  </a:solidFill>
                  <a:ea typeface="Gulim" pitchFamily="34" charset="-127"/>
                </a:rPr>
                <a:t> </a:t>
              </a:r>
              <a:r>
                <a:rPr lang="ar-EG" sz="2800" b="1" dirty="0">
                  <a:solidFill>
                    <a:srgbClr val="FFFFFF"/>
                  </a:solidFill>
                  <a:ea typeface="Gulim" pitchFamily="34" charset="-127"/>
                </a:rPr>
                <a:t>ويمكن للسكرتير الرجوع إلى كتب متخصصة في هذا المجال لمعرفة طرق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ترميز </a:t>
              </a:r>
              <a:r>
                <a:rPr lang="ar-EG" sz="2800" b="1" dirty="0">
                  <a:solidFill>
                    <a:srgbClr val="FFFFFF"/>
                  </a:solidFill>
                  <a:ea typeface="Gulim" pitchFamily="34" charset="-127"/>
                </a:rPr>
                <a:t>المحفوظات.  ويهمنا هنا معرفة الطريقة الرقمية المركبة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لسهولتها </a:t>
              </a:r>
              <a:r>
                <a:rPr lang="ar-EG" sz="2800" b="1" dirty="0">
                  <a:solidFill>
                    <a:srgbClr val="FFFFFF"/>
                  </a:solidFill>
                  <a:ea typeface="Gulim" pitchFamily="34" charset="-127"/>
                </a:rPr>
                <a:t>ومرونتها</a:t>
              </a: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solidFill>
                  <a:srgbClr val="FFFFFF"/>
                </a:solidFill>
                <a:latin typeface="Simplified Arabic" pitchFamily="18" charset="-78"/>
                <a:cs typeface="Simplified Arabic" pitchFamily="18" charset="-78"/>
              </a:rPr>
              <a:t>الترميز</a:t>
            </a:r>
            <a:endParaRPr lang="ar-EG" altLang="en-US" sz="3200" dirty="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248067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solidFill>
                  <a:srgbClr val="FFFFFF"/>
                </a:solidFill>
                <a:latin typeface="Simplified Arabic" pitchFamily="18" charset="-78"/>
                <a:cs typeface="Simplified Arabic" pitchFamily="18" charset="-78"/>
              </a:rPr>
              <a:t>أمثلة الترميز بالطريقة العددية </a:t>
            </a:r>
          </a:p>
        </p:txBody>
      </p:sp>
      <p:graphicFrame>
        <p:nvGraphicFramePr>
          <p:cNvPr id="3" name="Table 2"/>
          <p:cNvGraphicFramePr>
            <a:graphicFrameLocks noGrp="1"/>
          </p:cNvGraphicFramePr>
          <p:nvPr>
            <p:extLst>
              <p:ext uri="{D42A27DB-BD31-4B8C-83A1-F6EECF244321}">
                <p14:modId xmlns:p14="http://schemas.microsoft.com/office/powerpoint/2010/main" xmlns="" val="2681888282"/>
              </p:ext>
            </p:extLst>
          </p:nvPr>
        </p:nvGraphicFramePr>
        <p:xfrm>
          <a:off x="0" y="1268759"/>
          <a:ext cx="9144000" cy="5589240"/>
        </p:xfrm>
        <a:graphic>
          <a:graphicData uri="http://schemas.openxmlformats.org/drawingml/2006/table">
            <a:tbl>
              <a:tblPr>
                <a:tableStyleId>{3C2FFA5D-87B4-456A-9821-1D502468CF0F}</a:tableStyleId>
              </a:tblPr>
              <a:tblGrid>
                <a:gridCol w="5246148"/>
                <a:gridCol w="2277498"/>
                <a:gridCol w="1620354"/>
              </a:tblGrid>
              <a:tr h="668673">
                <a:tc>
                  <a:txBody>
                    <a:bodyPr/>
                    <a:lstStyle/>
                    <a:p>
                      <a:pPr algn="ctr" rtl="1">
                        <a:lnSpc>
                          <a:spcPct val="115000"/>
                        </a:lnSpc>
                        <a:spcAft>
                          <a:spcPts val="1000"/>
                        </a:spcAft>
                      </a:pPr>
                      <a:r>
                        <a:rPr lang="ar-SA" sz="2000" b="1" kern="1200" dirty="0">
                          <a:solidFill>
                            <a:schemeClr val="dk1"/>
                          </a:solidFill>
                          <a:effectLst/>
                          <a:latin typeface="+mn-lt"/>
                          <a:ea typeface="+mn-ea"/>
                          <a:cs typeface="+mn-cs"/>
                        </a:rPr>
                        <a:t>الموضوع</a:t>
                      </a:r>
                      <a:endParaRPr lang="en-US" sz="2000" b="1" kern="1200" dirty="0">
                        <a:solidFill>
                          <a:schemeClr val="dk1"/>
                        </a:solidFill>
                        <a:effectLst/>
                        <a:latin typeface="+mn-lt"/>
                        <a:ea typeface="+mn-ea"/>
                        <a:cs typeface="+mn-cs"/>
                      </a:endParaRPr>
                    </a:p>
                  </a:txBody>
                  <a:tcPr marL="68580" marR="68580" marT="0" marB="0" anchor="ctr"/>
                </a:tc>
                <a:tc>
                  <a:txBody>
                    <a:bodyPr/>
                    <a:lstStyle/>
                    <a:p>
                      <a:pPr algn="ctr" rtl="1">
                        <a:lnSpc>
                          <a:spcPct val="115000"/>
                        </a:lnSpc>
                        <a:spcAft>
                          <a:spcPts val="1000"/>
                        </a:spcAft>
                      </a:pPr>
                      <a:r>
                        <a:rPr lang="ar-SA" sz="2000" b="1" kern="1200">
                          <a:solidFill>
                            <a:schemeClr val="dk1"/>
                          </a:solidFill>
                          <a:effectLst/>
                          <a:latin typeface="+mn-lt"/>
                          <a:ea typeface="+mn-ea"/>
                          <a:cs typeface="+mn-cs"/>
                        </a:rPr>
                        <a:t>النشاط الفرعي</a:t>
                      </a:r>
                      <a:endParaRPr lang="en-US" sz="2000" b="1" kern="1200">
                        <a:solidFill>
                          <a:schemeClr val="dk1"/>
                        </a:solidFill>
                        <a:effectLst/>
                        <a:latin typeface="+mn-lt"/>
                        <a:ea typeface="+mn-ea"/>
                        <a:cs typeface="+mn-cs"/>
                      </a:endParaRPr>
                    </a:p>
                  </a:txBody>
                  <a:tcPr marL="68580" marR="68580" marT="0" marB="0" anchor="ctr"/>
                </a:tc>
                <a:tc>
                  <a:txBody>
                    <a:bodyPr/>
                    <a:lstStyle/>
                    <a:p>
                      <a:pPr algn="ctr" rtl="1">
                        <a:lnSpc>
                          <a:spcPct val="115000"/>
                        </a:lnSpc>
                        <a:spcAft>
                          <a:spcPts val="1000"/>
                        </a:spcAft>
                      </a:pPr>
                      <a:r>
                        <a:rPr lang="ar-SA" sz="2000" b="1" kern="1200" dirty="0">
                          <a:solidFill>
                            <a:schemeClr val="dk1"/>
                          </a:solidFill>
                          <a:effectLst/>
                          <a:latin typeface="+mn-lt"/>
                          <a:ea typeface="+mn-ea"/>
                          <a:cs typeface="+mn-cs"/>
                        </a:rPr>
                        <a:t>النشاط الرئيسي</a:t>
                      </a:r>
                      <a:endParaRPr lang="en-US" sz="2000" b="1" kern="1200" dirty="0">
                        <a:solidFill>
                          <a:schemeClr val="dk1"/>
                        </a:solidFill>
                        <a:effectLst/>
                        <a:latin typeface="+mn-lt"/>
                        <a:ea typeface="+mn-ea"/>
                        <a:cs typeface="+mn-cs"/>
                      </a:endParaRPr>
                    </a:p>
                  </a:txBody>
                  <a:tcPr marL="68580" marR="68580" marT="0" marB="0" anchor="ctr"/>
                </a:tc>
              </a:tr>
              <a:tr h="1640189">
                <a:tc>
                  <a:txBody>
                    <a:bodyPr/>
                    <a:lstStyle/>
                    <a:p>
                      <a:pPr algn="ctr" rtl="1">
                        <a:lnSpc>
                          <a:spcPct val="115000"/>
                        </a:lnSpc>
                        <a:spcAft>
                          <a:spcPts val="1000"/>
                        </a:spcAft>
                      </a:pPr>
                      <a:r>
                        <a:rPr lang="ar-SA" sz="2000" b="1" kern="1200" dirty="0">
                          <a:solidFill>
                            <a:schemeClr val="dk1"/>
                          </a:solidFill>
                          <a:effectLst/>
                          <a:latin typeface="+mn-lt"/>
                          <a:ea typeface="+mn-ea"/>
                          <a:cs typeface="+mn-cs"/>
                        </a:rPr>
                        <a:t>1/1/1 تقارير الزيارات الروتينية لشهر ........</a:t>
                      </a:r>
                      <a:endParaRPr lang="en-US" sz="2000" b="1" kern="1200" dirty="0">
                        <a:solidFill>
                          <a:schemeClr val="dk1"/>
                        </a:solidFill>
                        <a:effectLst/>
                        <a:latin typeface="+mn-lt"/>
                        <a:ea typeface="+mn-ea"/>
                        <a:cs typeface="+mn-cs"/>
                      </a:endParaRPr>
                    </a:p>
                    <a:p>
                      <a:pPr algn="ctr" rtl="1">
                        <a:lnSpc>
                          <a:spcPct val="115000"/>
                        </a:lnSpc>
                        <a:spcAft>
                          <a:spcPts val="1000"/>
                        </a:spcAft>
                      </a:pPr>
                      <a:r>
                        <a:rPr lang="ar-SA" sz="2000" b="1" kern="1200" dirty="0">
                          <a:solidFill>
                            <a:schemeClr val="dk1"/>
                          </a:solidFill>
                          <a:effectLst/>
                          <a:latin typeface="+mn-lt"/>
                          <a:ea typeface="+mn-ea"/>
                          <a:cs typeface="+mn-cs"/>
                        </a:rPr>
                        <a:t>1/1/2 تقارير الزيارات الروتينية لشهر ........</a:t>
                      </a:r>
                      <a:endParaRPr lang="en-US" sz="2000" b="1" kern="1200" dirty="0">
                        <a:solidFill>
                          <a:schemeClr val="dk1"/>
                        </a:solidFill>
                        <a:effectLst/>
                        <a:latin typeface="+mn-lt"/>
                        <a:ea typeface="+mn-ea"/>
                        <a:cs typeface="+mn-cs"/>
                      </a:endParaRPr>
                    </a:p>
                  </a:txBody>
                  <a:tcPr marL="68580" marR="68580" marT="0" marB="0" anchor="ctr"/>
                </a:tc>
                <a:tc>
                  <a:txBody>
                    <a:bodyPr/>
                    <a:lstStyle/>
                    <a:p>
                      <a:pPr algn="ctr" rtl="1">
                        <a:lnSpc>
                          <a:spcPct val="115000"/>
                        </a:lnSpc>
                        <a:spcAft>
                          <a:spcPts val="1000"/>
                        </a:spcAft>
                      </a:pPr>
                      <a:r>
                        <a:rPr lang="ar-SA" sz="2000" b="1" kern="1200">
                          <a:solidFill>
                            <a:schemeClr val="dk1"/>
                          </a:solidFill>
                          <a:effectLst/>
                          <a:latin typeface="+mn-lt"/>
                          <a:ea typeface="+mn-ea"/>
                          <a:cs typeface="+mn-cs"/>
                        </a:rPr>
                        <a:t>1/ </a:t>
                      </a:r>
                      <a:r>
                        <a:rPr lang="ar-JO" sz="2000" b="1" kern="1200">
                          <a:solidFill>
                            <a:schemeClr val="dk1"/>
                          </a:solidFill>
                          <a:effectLst/>
                          <a:latin typeface="+mn-lt"/>
                          <a:ea typeface="+mn-ea"/>
                          <a:cs typeface="+mn-cs"/>
                        </a:rPr>
                        <a:t>1</a:t>
                      </a:r>
                      <a:r>
                        <a:rPr lang="ar-SA" sz="2000" b="1" kern="1200">
                          <a:solidFill>
                            <a:schemeClr val="dk1"/>
                          </a:solidFill>
                          <a:effectLst/>
                          <a:latin typeface="+mn-lt"/>
                          <a:ea typeface="+mn-ea"/>
                          <a:cs typeface="+mn-cs"/>
                        </a:rPr>
                        <a:t> تقارير الزيارات الروتينية</a:t>
                      </a:r>
                      <a:endParaRPr lang="en-US" sz="2000" b="1" kern="1200">
                        <a:solidFill>
                          <a:schemeClr val="dk1"/>
                        </a:solidFill>
                        <a:effectLst/>
                        <a:latin typeface="+mn-lt"/>
                        <a:ea typeface="+mn-ea"/>
                        <a:cs typeface="+mn-cs"/>
                      </a:endParaRPr>
                    </a:p>
                  </a:txBody>
                  <a:tcPr marL="68580" marR="68580" marT="0" marB="0" anchor="ctr"/>
                </a:tc>
                <a:tc rowSpan="3">
                  <a:txBody>
                    <a:bodyPr/>
                    <a:lstStyle/>
                    <a:p>
                      <a:pPr algn="ctr" rtl="1">
                        <a:lnSpc>
                          <a:spcPct val="115000"/>
                        </a:lnSpc>
                        <a:spcAft>
                          <a:spcPts val="1000"/>
                        </a:spcAft>
                      </a:pPr>
                      <a:r>
                        <a:rPr lang="ar-SA" sz="2000" b="1" kern="1200" dirty="0">
                          <a:solidFill>
                            <a:schemeClr val="dk1"/>
                          </a:solidFill>
                          <a:effectLst/>
                          <a:latin typeface="+mn-lt"/>
                          <a:ea typeface="+mn-ea"/>
                          <a:cs typeface="+mn-cs"/>
                        </a:rPr>
                        <a:t>1 الزيارات</a:t>
                      </a:r>
                      <a:endParaRPr lang="en-US" sz="2000" b="1" kern="1200" dirty="0">
                        <a:solidFill>
                          <a:schemeClr val="dk1"/>
                        </a:solidFill>
                        <a:effectLst/>
                        <a:latin typeface="+mn-lt"/>
                        <a:ea typeface="+mn-ea"/>
                        <a:cs typeface="+mn-cs"/>
                      </a:endParaRPr>
                    </a:p>
                  </a:txBody>
                  <a:tcPr marL="68580" marR="68580" marT="0" marB="0" anchor="ctr"/>
                </a:tc>
              </a:tr>
              <a:tr h="1640189">
                <a:tc>
                  <a:txBody>
                    <a:bodyPr/>
                    <a:lstStyle/>
                    <a:p>
                      <a:pPr algn="ctr" rtl="1">
                        <a:lnSpc>
                          <a:spcPct val="115000"/>
                        </a:lnSpc>
                        <a:spcAft>
                          <a:spcPts val="1000"/>
                        </a:spcAft>
                      </a:pPr>
                      <a:r>
                        <a:rPr lang="ar-SA" sz="2000" b="1" kern="1200" dirty="0">
                          <a:solidFill>
                            <a:schemeClr val="dk1"/>
                          </a:solidFill>
                          <a:effectLst/>
                          <a:latin typeface="+mn-lt"/>
                          <a:ea typeface="+mn-ea"/>
                          <a:cs typeface="+mn-cs"/>
                        </a:rPr>
                        <a:t>1/2/1 تقارير الزيارات الرسمية لشهر .........</a:t>
                      </a:r>
                      <a:endParaRPr lang="en-US" sz="2000" b="1" kern="1200" dirty="0">
                        <a:solidFill>
                          <a:schemeClr val="dk1"/>
                        </a:solidFill>
                        <a:effectLst/>
                        <a:latin typeface="+mn-lt"/>
                        <a:ea typeface="+mn-ea"/>
                        <a:cs typeface="+mn-cs"/>
                      </a:endParaRPr>
                    </a:p>
                    <a:p>
                      <a:pPr algn="ctr" rtl="1">
                        <a:lnSpc>
                          <a:spcPct val="115000"/>
                        </a:lnSpc>
                        <a:spcAft>
                          <a:spcPts val="1000"/>
                        </a:spcAft>
                      </a:pPr>
                      <a:r>
                        <a:rPr lang="ar-SA" sz="2000" b="1" kern="1200" dirty="0">
                          <a:solidFill>
                            <a:schemeClr val="dk1"/>
                          </a:solidFill>
                          <a:effectLst/>
                          <a:latin typeface="+mn-lt"/>
                          <a:ea typeface="+mn-ea"/>
                          <a:cs typeface="+mn-cs"/>
                        </a:rPr>
                        <a:t>1/2/2 تقارير الزيارات الرسمية لشهر .........</a:t>
                      </a:r>
                      <a:endParaRPr lang="en-US" sz="2000" b="1" kern="1200" dirty="0">
                        <a:solidFill>
                          <a:schemeClr val="dk1"/>
                        </a:solidFill>
                        <a:effectLst/>
                        <a:latin typeface="+mn-lt"/>
                        <a:ea typeface="+mn-ea"/>
                        <a:cs typeface="+mn-cs"/>
                      </a:endParaRPr>
                    </a:p>
                  </a:txBody>
                  <a:tcPr marL="68580" marR="68580" marT="0" marB="0" anchor="ctr"/>
                </a:tc>
                <a:tc>
                  <a:txBody>
                    <a:bodyPr/>
                    <a:lstStyle/>
                    <a:p>
                      <a:pPr algn="ctr" rtl="1">
                        <a:lnSpc>
                          <a:spcPct val="115000"/>
                        </a:lnSpc>
                        <a:spcAft>
                          <a:spcPts val="1000"/>
                        </a:spcAft>
                      </a:pPr>
                      <a:r>
                        <a:rPr lang="ar-SA" sz="2000" b="1" kern="1200" dirty="0">
                          <a:solidFill>
                            <a:schemeClr val="dk1"/>
                          </a:solidFill>
                          <a:effectLst/>
                          <a:latin typeface="+mn-lt"/>
                          <a:ea typeface="+mn-ea"/>
                          <a:cs typeface="+mn-cs"/>
                        </a:rPr>
                        <a:t>1/ 2 تقارير الزيارات الرسمية</a:t>
                      </a:r>
                      <a:endParaRPr lang="en-US" sz="2000" b="1" kern="1200" dirty="0">
                        <a:solidFill>
                          <a:schemeClr val="dk1"/>
                        </a:solidFill>
                        <a:effectLst/>
                        <a:latin typeface="+mn-lt"/>
                        <a:ea typeface="+mn-ea"/>
                        <a:cs typeface="+mn-cs"/>
                      </a:endParaRPr>
                    </a:p>
                  </a:txBody>
                  <a:tcPr marL="68580" marR="68580" marT="0" marB="0" anchor="ctr"/>
                </a:tc>
                <a:tc vMerge="1">
                  <a:txBody>
                    <a:bodyPr/>
                    <a:lstStyle/>
                    <a:p>
                      <a:pPr rtl="1"/>
                      <a:endParaRPr lang="ar-EG"/>
                    </a:p>
                  </a:txBody>
                  <a:tcPr/>
                </a:tc>
              </a:tr>
              <a:tr h="1640189">
                <a:tc>
                  <a:txBody>
                    <a:bodyPr/>
                    <a:lstStyle/>
                    <a:p>
                      <a:pPr algn="ctr" rtl="1">
                        <a:lnSpc>
                          <a:spcPct val="115000"/>
                        </a:lnSpc>
                        <a:spcAft>
                          <a:spcPts val="1000"/>
                        </a:spcAft>
                      </a:pPr>
                      <a:r>
                        <a:rPr lang="ar-SA" sz="2000" b="1" kern="1200" dirty="0">
                          <a:solidFill>
                            <a:schemeClr val="dk1"/>
                          </a:solidFill>
                          <a:effectLst/>
                          <a:latin typeface="+mn-lt"/>
                          <a:ea typeface="+mn-ea"/>
                          <a:cs typeface="+mn-cs"/>
                        </a:rPr>
                        <a:t>1/3/1 تقارير الزيارات المفاجئة لشهر .........</a:t>
                      </a:r>
                      <a:endParaRPr lang="en-US" sz="2000" b="1" kern="1200" dirty="0">
                        <a:solidFill>
                          <a:schemeClr val="dk1"/>
                        </a:solidFill>
                        <a:effectLst/>
                        <a:latin typeface="+mn-lt"/>
                        <a:ea typeface="+mn-ea"/>
                        <a:cs typeface="+mn-cs"/>
                      </a:endParaRPr>
                    </a:p>
                    <a:p>
                      <a:pPr algn="ctr" rtl="1">
                        <a:lnSpc>
                          <a:spcPct val="115000"/>
                        </a:lnSpc>
                        <a:spcAft>
                          <a:spcPts val="1000"/>
                        </a:spcAft>
                      </a:pPr>
                      <a:r>
                        <a:rPr lang="ar-SA" sz="2000" b="1" kern="1200" dirty="0">
                          <a:solidFill>
                            <a:schemeClr val="dk1"/>
                          </a:solidFill>
                          <a:effectLst/>
                          <a:latin typeface="+mn-lt"/>
                          <a:ea typeface="+mn-ea"/>
                          <a:cs typeface="+mn-cs"/>
                        </a:rPr>
                        <a:t>1/3/2 تقارير الزيارات الروتينية لشهر ........</a:t>
                      </a:r>
                      <a:endParaRPr lang="en-US" sz="2000" b="1" kern="1200" dirty="0">
                        <a:solidFill>
                          <a:schemeClr val="dk1"/>
                        </a:solidFill>
                        <a:effectLst/>
                        <a:latin typeface="+mn-lt"/>
                        <a:ea typeface="+mn-ea"/>
                        <a:cs typeface="+mn-cs"/>
                      </a:endParaRPr>
                    </a:p>
                  </a:txBody>
                  <a:tcPr marL="68580" marR="68580" marT="0" marB="0" anchor="ctr"/>
                </a:tc>
                <a:tc>
                  <a:txBody>
                    <a:bodyPr/>
                    <a:lstStyle/>
                    <a:p>
                      <a:pPr algn="ctr" rtl="1">
                        <a:lnSpc>
                          <a:spcPct val="115000"/>
                        </a:lnSpc>
                        <a:spcAft>
                          <a:spcPts val="1000"/>
                        </a:spcAft>
                      </a:pPr>
                      <a:r>
                        <a:rPr lang="ar-SA" sz="2000" b="1" kern="1200" dirty="0">
                          <a:solidFill>
                            <a:schemeClr val="dk1"/>
                          </a:solidFill>
                          <a:effectLst/>
                          <a:latin typeface="+mn-lt"/>
                          <a:ea typeface="+mn-ea"/>
                          <a:cs typeface="+mn-cs"/>
                        </a:rPr>
                        <a:t>1/ 3 تقارير الزيارات المفاجئة</a:t>
                      </a:r>
                      <a:endParaRPr lang="en-US" sz="2000" b="1" kern="1200" dirty="0">
                        <a:solidFill>
                          <a:schemeClr val="dk1"/>
                        </a:solidFill>
                        <a:effectLst/>
                        <a:latin typeface="+mn-lt"/>
                        <a:ea typeface="+mn-ea"/>
                        <a:cs typeface="+mn-cs"/>
                      </a:endParaRPr>
                    </a:p>
                  </a:txBody>
                  <a:tcPr marL="68580" marR="68580" marT="0" marB="0" anchor="ctr"/>
                </a:tc>
                <a:tc vMerge="1">
                  <a:txBody>
                    <a:bodyPr/>
                    <a:lstStyle/>
                    <a:p>
                      <a:pPr rtl="1"/>
                      <a:endParaRPr lang="ar-EG"/>
                    </a:p>
                  </a:txBody>
                  <a:tcPr/>
                </a:tc>
              </a:tr>
            </a:tbl>
          </a:graphicData>
        </a:graphic>
      </p:graphicFrame>
    </p:spTree>
    <p:extLst>
      <p:ext uri="{BB962C8B-B14F-4D97-AF65-F5344CB8AC3E}">
        <p14:creationId xmlns:p14="http://schemas.microsoft.com/office/powerpoint/2010/main" xmlns="" val="2225360785"/>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
          <p:cNvGrpSpPr>
            <a:grpSpLocks/>
          </p:cNvGrpSpPr>
          <p:nvPr/>
        </p:nvGrpSpPr>
        <p:grpSpPr bwMode="auto">
          <a:xfrm>
            <a:off x="3553667" y="3095377"/>
            <a:ext cx="2170461" cy="1439862"/>
            <a:chOff x="0" y="0"/>
            <a:chExt cx="907" cy="907"/>
          </a:xfrm>
        </p:grpSpPr>
        <p:sp>
          <p:nvSpPr>
            <p:cNvPr id="7" name="AutoShape 3"/>
            <p:cNvSpPr>
              <a:spLocks noChangeArrowheads="1"/>
            </p:cNvSpPr>
            <p:nvPr/>
          </p:nvSpPr>
          <p:spPr bwMode="auto">
            <a:xfrm>
              <a:off x="0" y="0"/>
              <a:ext cx="907" cy="907"/>
            </a:xfrm>
            <a:prstGeom prst="roundRect">
              <a:avLst>
                <a:gd name="adj" fmla="val 14222"/>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smtClean="0">
                  <a:solidFill>
                    <a:srgbClr val="002060"/>
                  </a:solidFill>
                  <a:ea typeface="Gulim" pitchFamily="34" charset="-127"/>
                </a:rPr>
                <a:t>الفهرسة </a:t>
              </a:r>
            </a:p>
            <a:p>
              <a:pPr rtl="1"/>
              <a:r>
                <a:rPr lang="ar-EG" sz="2800" b="1" dirty="0" smtClean="0">
                  <a:solidFill>
                    <a:srgbClr val="002060"/>
                  </a:solidFill>
                  <a:ea typeface="Gulim" pitchFamily="34" charset="-127"/>
                </a:rPr>
                <a:t>وإعداد </a:t>
              </a:r>
              <a:r>
                <a:rPr lang="ar-EG" sz="2800" b="1" dirty="0">
                  <a:solidFill>
                    <a:srgbClr val="002060"/>
                  </a:solidFill>
                  <a:ea typeface="Gulim" pitchFamily="34" charset="-127"/>
                </a:rPr>
                <a:t>الفهارس</a:t>
              </a:r>
              <a:endParaRPr lang="en-US" sz="2800" dirty="0">
                <a:solidFill>
                  <a:srgbClr val="002060"/>
                </a:solidFill>
              </a:endParaRPr>
            </a:p>
          </p:txBody>
        </p:sp>
        <p:sp>
          <p:nvSpPr>
            <p:cNvPr id="8" name="AutoShape 4"/>
            <p:cNvSpPr>
              <a:spLocks noChangeArrowheads="1"/>
            </p:cNvSpPr>
            <p:nvPr/>
          </p:nvSpPr>
          <p:spPr bwMode="auto">
            <a:xfrm>
              <a:off x="13" y="13"/>
              <a:ext cx="880" cy="221"/>
            </a:xfrm>
            <a:prstGeom prst="roundRect">
              <a:avLst>
                <a:gd name="adj" fmla="val 50000"/>
              </a:avLst>
            </a:prstGeom>
            <a:gradFill rotWithShape="1">
              <a:gsLst>
                <a:gs pos="0">
                  <a:srgbClr val="FCF0C7"/>
                </a:gs>
                <a:gs pos="100000">
                  <a:schemeClr val="accent1">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Tree>
    <p:extLst>
      <p:ext uri="{BB962C8B-B14F-4D97-AF65-F5344CB8AC3E}">
        <p14:creationId xmlns:p14="http://schemas.microsoft.com/office/powerpoint/2010/main" xmlns="" val="13940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4149080"/>
            <a:ext cx="8346728" cy="1584176"/>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لتسهيل عملية الرجوع للملفات لابد من استخدام بطاقة فهارس </a:t>
              </a:r>
              <a:r>
                <a:rPr lang="ar-EG" sz="2800" b="1" dirty="0" smtClean="0">
                  <a:solidFill>
                    <a:srgbClr val="FFFFFF"/>
                  </a:solidFill>
                  <a:ea typeface="Gulim" pitchFamily="34" charset="-127"/>
                </a:rPr>
                <a:t>ليتمكن</a:t>
              </a:r>
            </a:p>
            <a:p>
              <a:pPr rtl="1"/>
              <a:r>
                <a:rPr lang="ar-EG" sz="2800" b="1" dirty="0" smtClean="0">
                  <a:solidFill>
                    <a:srgbClr val="FFFFFF"/>
                  </a:solidFill>
                  <a:ea typeface="Gulim" pitchFamily="34" charset="-127"/>
                </a:rPr>
                <a:t> </a:t>
              </a:r>
              <a:r>
                <a:rPr lang="ar-EG" sz="2800" b="1" dirty="0">
                  <a:solidFill>
                    <a:srgbClr val="FFFFFF"/>
                  </a:solidFill>
                  <a:ea typeface="Gulim" pitchFamily="34" charset="-127"/>
                </a:rPr>
                <a:t>السكرتير من الرجوع أو الاستدلال إلى موقع الملف</a:t>
              </a: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solidFill>
                  <a:srgbClr val="FFFFFF"/>
                </a:solidFill>
                <a:latin typeface="Simplified Arabic" pitchFamily="18" charset="-78"/>
                <a:cs typeface="Simplified Arabic" pitchFamily="18" charset="-78"/>
              </a:rPr>
              <a:t>الفهرسة </a:t>
            </a:r>
            <a:r>
              <a:rPr lang="ar-EG" altLang="en-US" sz="3200" dirty="0">
                <a:solidFill>
                  <a:srgbClr val="FFFFFF"/>
                </a:solidFill>
                <a:latin typeface="Simplified Arabic" pitchFamily="18" charset="-78"/>
                <a:cs typeface="Simplified Arabic" pitchFamily="18" charset="-78"/>
              </a:rPr>
              <a:t>وإعداد الفهارس</a:t>
            </a:r>
          </a:p>
        </p:txBody>
      </p:sp>
    </p:spTree>
    <p:extLst>
      <p:ext uri="{BB962C8B-B14F-4D97-AF65-F5344CB8AC3E}">
        <p14:creationId xmlns:p14="http://schemas.microsoft.com/office/powerpoint/2010/main" xmlns="" val="422560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547664" y="2459360"/>
            <a:ext cx="5688632" cy="2376264"/>
          </a:xfrm>
          <a:prstGeom prst="horizontalScroll">
            <a:avLst/>
          </a:prstGeom>
          <a:ln w="9525" cap="flat" cmpd="sng" algn="ctr">
            <a:solidFill>
              <a:schemeClr val="tx1"/>
            </a:solidFill>
            <a:prstDash val="solid"/>
            <a:round/>
            <a:headEnd type="none" w="med" len="med"/>
            <a:tailEnd type="none" w="med" len="med"/>
          </a:ln>
          <a:effectLst/>
          <a:extLst/>
        </p:spPr>
        <p:style>
          <a:lnRef idx="0">
            <a:scrgbClr r="0" g="0" b="0"/>
          </a:lnRef>
          <a:fillRef idx="1003">
            <a:schemeClr val="lt2"/>
          </a:fillRef>
          <a:effectRef idx="0">
            <a:scrgbClr r="0" g="0" b="0"/>
          </a:effectRef>
          <a:fontRef idx="major"/>
        </p:style>
        <p:txBody>
          <a:bodyPr vert="horz" wrap="square" lIns="91440" tIns="45720" rIns="91440" bIns="45720" numCol="1" rtlCol="1" anchor="t" anchorCtr="0" compatLnSpc="1">
            <a:prstTxWarp prst="textNoShape">
              <a:avLst/>
            </a:prstTxWarp>
          </a:bodyPr>
          <a:lstStyle/>
          <a:p>
            <a:pPr rtl="1">
              <a:lnSpc>
                <a:spcPct val="250000"/>
              </a:lnSpc>
            </a:pPr>
            <a:r>
              <a:rPr lang="ar-EG" sz="3600" b="1" dirty="0">
                <a:solidFill>
                  <a:srgbClr val="FFFFFF"/>
                </a:solidFill>
                <a:latin typeface="Simplified Arabic" pitchFamily="18" charset="-78"/>
                <a:cs typeface="Simplified Arabic" pitchFamily="18" charset="-78"/>
              </a:rPr>
              <a:t>أسس الحفظ</a:t>
            </a:r>
          </a:p>
        </p:txBody>
      </p:sp>
    </p:spTree>
    <p:extLst>
      <p:ext uri="{BB962C8B-B14F-4D97-AF65-F5344CB8AC3E}">
        <p14:creationId xmlns:p14="http://schemas.microsoft.com/office/powerpoint/2010/main" xmlns="" val="145915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latin typeface="Simplified Arabic" pitchFamily="18" charset="-78"/>
                <a:cs typeface="Simplified Arabic" pitchFamily="18" charset="-78"/>
              </a:rPr>
              <a:t>يتم </a:t>
            </a:r>
            <a:r>
              <a:rPr lang="ar-EG" altLang="en-US" sz="3200" dirty="0">
                <a:latin typeface="Simplified Arabic" pitchFamily="18" charset="-78"/>
                <a:cs typeface="Simplified Arabic" pitchFamily="18" charset="-78"/>
              </a:rPr>
              <a:t>حفظ الأوراق والوثائق على الأسس التالية</a:t>
            </a:r>
          </a:p>
        </p:txBody>
      </p:sp>
      <p:grpSp>
        <p:nvGrpSpPr>
          <p:cNvPr id="56" name="Group 6"/>
          <p:cNvGrpSpPr>
            <a:grpSpLocks/>
          </p:cNvGrpSpPr>
          <p:nvPr/>
        </p:nvGrpSpPr>
        <p:grpSpPr bwMode="auto">
          <a:xfrm flipH="1">
            <a:off x="467544" y="2380779"/>
            <a:ext cx="8135812" cy="1008062"/>
            <a:chOff x="0" y="0"/>
            <a:chExt cx="3308" cy="292"/>
          </a:xfrm>
        </p:grpSpPr>
        <p:sp>
          <p:nvSpPr>
            <p:cNvPr id="57" name="AutoShape 8"/>
            <p:cNvSpPr>
              <a:spLocks noChangeArrowheads="1"/>
            </p:cNvSpPr>
            <p:nvPr/>
          </p:nvSpPr>
          <p:spPr bwMode="auto">
            <a:xfrm>
              <a:off x="132" y="34"/>
              <a:ext cx="3176" cy="230"/>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58" name="AutoShape 9"/>
            <p:cNvSpPr>
              <a:spLocks noChangeArrowheads="1"/>
            </p:cNvSpPr>
            <p:nvPr/>
          </p:nvSpPr>
          <p:spPr bwMode="auto">
            <a:xfrm>
              <a:off x="0" y="0"/>
              <a:ext cx="288" cy="292"/>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p>
          </p:txBody>
        </p:sp>
      </p:grpSp>
      <p:grpSp>
        <p:nvGrpSpPr>
          <p:cNvPr id="59" name="Group 9"/>
          <p:cNvGrpSpPr>
            <a:grpSpLocks/>
          </p:cNvGrpSpPr>
          <p:nvPr/>
        </p:nvGrpSpPr>
        <p:grpSpPr bwMode="auto">
          <a:xfrm flipH="1">
            <a:off x="540256" y="3533304"/>
            <a:ext cx="8063100" cy="903287"/>
            <a:chOff x="0" y="0"/>
            <a:chExt cx="3326" cy="292"/>
          </a:xfrm>
        </p:grpSpPr>
        <p:sp>
          <p:nvSpPr>
            <p:cNvPr id="60" name="AutoShape 11"/>
            <p:cNvSpPr>
              <a:spLocks noChangeArrowheads="1"/>
            </p:cNvSpPr>
            <p:nvPr/>
          </p:nvSpPr>
          <p:spPr bwMode="auto">
            <a:xfrm>
              <a:off x="150" y="37"/>
              <a:ext cx="3176" cy="230"/>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61" name="AutoShape 12"/>
            <p:cNvSpPr>
              <a:spLocks noChangeArrowheads="1"/>
            </p:cNvSpPr>
            <p:nvPr/>
          </p:nvSpPr>
          <p:spPr bwMode="auto">
            <a:xfrm>
              <a:off x="0" y="0"/>
              <a:ext cx="288" cy="292"/>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p>
          </p:txBody>
        </p:sp>
      </p:grpSp>
      <p:grpSp>
        <p:nvGrpSpPr>
          <p:cNvPr id="62" name="Group 12"/>
          <p:cNvGrpSpPr>
            <a:grpSpLocks/>
          </p:cNvGrpSpPr>
          <p:nvPr/>
        </p:nvGrpSpPr>
        <p:grpSpPr bwMode="auto">
          <a:xfrm flipH="1">
            <a:off x="466471" y="4541366"/>
            <a:ext cx="8136351" cy="899143"/>
            <a:chOff x="-61" y="0"/>
            <a:chExt cx="3363" cy="292"/>
          </a:xfrm>
        </p:grpSpPr>
        <p:sp>
          <p:nvSpPr>
            <p:cNvPr id="63" name="AutoShape 14"/>
            <p:cNvSpPr>
              <a:spLocks noChangeArrowheads="1"/>
            </p:cNvSpPr>
            <p:nvPr/>
          </p:nvSpPr>
          <p:spPr bwMode="auto">
            <a:xfrm>
              <a:off x="73" y="35"/>
              <a:ext cx="3229" cy="230"/>
            </a:xfrm>
            <a:prstGeom prst="roundRect">
              <a:avLst>
                <a:gd name="adj" fmla="val 50000"/>
              </a:avLst>
            </a:prstGeom>
            <a:gradFill rotWithShape="1">
              <a:gsLst>
                <a:gs pos="0">
                  <a:schemeClr val="hlink"/>
                </a:gs>
                <a:gs pos="50000">
                  <a:srgbClr val="5A5A5A"/>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64" name="AutoShape 15"/>
            <p:cNvSpPr>
              <a:spLocks noChangeArrowheads="1"/>
            </p:cNvSpPr>
            <p:nvPr/>
          </p:nvSpPr>
          <p:spPr bwMode="auto">
            <a:xfrm>
              <a:off x="-61" y="0"/>
              <a:ext cx="288" cy="292"/>
            </a:xfrm>
            <a:prstGeom prst="homePlate">
              <a:avLst>
                <a:gd name="adj" fmla="val 25000"/>
              </a:avLst>
            </a:prstGeom>
            <a:gradFill rotWithShape="1">
              <a:gsLst>
                <a:gs pos="0">
                  <a:srgbClr val="373737"/>
                </a:gs>
                <a:gs pos="100000">
                  <a:schemeClr val="hlink"/>
                </a:gs>
              </a:gsLst>
              <a:lin ang="18900000" scaled="1"/>
            </a:gradFill>
            <a:ln w="38100" cmpd="sng">
              <a:solidFill>
                <a:schemeClr val="bg1"/>
              </a:solidFill>
              <a:miter lim="800000"/>
              <a:headEnd/>
              <a:tailEnd/>
            </a:ln>
          </p:spPr>
          <p:txBody>
            <a:bodyPr wrap="none" anchor="ctr"/>
            <a:lstStyle/>
            <a:p>
              <a:endParaRPr lang="en-US" baseline="-25000"/>
            </a:p>
          </p:txBody>
        </p:sp>
      </p:grpSp>
      <p:sp>
        <p:nvSpPr>
          <p:cNvPr id="65" name="AutoShape 17"/>
          <p:cNvSpPr>
            <a:spLocks noChangeArrowheads="1"/>
          </p:cNvSpPr>
          <p:nvPr/>
        </p:nvSpPr>
        <p:spPr bwMode="auto">
          <a:xfrm flipH="1">
            <a:off x="775326" y="2636912"/>
            <a:ext cx="7037034"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altLang="en-US" sz="2400" b="1" dirty="0" smtClean="0">
                <a:solidFill>
                  <a:srgbClr val="002060"/>
                </a:solidFill>
              </a:rPr>
              <a:t>الاحتفاظ </a:t>
            </a:r>
            <a:r>
              <a:rPr lang="ar-EG" altLang="en-US" sz="2400" b="1" dirty="0">
                <a:solidFill>
                  <a:srgbClr val="002060"/>
                </a:solidFill>
              </a:rPr>
              <a:t>بالملفات والوثائق الضرورية</a:t>
            </a:r>
            <a:endParaRPr lang="en-ZA" altLang="en-US" sz="2400" b="1" dirty="0">
              <a:solidFill>
                <a:srgbClr val="002060"/>
              </a:solidFill>
            </a:endParaRPr>
          </a:p>
        </p:txBody>
      </p:sp>
      <p:sp>
        <p:nvSpPr>
          <p:cNvPr id="66" name="AutoShape 18"/>
          <p:cNvSpPr>
            <a:spLocks noChangeArrowheads="1"/>
          </p:cNvSpPr>
          <p:nvPr/>
        </p:nvSpPr>
        <p:spPr bwMode="auto">
          <a:xfrm flipH="1">
            <a:off x="827584" y="3789040"/>
            <a:ext cx="7037034"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002060"/>
                </a:solidFill>
              </a:rPr>
              <a:t>استخدام </a:t>
            </a:r>
            <a:r>
              <a:rPr lang="ar-EG" sz="2400" b="1" dirty="0">
                <a:solidFill>
                  <a:srgbClr val="002060"/>
                </a:solidFill>
              </a:rPr>
              <a:t>تجهيزات الحفظ المناسبة</a:t>
            </a:r>
            <a:endParaRPr lang="en-US" sz="2400" b="1" dirty="0">
              <a:solidFill>
                <a:srgbClr val="002060"/>
              </a:solidFill>
            </a:endParaRPr>
          </a:p>
        </p:txBody>
      </p:sp>
      <p:sp>
        <p:nvSpPr>
          <p:cNvPr id="67" name="AutoShape 19"/>
          <p:cNvSpPr>
            <a:spLocks noChangeArrowheads="1"/>
          </p:cNvSpPr>
          <p:nvPr/>
        </p:nvSpPr>
        <p:spPr bwMode="auto">
          <a:xfrm flipH="1">
            <a:off x="755576" y="4797152"/>
            <a:ext cx="7108131"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002060"/>
                </a:solidFill>
              </a:rPr>
              <a:t>التخلص </a:t>
            </a:r>
            <a:r>
              <a:rPr lang="ar-EG" sz="2400" b="1" dirty="0">
                <a:solidFill>
                  <a:srgbClr val="002060"/>
                </a:solidFill>
              </a:rPr>
              <a:t>من المسودات</a:t>
            </a:r>
          </a:p>
        </p:txBody>
      </p:sp>
    </p:spTree>
    <p:extLst>
      <p:ext uri="{BB962C8B-B14F-4D97-AF65-F5344CB8AC3E}">
        <p14:creationId xmlns:p14="http://schemas.microsoft.com/office/powerpoint/2010/main" xmlns="" val="375549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500"/>
                                        <p:tgtEl>
                                          <p:spTgt spid="5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barn(inVertical)">
                                      <p:cBhvr>
                                        <p:cTn id="10" dur="500"/>
                                        <p:tgtEl>
                                          <p:spTgt spid="6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barn(inVertical)">
                                      <p:cBhvr>
                                        <p:cTn id="15" dur="500"/>
                                        <p:tgtEl>
                                          <p:spTgt spid="5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barn(inVertical)">
                                      <p:cBhvr>
                                        <p:cTn id="18" dur="500"/>
                                        <p:tgtEl>
                                          <p:spTgt spid="6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barn(inVertical)">
                                      <p:cBhvr>
                                        <p:cTn id="23" dur="500"/>
                                        <p:tgtEl>
                                          <p:spTgt spid="6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barn(inVertical)">
                                      <p:cBhvr>
                                        <p:cTn id="26"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67" grpId="0"/>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latin typeface="Simplified Arabic" pitchFamily="18" charset="-78"/>
                <a:cs typeface="Simplified Arabic" pitchFamily="18" charset="-78"/>
              </a:rPr>
              <a:t>يتم </a:t>
            </a:r>
            <a:r>
              <a:rPr lang="ar-EG" altLang="en-US" sz="3200" dirty="0">
                <a:latin typeface="Simplified Arabic" pitchFamily="18" charset="-78"/>
                <a:cs typeface="Simplified Arabic" pitchFamily="18" charset="-78"/>
              </a:rPr>
              <a:t>حفظ الأوراق والوثائق على الأسس التالية</a:t>
            </a:r>
          </a:p>
        </p:txBody>
      </p:sp>
      <p:grpSp>
        <p:nvGrpSpPr>
          <p:cNvPr id="56" name="Group 6"/>
          <p:cNvGrpSpPr>
            <a:grpSpLocks/>
          </p:cNvGrpSpPr>
          <p:nvPr/>
        </p:nvGrpSpPr>
        <p:grpSpPr bwMode="auto">
          <a:xfrm flipH="1">
            <a:off x="467544" y="2380779"/>
            <a:ext cx="8135812" cy="1008062"/>
            <a:chOff x="0" y="0"/>
            <a:chExt cx="3308" cy="292"/>
          </a:xfrm>
        </p:grpSpPr>
        <p:sp>
          <p:nvSpPr>
            <p:cNvPr id="57" name="AutoShape 8"/>
            <p:cNvSpPr>
              <a:spLocks noChangeArrowheads="1"/>
            </p:cNvSpPr>
            <p:nvPr/>
          </p:nvSpPr>
          <p:spPr bwMode="auto">
            <a:xfrm>
              <a:off x="132" y="34"/>
              <a:ext cx="3176" cy="230"/>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58" name="AutoShape 9"/>
            <p:cNvSpPr>
              <a:spLocks noChangeArrowheads="1"/>
            </p:cNvSpPr>
            <p:nvPr/>
          </p:nvSpPr>
          <p:spPr bwMode="auto">
            <a:xfrm>
              <a:off x="0" y="0"/>
              <a:ext cx="288" cy="292"/>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p>
          </p:txBody>
        </p:sp>
      </p:grpSp>
      <p:grpSp>
        <p:nvGrpSpPr>
          <p:cNvPr id="59" name="Group 9"/>
          <p:cNvGrpSpPr>
            <a:grpSpLocks/>
          </p:cNvGrpSpPr>
          <p:nvPr/>
        </p:nvGrpSpPr>
        <p:grpSpPr bwMode="auto">
          <a:xfrm flipH="1">
            <a:off x="540256" y="3533304"/>
            <a:ext cx="8063100" cy="903287"/>
            <a:chOff x="0" y="0"/>
            <a:chExt cx="3326" cy="292"/>
          </a:xfrm>
        </p:grpSpPr>
        <p:sp>
          <p:nvSpPr>
            <p:cNvPr id="60" name="AutoShape 11"/>
            <p:cNvSpPr>
              <a:spLocks noChangeArrowheads="1"/>
            </p:cNvSpPr>
            <p:nvPr/>
          </p:nvSpPr>
          <p:spPr bwMode="auto">
            <a:xfrm>
              <a:off x="150" y="37"/>
              <a:ext cx="3176" cy="230"/>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61" name="AutoShape 12"/>
            <p:cNvSpPr>
              <a:spLocks noChangeArrowheads="1"/>
            </p:cNvSpPr>
            <p:nvPr/>
          </p:nvSpPr>
          <p:spPr bwMode="auto">
            <a:xfrm>
              <a:off x="0" y="0"/>
              <a:ext cx="288" cy="292"/>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p>
          </p:txBody>
        </p:sp>
      </p:grpSp>
      <p:grpSp>
        <p:nvGrpSpPr>
          <p:cNvPr id="62" name="Group 12"/>
          <p:cNvGrpSpPr>
            <a:grpSpLocks/>
          </p:cNvGrpSpPr>
          <p:nvPr/>
        </p:nvGrpSpPr>
        <p:grpSpPr bwMode="auto">
          <a:xfrm flipH="1">
            <a:off x="466471" y="4541366"/>
            <a:ext cx="8136351" cy="899143"/>
            <a:chOff x="-61" y="0"/>
            <a:chExt cx="3363" cy="292"/>
          </a:xfrm>
        </p:grpSpPr>
        <p:sp>
          <p:nvSpPr>
            <p:cNvPr id="63" name="AutoShape 14"/>
            <p:cNvSpPr>
              <a:spLocks noChangeArrowheads="1"/>
            </p:cNvSpPr>
            <p:nvPr/>
          </p:nvSpPr>
          <p:spPr bwMode="auto">
            <a:xfrm>
              <a:off x="73" y="35"/>
              <a:ext cx="3229" cy="230"/>
            </a:xfrm>
            <a:prstGeom prst="roundRect">
              <a:avLst>
                <a:gd name="adj" fmla="val 50000"/>
              </a:avLst>
            </a:prstGeom>
            <a:gradFill rotWithShape="1">
              <a:gsLst>
                <a:gs pos="0">
                  <a:schemeClr val="hlink"/>
                </a:gs>
                <a:gs pos="50000">
                  <a:srgbClr val="5A5A5A"/>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64" name="AutoShape 15"/>
            <p:cNvSpPr>
              <a:spLocks noChangeArrowheads="1"/>
            </p:cNvSpPr>
            <p:nvPr/>
          </p:nvSpPr>
          <p:spPr bwMode="auto">
            <a:xfrm>
              <a:off x="-61" y="0"/>
              <a:ext cx="288" cy="292"/>
            </a:xfrm>
            <a:prstGeom prst="homePlate">
              <a:avLst>
                <a:gd name="adj" fmla="val 25000"/>
              </a:avLst>
            </a:prstGeom>
            <a:gradFill rotWithShape="1">
              <a:gsLst>
                <a:gs pos="0">
                  <a:srgbClr val="373737"/>
                </a:gs>
                <a:gs pos="100000">
                  <a:schemeClr val="hlink"/>
                </a:gs>
              </a:gsLst>
              <a:lin ang="18900000" scaled="1"/>
            </a:gradFill>
            <a:ln w="38100" cmpd="sng">
              <a:solidFill>
                <a:schemeClr val="bg1"/>
              </a:solidFill>
              <a:miter lim="800000"/>
              <a:headEnd/>
              <a:tailEnd/>
            </a:ln>
          </p:spPr>
          <p:txBody>
            <a:bodyPr wrap="none" anchor="ctr"/>
            <a:lstStyle/>
            <a:p>
              <a:endParaRPr lang="en-US" baseline="-25000"/>
            </a:p>
          </p:txBody>
        </p:sp>
      </p:grpSp>
      <p:sp>
        <p:nvSpPr>
          <p:cNvPr id="65" name="AutoShape 17"/>
          <p:cNvSpPr>
            <a:spLocks noChangeArrowheads="1"/>
          </p:cNvSpPr>
          <p:nvPr/>
        </p:nvSpPr>
        <p:spPr bwMode="auto">
          <a:xfrm flipH="1">
            <a:off x="775326" y="2636912"/>
            <a:ext cx="7037034"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altLang="en-US" sz="2400" b="1" dirty="0" smtClean="0">
                <a:solidFill>
                  <a:srgbClr val="002060"/>
                </a:solidFill>
              </a:rPr>
              <a:t>إيداع </a:t>
            </a:r>
            <a:r>
              <a:rPr lang="ar-EG" altLang="en-US" sz="2400" b="1" dirty="0">
                <a:solidFill>
                  <a:srgbClr val="002060"/>
                </a:solidFill>
              </a:rPr>
              <a:t>الملفات والوثائق بحسب طريق التصنيف والترميز الخاص بها</a:t>
            </a:r>
            <a:endParaRPr lang="en-ZA" altLang="en-US" sz="2400" b="1" dirty="0">
              <a:solidFill>
                <a:srgbClr val="002060"/>
              </a:solidFill>
            </a:endParaRPr>
          </a:p>
        </p:txBody>
      </p:sp>
      <p:sp>
        <p:nvSpPr>
          <p:cNvPr id="66" name="AutoShape 18"/>
          <p:cNvSpPr>
            <a:spLocks noChangeArrowheads="1"/>
          </p:cNvSpPr>
          <p:nvPr/>
        </p:nvSpPr>
        <p:spPr bwMode="auto">
          <a:xfrm flipH="1">
            <a:off x="827584" y="3789040"/>
            <a:ext cx="7037034"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002060"/>
                </a:solidFill>
              </a:rPr>
              <a:t>إعداد </a:t>
            </a:r>
            <a:r>
              <a:rPr lang="ar-EG" sz="2400" b="1" dirty="0">
                <a:solidFill>
                  <a:srgbClr val="002060"/>
                </a:solidFill>
              </a:rPr>
              <a:t>النماذج الخاصة لضبط عملية الحفظ مثل قائمة محتويات ملف</a:t>
            </a:r>
            <a:endParaRPr lang="en-US" sz="2400" b="1" dirty="0">
              <a:solidFill>
                <a:srgbClr val="002060"/>
              </a:solidFill>
            </a:endParaRPr>
          </a:p>
        </p:txBody>
      </p:sp>
      <p:sp>
        <p:nvSpPr>
          <p:cNvPr id="67" name="AutoShape 19"/>
          <p:cNvSpPr>
            <a:spLocks noChangeArrowheads="1"/>
          </p:cNvSpPr>
          <p:nvPr/>
        </p:nvSpPr>
        <p:spPr bwMode="auto">
          <a:xfrm flipH="1">
            <a:off x="755576" y="4797152"/>
            <a:ext cx="7108131"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smtClean="0">
                <a:solidFill>
                  <a:srgbClr val="002060"/>
                </a:solidFill>
              </a:rPr>
              <a:t>إعداد </a:t>
            </a:r>
            <a:r>
              <a:rPr lang="ar-EG" sz="2400" b="1">
                <a:solidFill>
                  <a:srgbClr val="002060"/>
                </a:solidFill>
              </a:rPr>
              <a:t>مرشدات على تجهيزات الحفظ</a:t>
            </a:r>
            <a:endParaRPr lang="ar-EG" sz="2400" b="1" dirty="0">
              <a:solidFill>
                <a:srgbClr val="002060"/>
              </a:solidFill>
            </a:endParaRPr>
          </a:p>
        </p:txBody>
      </p:sp>
    </p:spTree>
    <p:extLst>
      <p:ext uri="{BB962C8B-B14F-4D97-AF65-F5344CB8AC3E}">
        <p14:creationId xmlns:p14="http://schemas.microsoft.com/office/powerpoint/2010/main" xmlns="" val="363625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500"/>
                                        <p:tgtEl>
                                          <p:spTgt spid="5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barn(inVertical)">
                                      <p:cBhvr>
                                        <p:cTn id="10" dur="500"/>
                                        <p:tgtEl>
                                          <p:spTgt spid="6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barn(inVertical)">
                                      <p:cBhvr>
                                        <p:cTn id="15" dur="500"/>
                                        <p:tgtEl>
                                          <p:spTgt spid="5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barn(inVertical)">
                                      <p:cBhvr>
                                        <p:cTn id="18" dur="500"/>
                                        <p:tgtEl>
                                          <p:spTgt spid="6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barn(inVertical)">
                                      <p:cBhvr>
                                        <p:cTn id="23" dur="500"/>
                                        <p:tgtEl>
                                          <p:spTgt spid="6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barn(inVertical)">
                                      <p:cBhvr>
                                        <p:cTn id="26"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67" grpId="0"/>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4149080"/>
            <a:ext cx="8346728" cy="1584176"/>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smtClean="0">
                  <a:solidFill>
                    <a:srgbClr val="FFFFFF"/>
                  </a:solidFill>
                  <a:ea typeface="Gulim" pitchFamily="34" charset="-127"/>
                </a:rPr>
                <a:t>يقصد </a:t>
              </a:r>
              <a:r>
                <a:rPr lang="ar-EG" sz="2800" b="1" dirty="0">
                  <a:solidFill>
                    <a:srgbClr val="FFFFFF"/>
                  </a:solidFill>
                  <a:ea typeface="Gulim" pitchFamily="34" charset="-127"/>
                </a:rPr>
                <a:t>بها ترتيب الملفات والوثائق في الأماكن الخاصة بها بطرق سليمة</a:t>
              </a: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solidFill>
                  <a:srgbClr val="FFFFFF"/>
                </a:solidFill>
                <a:latin typeface="Simplified Arabic" pitchFamily="18" charset="-78"/>
                <a:cs typeface="Simplified Arabic" pitchFamily="18" charset="-78"/>
              </a:rPr>
              <a:t>مفهوم عملية الحفظ</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26904" y="1700808"/>
            <a:ext cx="3645296" cy="211835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7602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صفات السكرتير الناجح</a:t>
            </a:r>
          </a:p>
        </p:txBody>
      </p:sp>
      <p:sp>
        <p:nvSpPr>
          <p:cNvPr id="8" name="AutoShape 3"/>
          <p:cNvSpPr>
            <a:spLocks noChangeArrowheads="1"/>
          </p:cNvSpPr>
          <p:nvPr/>
        </p:nvSpPr>
        <p:spPr bwMode="auto">
          <a:xfrm flipH="1">
            <a:off x="1763688" y="2681605"/>
            <a:ext cx="5746140" cy="409516"/>
          </a:xfrm>
          <a:prstGeom prst="roundRect">
            <a:avLst>
              <a:gd name="adj" fmla="val 50000"/>
            </a:avLst>
          </a:prstGeom>
          <a:gradFill rotWithShape="1">
            <a:gsLst>
              <a:gs pos="0">
                <a:schemeClr val="bg2"/>
              </a:gs>
              <a:gs pos="50000">
                <a:srgbClr val="934300"/>
              </a:gs>
              <a:gs pos="100000">
                <a:schemeClr val="bg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9" name="AutoShape 4"/>
          <p:cNvSpPr>
            <a:spLocks noChangeArrowheads="1"/>
          </p:cNvSpPr>
          <p:nvPr/>
        </p:nvSpPr>
        <p:spPr bwMode="auto">
          <a:xfrm flipH="1">
            <a:off x="7260152" y="2621279"/>
            <a:ext cx="521061" cy="519907"/>
          </a:xfrm>
          <a:prstGeom prst="homePlate">
            <a:avLst>
              <a:gd name="adj" fmla="val 25000"/>
            </a:avLst>
          </a:prstGeom>
          <a:gradFill rotWithShape="1">
            <a:gsLst>
              <a:gs pos="0">
                <a:srgbClr val="5A2900"/>
              </a:gs>
              <a:gs pos="100000">
                <a:schemeClr val="bg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1" name="AutoShape 6"/>
          <p:cNvSpPr>
            <a:spLocks noChangeArrowheads="1"/>
          </p:cNvSpPr>
          <p:nvPr/>
        </p:nvSpPr>
        <p:spPr bwMode="auto">
          <a:xfrm flipH="1">
            <a:off x="1719184" y="3633686"/>
            <a:ext cx="5850038" cy="409516"/>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2" name="AutoShape 7"/>
          <p:cNvSpPr>
            <a:spLocks noChangeArrowheads="1"/>
          </p:cNvSpPr>
          <p:nvPr/>
        </p:nvSpPr>
        <p:spPr bwMode="auto">
          <a:xfrm flipH="1">
            <a:off x="7281878" y="3573149"/>
            <a:ext cx="530482" cy="519907"/>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4" name="AutoShape 9"/>
          <p:cNvSpPr>
            <a:spLocks noChangeArrowheads="1"/>
          </p:cNvSpPr>
          <p:nvPr/>
        </p:nvSpPr>
        <p:spPr bwMode="auto">
          <a:xfrm flipH="1">
            <a:off x="1719183" y="4641123"/>
            <a:ext cx="5763299" cy="409516"/>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5" name="AutoShape 10"/>
          <p:cNvSpPr>
            <a:spLocks noChangeArrowheads="1"/>
          </p:cNvSpPr>
          <p:nvPr/>
        </p:nvSpPr>
        <p:spPr bwMode="auto">
          <a:xfrm flipH="1">
            <a:off x="7232061" y="4575244"/>
            <a:ext cx="522617" cy="519907"/>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7" name="AutoShape 12"/>
          <p:cNvSpPr>
            <a:spLocks noChangeArrowheads="1"/>
          </p:cNvSpPr>
          <p:nvPr/>
        </p:nvSpPr>
        <p:spPr bwMode="auto">
          <a:xfrm flipH="1">
            <a:off x="1719184" y="5565455"/>
            <a:ext cx="5860668" cy="409516"/>
          </a:xfrm>
          <a:prstGeom prst="roundRect">
            <a:avLst>
              <a:gd name="adj" fmla="val 50000"/>
            </a:avLst>
          </a:prstGeom>
          <a:gradFill rotWithShape="1">
            <a:gsLst>
              <a:gs pos="0">
                <a:schemeClr val="hlink"/>
              </a:gs>
              <a:gs pos="50000">
                <a:srgbClr val="5A5A5A"/>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8" name="AutoShape 13"/>
          <p:cNvSpPr>
            <a:spLocks noChangeArrowheads="1"/>
          </p:cNvSpPr>
          <p:nvPr/>
        </p:nvSpPr>
        <p:spPr bwMode="auto">
          <a:xfrm flipH="1">
            <a:off x="7280914" y="5503137"/>
            <a:ext cx="531446" cy="519907"/>
          </a:xfrm>
          <a:prstGeom prst="homePlate">
            <a:avLst>
              <a:gd name="adj" fmla="val 25000"/>
            </a:avLst>
          </a:prstGeom>
          <a:gradFill rotWithShape="1">
            <a:gsLst>
              <a:gs pos="0">
                <a:srgbClr val="373737"/>
              </a:gs>
              <a:gs pos="100000">
                <a:schemeClr val="hlink"/>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20" name="AutoShape 14"/>
          <p:cNvSpPr>
            <a:spLocks noChangeArrowheads="1"/>
          </p:cNvSpPr>
          <p:nvPr/>
        </p:nvSpPr>
        <p:spPr bwMode="auto">
          <a:xfrm>
            <a:off x="1719184" y="2611795"/>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أن </a:t>
            </a:r>
            <a:r>
              <a:rPr lang="ar-EG" sz="2400" b="1" dirty="0">
                <a:solidFill>
                  <a:srgbClr val="FFFFFF"/>
                </a:solidFill>
                <a:ea typeface="Gulim" pitchFamily="34" charset="-127"/>
              </a:rPr>
              <a:t>يكون مرتباً ومنظماً</a:t>
            </a:r>
            <a:endParaRPr lang="en-US" sz="2400" b="1" dirty="0">
              <a:solidFill>
                <a:srgbClr val="FFFFFF"/>
              </a:solidFill>
              <a:ea typeface="Gulim" pitchFamily="34" charset="-127"/>
            </a:endParaRPr>
          </a:p>
        </p:txBody>
      </p:sp>
      <p:sp>
        <p:nvSpPr>
          <p:cNvPr id="24" name="AutoShape 18"/>
          <p:cNvSpPr>
            <a:spLocks noChangeArrowheads="1"/>
          </p:cNvSpPr>
          <p:nvPr/>
        </p:nvSpPr>
        <p:spPr bwMode="auto">
          <a:xfrm>
            <a:off x="7740352" y="2563881"/>
            <a:ext cx="574675" cy="648103"/>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400">
              <a:solidFill>
                <a:srgbClr val="4D4D4D"/>
              </a:solidFill>
            </a:endParaRPr>
          </a:p>
        </p:txBody>
      </p:sp>
      <p:grpSp>
        <p:nvGrpSpPr>
          <p:cNvPr id="25" name="Group 19"/>
          <p:cNvGrpSpPr>
            <a:grpSpLocks/>
          </p:cNvGrpSpPr>
          <p:nvPr/>
        </p:nvGrpSpPr>
        <p:grpSpPr bwMode="auto">
          <a:xfrm>
            <a:off x="7740352" y="2563881"/>
            <a:ext cx="574675" cy="648103"/>
            <a:chOff x="0" y="0"/>
            <a:chExt cx="4251" cy="2141"/>
          </a:xfrm>
        </p:grpSpPr>
        <p:sp>
          <p:nvSpPr>
            <p:cNvPr id="26" name="Oval 20"/>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27" name="Oval 21"/>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28" name="Oval 22"/>
          <p:cNvSpPr>
            <a:spLocks noChangeArrowheads="1"/>
          </p:cNvSpPr>
          <p:nvPr/>
        </p:nvSpPr>
        <p:spPr bwMode="auto">
          <a:xfrm flipH="1">
            <a:off x="7786389" y="2616269"/>
            <a:ext cx="482600" cy="516346"/>
          </a:xfrm>
          <a:prstGeom prst="ellipse">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29" name="Oval 23"/>
          <p:cNvSpPr>
            <a:spLocks noChangeArrowheads="1"/>
          </p:cNvSpPr>
          <p:nvPr/>
        </p:nvSpPr>
        <p:spPr bwMode="auto">
          <a:xfrm flipH="1">
            <a:off x="7834013" y="2625793"/>
            <a:ext cx="377825" cy="341857"/>
          </a:xfrm>
          <a:prstGeom prst="ellipse">
            <a:avLst/>
          </a:prstGeom>
          <a:gradFill rotWithShape="1">
            <a:gsLst>
              <a:gs pos="0">
                <a:srgbClr val="F6E7DA"/>
              </a:gs>
              <a:gs pos="100000">
                <a:schemeClr val="bg2">
                  <a:alpha val="37999"/>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0" name="AutoShape 24"/>
          <p:cNvSpPr>
            <a:spLocks noChangeArrowheads="1"/>
          </p:cNvSpPr>
          <p:nvPr/>
        </p:nvSpPr>
        <p:spPr bwMode="auto">
          <a:xfrm>
            <a:off x="7740352" y="2565468"/>
            <a:ext cx="576262" cy="605371"/>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altLang="en-US" b="1" dirty="0" smtClean="0">
                <a:solidFill>
                  <a:srgbClr val="FFFFFF"/>
                </a:solidFill>
              </a:rPr>
              <a:t>5</a:t>
            </a:r>
            <a:endParaRPr lang="en-US" b="1" dirty="0">
              <a:solidFill>
                <a:srgbClr val="FFFFFF"/>
              </a:solidFill>
              <a:ea typeface="Gulim" pitchFamily="34" charset="-127"/>
            </a:endParaRPr>
          </a:p>
        </p:txBody>
      </p:sp>
      <p:grpSp>
        <p:nvGrpSpPr>
          <p:cNvPr id="31" name="Group 25"/>
          <p:cNvGrpSpPr>
            <a:grpSpLocks/>
          </p:cNvGrpSpPr>
          <p:nvPr/>
        </p:nvGrpSpPr>
        <p:grpSpPr bwMode="auto">
          <a:xfrm>
            <a:off x="7740154" y="3500506"/>
            <a:ext cx="576262" cy="648103"/>
            <a:chOff x="0" y="0"/>
            <a:chExt cx="363" cy="364"/>
          </a:xfrm>
        </p:grpSpPr>
        <p:sp>
          <p:nvSpPr>
            <p:cNvPr id="32" name="AutoShape 26"/>
            <p:cNvSpPr>
              <a:spLocks noChangeArrowheads="1"/>
            </p:cNvSpPr>
            <p:nvPr/>
          </p:nvSpPr>
          <p:spPr bwMode="auto">
            <a:xfrm>
              <a:off x="2" y="1"/>
              <a:ext cx="360" cy="363"/>
            </a:xfrm>
            <a:prstGeom prst="roundRect">
              <a:avLst>
                <a:gd name="adj" fmla="val 14222"/>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33" name="Group 27"/>
            <p:cNvGrpSpPr>
              <a:grpSpLocks/>
            </p:cNvGrpSpPr>
            <p:nvPr/>
          </p:nvGrpSpPr>
          <p:grpSpPr bwMode="auto">
            <a:xfrm>
              <a:off x="2" y="0"/>
              <a:ext cx="359" cy="364"/>
              <a:chOff x="0" y="0"/>
              <a:chExt cx="4251" cy="2141"/>
            </a:xfrm>
          </p:grpSpPr>
          <p:sp>
            <p:nvSpPr>
              <p:cNvPr id="37" name="Oval 28"/>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38" name="Oval 29"/>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34" name="Oval 30"/>
            <p:cNvSpPr>
              <a:spLocks noChangeArrowheads="1"/>
            </p:cNvSpPr>
            <p:nvPr/>
          </p:nvSpPr>
          <p:spPr bwMode="auto">
            <a:xfrm flipH="1">
              <a:off x="31" y="33"/>
              <a:ext cx="302" cy="292"/>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5" name="Oval 31"/>
            <p:cNvSpPr>
              <a:spLocks noChangeArrowheads="1"/>
            </p:cNvSpPr>
            <p:nvPr/>
          </p:nvSpPr>
          <p:spPr bwMode="auto">
            <a:xfrm flipH="1">
              <a:off x="59" y="41"/>
              <a:ext cx="244" cy="191"/>
            </a:xfrm>
            <a:prstGeom prst="ellipse">
              <a:avLst/>
            </a:prstGeom>
            <a:gradFill rotWithShape="1">
              <a:gsLst>
                <a:gs pos="0">
                  <a:srgbClr val="FCF2CD"/>
                </a:gs>
                <a:gs pos="100000">
                  <a:schemeClr val="accent1">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6" name="AutoShape 32"/>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altLang="en-US" b="1" dirty="0" smtClean="0">
                  <a:solidFill>
                    <a:srgbClr val="FFFFFF"/>
                  </a:solidFill>
                </a:rPr>
                <a:t>6</a:t>
              </a:r>
              <a:endParaRPr lang="en-US" b="1" dirty="0">
                <a:solidFill>
                  <a:srgbClr val="FFFFFF"/>
                </a:solidFill>
                <a:ea typeface="Gulim" pitchFamily="34" charset="-127"/>
              </a:endParaRPr>
            </a:p>
          </p:txBody>
        </p:sp>
      </p:grpSp>
      <p:grpSp>
        <p:nvGrpSpPr>
          <p:cNvPr id="39" name="Group 33"/>
          <p:cNvGrpSpPr>
            <a:grpSpLocks/>
          </p:cNvGrpSpPr>
          <p:nvPr/>
        </p:nvGrpSpPr>
        <p:grpSpPr bwMode="auto">
          <a:xfrm>
            <a:off x="7740154" y="4510156"/>
            <a:ext cx="576262" cy="648103"/>
            <a:chOff x="0" y="0"/>
            <a:chExt cx="363" cy="364"/>
          </a:xfrm>
        </p:grpSpPr>
        <p:sp>
          <p:nvSpPr>
            <p:cNvPr id="40" name="AutoShape 34"/>
            <p:cNvSpPr>
              <a:spLocks noChangeArrowheads="1"/>
            </p:cNvSpPr>
            <p:nvPr/>
          </p:nvSpPr>
          <p:spPr bwMode="auto">
            <a:xfrm>
              <a:off x="1" y="0"/>
              <a:ext cx="361" cy="363"/>
            </a:xfrm>
            <a:prstGeom prst="roundRect">
              <a:avLst>
                <a:gd name="adj" fmla="val 14222"/>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1" name="Group 35"/>
            <p:cNvGrpSpPr>
              <a:grpSpLocks/>
            </p:cNvGrpSpPr>
            <p:nvPr/>
          </p:nvGrpSpPr>
          <p:grpSpPr bwMode="auto">
            <a:xfrm>
              <a:off x="0" y="0"/>
              <a:ext cx="361" cy="364"/>
              <a:chOff x="0" y="0"/>
              <a:chExt cx="4251" cy="2141"/>
            </a:xfrm>
          </p:grpSpPr>
          <p:sp>
            <p:nvSpPr>
              <p:cNvPr id="45" name="Oval 36"/>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46" name="Oval 37"/>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42" name="Oval 38"/>
            <p:cNvSpPr>
              <a:spLocks noChangeArrowheads="1"/>
            </p:cNvSpPr>
            <p:nvPr/>
          </p:nvSpPr>
          <p:spPr bwMode="auto">
            <a:xfrm flipH="1">
              <a:off x="29" y="33"/>
              <a:ext cx="303" cy="293"/>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3" name="Oval 39"/>
            <p:cNvSpPr>
              <a:spLocks noChangeArrowheads="1"/>
            </p:cNvSpPr>
            <p:nvPr/>
          </p:nvSpPr>
          <p:spPr bwMode="auto">
            <a:xfrm flipH="1">
              <a:off x="57" y="41"/>
              <a:ext cx="246" cy="191"/>
            </a:xfrm>
            <a:prstGeom prst="ellipse">
              <a:avLst/>
            </a:prstGeom>
            <a:gradFill rotWithShape="1">
              <a:gsLst>
                <a:gs pos="0">
                  <a:srgbClr val="FFAAAA"/>
                </a:gs>
                <a:gs pos="100000">
                  <a:schemeClr val="accent2">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4" name="AutoShape 40"/>
            <p:cNvSpPr>
              <a:spLocks noChangeArrowheads="1"/>
            </p:cNvSpPr>
            <p:nvPr/>
          </p:nvSpPr>
          <p:spPr bwMode="auto">
            <a:xfrm>
              <a:off x="0" y="0"/>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altLang="en-US" b="1" dirty="0" smtClean="0">
                  <a:solidFill>
                    <a:srgbClr val="FFFFFF"/>
                  </a:solidFill>
                </a:rPr>
                <a:t>7</a:t>
              </a:r>
              <a:endParaRPr lang="en-US" b="1" dirty="0">
                <a:solidFill>
                  <a:srgbClr val="FFFFFF"/>
                </a:solidFill>
                <a:ea typeface="Gulim" pitchFamily="34" charset="-127"/>
              </a:endParaRPr>
            </a:p>
          </p:txBody>
        </p:sp>
      </p:grpSp>
      <p:grpSp>
        <p:nvGrpSpPr>
          <p:cNvPr id="47" name="Group 41"/>
          <p:cNvGrpSpPr>
            <a:grpSpLocks/>
          </p:cNvGrpSpPr>
          <p:nvPr/>
        </p:nvGrpSpPr>
        <p:grpSpPr bwMode="auto">
          <a:xfrm>
            <a:off x="7740154" y="5445193"/>
            <a:ext cx="576262" cy="648103"/>
            <a:chOff x="0" y="0"/>
            <a:chExt cx="363" cy="364"/>
          </a:xfrm>
        </p:grpSpPr>
        <p:sp>
          <p:nvSpPr>
            <p:cNvPr id="48" name="AutoShape 42"/>
            <p:cNvSpPr>
              <a:spLocks noChangeArrowheads="1"/>
            </p:cNvSpPr>
            <p:nvPr/>
          </p:nvSpPr>
          <p:spPr bwMode="auto">
            <a:xfrm>
              <a:off x="1" y="1"/>
              <a:ext cx="361" cy="363"/>
            </a:xfrm>
            <a:prstGeom prst="roundRect">
              <a:avLst>
                <a:gd name="adj" fmla="val 14222"/>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9" name="Group 43"/>
            <p:cNvGrpSpPr>
              <a:grpSpLocks/>
            </p:cNvGrpSpPr>
            <p:nvPr/>
          </p:nvGrpSpPr>
          <p:grpSpPr bwMode="auto">
            <a:xfrm>
              <a:off x="0" y="0"/>
              <a:ext cx="360" cy="364"/>
              <a:chOff x="0" y="0"/>
              <a:chExt cx="1134" cy="993"/>
            </a:xfrm>
          </p:grpSpPr>
          <p:grpSp>
            <p:nvGrpSpPr>
              <p:cNvPr id="52" name="Group 44"/>
              <p:cNvGrpSpPr>
                <a:grpSpLocks/>
              </p:cNvGrpSpPr>
              <p:nvPr/>
            </p:nvGrpSpPr>
            <p:grpSpPr bwMode="auto">
              <a:xfrm>
                <a:off x="0" y="0"/>
                <a:ext cx="1134" cy="993"/>
                <a:chOff x="0" y="0"/>
                <a:chExt cx="4251" cy="2141"/>
              </a:xfrm>
            </p:grpSpPr>
            <p:sp>
              <p:nvSpPr>
                <p:cNvPr id="54" name="Oval 45"/>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55" name="Oval 46"/>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53" name="Oval 47"/>
              <p:cNvSpPr>
                <a:spLocks noChangeArrowheads="1"/>
              </p:cNvSpPr>
              <p:nvPr/>
            </p:nvSpPr>
            <p:spPr bwMode="auto">
              <a:xfrm flipH="1">
                <a:off x="91" y="91"/>
                <a:ext cx="953" cy="795"/>
              </a:xfrm>
              <a:prstGeom prst="ellipse">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grpSp>
        <p:sp>
          <p:nvSpPr>
            <p:cNvPr id="50" name="Oval 48"/>
            <p:cNvSpPr>
              <a:spLocks noChangeArrowheads="1"/>
            </p:cNvSpPr>
            <p:nvPr/>
          </p:nvSpPr>
          <p:spPr bwMode="auto">
            <a:xfrm flipH="1">
              <a:off x="57" y="42"/>
              <a:ext cx="244" cy="191"/>
            </a:xfrm>
            <a:prstGeom prst="ellipse">
              <a:avLst/>
            </a:prstGeom>
            <a:gradFill rotWithShape="1">
              <a:gsLst>
                <a:gs pos="0">
                  <a:srgbClr val="DBDBDB"/>
                </a:gs>
                <a:gs pos="100000">
                  <a:schemeClr val="hlink">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51" name="AutoShape 49"/>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altLang="en-US" b="1" dirty="0" smtClean="0">
                  <a:solidFill>
                    <a:srgbClr val="FFFFFF"/>
                  </a:solidFill>
                </a:rPr>
                <a:t>8</a:t>
              </a:r>
              <a:endParaRPr lang="en-US" b="1" dirty="0">
                <a:solidFill>
                  <a:srgbClr val="FFFFFF"/>
                </a:solidFill>
                <a:ea typeface="Gulim" pitchFamily="34" charset="-127"/>
              </a:endParaRPr>
            </a:p>
          </p:txBody>
        </p:sp>
      </p:grpSp>
      <p:sp>
        <p:nvSpPr>
          <p:cNvPr id="69" name="AutoShape 14"/>
          <p:cNvSpPr>
            <a:spLocks noChangeArrowheads="1"/>
          </p:cNvSpPr>
          <p:nvPr/>
        </p:nvSpPr>
        <p:spPr bwMode="auto">
          <a:xfrm>
            <a:off x="1763688" y="3537972"/>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أن </a:t>
            </a:r>
            <a:r>
              <a:rPr lang="ar-EG" sz="2400" b="1" dirty="0">
                <a:solidFill>
                  <a:srgbClr val="FFFFFF"/>
                </a:solidFill>
                <a:ea typeface="Gulim" pitchFamily="34" charset="-127"/>
              </a:rPr>
              <a:t>يكون مخلصاً لرئيسة</a:t>
            </a:r>
            <a:endParaRPr lang="en-US" sz="2400" b="1" dirty="0">
              <a:solidFill>
                <a:srgbClr val="FFFFFF"/>
              </a:solidFill>
              <a:ea typeface="Gulim" pitchFamily="34" charset="-127"/>
            </a:endParaRPr>
          </a:p>
        </p:txBody>
      </p:sp>
      <p:sp>
        <p:nvSpPr>
          <p:cNvPr id="70" name="AutoShape 14"/>
          <p:cNvSpPr>
            <a:spLocks noChangeArrowheads="1"/>
          </p:cNvSpPr>
          <p:nvPr/>
        </p:nvSpPr>
        <p:spPr bwMode="auto">
          <a:xfrm>
            <a:off x="1808192" y="4565496"/>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أن </a:t>
            </a:r>
            <a:r>
              <a:rPr lang="ar-EG" sz="2400" b="1" dirty="0">
                <a:solidFill>
                  <a:srgbClr val="FFFFFF"/>
                </a:solidFill>
                <a:ea typeface="Gulim" pitchFamily="34" charset="-127"/>
              </a:rPr>
              <a:t>يكون حليماً صبوراً صامتاً</a:t>
            </a:r>
            <a:endParaRPr lang="en-US" sz="2400" b="1" dirty="0">
              <a:solidFill>
                <a:srgbClr val="FFFFFF"/>
              </a:solidFill>
              <a:ea typeface="Gulim" pitchFamily="34" charset="-127"/>
            </a:endParaRPr>
          </a:p>
        </p:txBody>
      </p:sp>
      <p:sp>
        <p:nvSpPr>
          <p:cNvPr id="71" name="AutoShape 14"/>
          <p:cNvSpPr>
            <a:spLocks noChangeArrowheads="1"/>
          </p:cNvSpPr>
          <p:nvPr/>
        </p:nvSpPr>
        <p:spPr bwMode="auto">
          <a:xfrm>
            <a:off x="1852696" y="5501600"/>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أن </a:t>
            </a:r>
            <a:r>
              <a:rPr lang="ar-EG" sz="2400" b="1" dirty="0">
                <a:solidFill>
                  <a:srgbClr val="FFFFFF"/>
                </a:solidFill>
                <a:ea typeface="Gulim" pitchFamily="34" charset="-127"/>
              </a:rPr>
              <a:t>يكون سريع البديهة وقادراً على التركيز</a:t>
            </a:r>
            <a:endParaRPr lang="en-US" sz="2400" b="1" dirty="0">
              <a:solidFill>
                <a:srgbClr val="FFFFFF"/>
              </a:solidFill>
              <a:ea typeface="Gulim" pitchFamily="34" charset="-127"/>
            </a:endParaRPr>
          </a:p>
        </p:txBody>
      </p:sp>
    </p:spTree>
    <p:extLst>
      <p:ext uri="{BB962C8B-B14F-4D97-AF65-F5344CB8AC3E}">
        <p14:creationId xmlns:p14="http://schemas.microsoft.com/office/powerpoint/2010/main" xmlns="" val="121002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fade">
                                      <p:cBhvr>
                                        <p:cTn id="64" dur="1000"/>
                                        <p:tgtEl>
                                          <p:spTgt spid="69"/>
                                        </p:tgtEl>
                                      </p:cBhvr>
                                    </p:animEffect>
                                    <p:anim calcmode="lin" valueType="num">
                                      <p:cBhvr>
                                        <p:cTn id="65" dur="1000" fill="hold"/>
                                        <p:tgtEl>
                                          <p:spTgt spid="69"/>
                                        </p:tgtEl>
                                        <p:attrNameLst>
                                          <p:attrName>ppt_x</p:attrName>
                                        </p:attrNameLst>
                                      </p:cBhvr>
                                      <p:tavLst>
                                        <p:tav tm="0">
                                          <p:val>
                                            <p:strVal val="#ppt_x"/>
                                          </p:val>
                                        </p:tav>
                                        <p:tav tm="100000">
                                          <p:val>
                                            <p:strVal val="#ppt_x"/>
                                          </p:val>
                                        </p:tav>
                                      </p:tavLst>
                                    </p:anim>
                                    <p:anim calcmode="lin" valueType="num">
                                      <p:cBhvr>
                                        <p:cTn id="6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1000"/>
                                        <p:tgtEl>
                                          <p:spTgt spid="39"/>
                                        </p:tgtEl>
                                      </p:cBhvr>
                                    </p:animEffect>
                                    <p:anim calcmode="lin" valueType="num">
                                      <p:cBhvr>
                                        <p:cTn id="82" dur="1000" fill="hold"/>
                                        <p:tgtEl>
                                          <p:spTgt spid="39"/>
                                        </p:tgtEl>
                                        <p:attrNameLst>
                                          <p:attrName>ppt_x</p:attrName>
                                        </p:attrNameLst>
                                      </p:cBhvr>
                                      <p:tavLst>
                                        <p:tav tm="0">
                                          <p:val>
                                            <p:strVal val="#ppt_x"/>
                                          </p:val>
                                        </p:tav>
                                        <p:tav tm="100000">
                                          <p:val>
                                            <p:strVal val="#ppt_x"/>
                                          </p:val>
                                        </p:tav>
                                      </p:tavLst>
                                    </p:anim>
                                    <p:anim calcmode="lin" valueType="num">
                                      <p:cBhvr>
                                        <p:cTn id="83" dur="1000" fill="hold"/>
                                        <p:tgtEl>
                                          <p:spTgt spid="3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fade">
                                      <p:cBhvr>
                                        <p:cTn id="86" dur="1000"/>
                                        <p:tgtEl>
                                          <p:spTgt spid="70"/>
                                        </p:tgtEl>
                                      </p:cBhvr>
                                    </p:animEffect>
                                    <p:anim calcmode="lin" valueType="num">
                                      <p:cBhvr>
                                        <p:cTn id="87" dur="1000" fill="hold"/>
                                        <p:tgtEl>
                                          <p:spTgt spid="70"/>
                                        </p:tgtEl>
                                        <p:attrNameLst>
                                          <p:attrName>ppt_x</p:attrName>
                                        </p:attrNameLst>
                                      </p:cBhvr>
                                      <p:tavLst>
                                        <p:tav tm="0">
                                          <p:val>
                                            <p:strVal val="#ppt_x"/>
                                          </p:val>
                                        </p:tav>
                                        <p:tav tm="100000">
                                          <p:val>
                                            <p:strVal val="#ppt_x"/>
                                          </p:val>
                                        </p:tav>
                                      </p:tavLst>
                                    </p:anim>
                                    <p:anim calcmode="lin" valueType="num">
                                      <p:cBhvr>
                                        <p:cTn id="88"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fade">
                                      <p:cBhvr>
                                        <p:cTn id="93" dur="1000"/>
                                        <p:tgtEl>
                                          <p:spTgt spid="17"/>
                                        </p:tgtEl>
                                      </p:cBhvr>
                                    </p:animEffect>
                                    <p:anim calcmode="lin" valueType="num">
                                      <p:cBhvr>
                                        <p:cTn id="94" dur="1000" fill="hold"/>
                                        <p:tgtEl>
                                          <p:spTgt spid="17"/>
                                        </p:tgtEl>
                                        <p:attrNameLst>
                                          <p:attrName>ppt_x</p:attrName>
                                        </p:attrNameLst>
                                      </p:cBhvr>
                                      <p:tavLst>
                                        <p:tav tm="0">
                                          <p:val>
                                            <p:strVal val="#ppt_x"/>
                                          </p:val>
                                        </p:tav>
                                        <p:tav tm="100000">
                                          <p:val>
                                            <p:strVal val="#ppt_x"/>
                                          </p:val>
                                        </p:tav>
                                      </p:tavLst>
                                    </p:anim>
                                    <p:anim calcmode="lin" valueType="num">
                                      <p:cBhvr>
                                        <p:cTn id="95" dur="1000" fill="hold"/>
                                        <p:tgtEl>
                                          <p:spTgt spid="1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1000"/>
                                        <p:tgtEl>
                                          <p:spTgt spid="47"/>
                                        </p:tgtEl>
                                      </p:cBhvr>
                                    </p:animEffect>
                                    <p:anim calcmode="lin" valueType="num">
                                      <p:cBhvr>
                                        <p:cTn id="104" dur="1000" fill="hold"/>
                                        <p:tgtEl>
                                          <p:spTgt spid="47"/>
                                        </p:tgtEl>
                                        <p:attrNameLst>
                                          <p:attrName>ppt_x</p:attrName>
                                        </p:attrNameLst>
                                      </p:cBhvr>
                                      <p:tavLst>
                                        <p:tav tm="0">
                                          <p:val>
                                            <p:strVal val="#ppt_x"/>
                                          </p:val>
                                        </p:tav>
                                        <p:tav tm="100000">
                                          <p:val>
                                            <p:strVal val="#ppt_x"/>
                                          </p:val>
                                        </p:tav>
                                      </p:tavLst>
                                    </p:anim>
                                    <p:anim calcmode="lin" valueType="num">
                                      <p:cBhvr>
                                        <p:cTn id="105" dur="1000" fill="hold"/>
                                        <p:tgtEl>
                                          <p:spTgt spid="47"/>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71"/>
                                        </p:tgtEl>
                                        <p:attrNameLst>
                                          <p:attrName>style.visibility</p:attrName>
                                        </p:attrNameLst>
                                      </p:cBhvr>
                                      <p:to>
                                        <p:strVal val="visible"/>
                                      </p:to>
                                    </p:set>
                                    <p:animEffect transition="in" filter="fade">
                                      <p:cBhvr>
                                        <p:cTn id="108" dur="1000"/>
                                        <p:tgtEl>
                                          <p:spTgt spid="71"/>
                                        </p:tgtEl>
                                      </p:cBhvr>
                                    </p:animEffect>
                                    <p:anim calcmode="lin" valueType="num">
                                      <p:cBhvr>
                                        <p:cTn id="109" dur="1000" fill="hold"/>
                                        <p:tgtEl>
                                          <p:spTgt spid="71"/>
                                        </p:tgtEl>
                                        <p:attrNameLst>
                                          <p:attrName>ppt_x</p:attrName>
                                        </p:attrNameLst>
                                      </p:cBhvr>
                                      <p:tavLst>
                                        <p:tav tm="0">
                                          <p:val>
                                            <p:strVal val="#ppt_x"/>
                                          </p:val>
                                        </p:tav>
                                        <p:tav tm="100000">
                                          <p:val>
                                            <p:strVal val="#ppt_x"/>
                                          </p:val>
                                        </p:tav>
                                      </p:tavLst>
                                    </p:anim>
                                    <p:anim calcmode="lin" valueType="num">
                                      <p:cBhvr>
                                        <p:cTn id="110"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4" grpId="0" animBg="1"/>
      <p:bldP spid="15" grpId="0" animBg="1"/>
      <p:bldP spid="17" grpId="0" animBg="1"/>
      <p:bldP spid="18" grpId="0" animBg="1"/>
      <p:bldP spid="20" grpId="0"/>
      <p:bldP spid="24" grpId="0" animBg="1"/>
      <p:bldP spid="28" grpId="0" animBg="1"/>
      <p:bldP spid="29" grpId="0" animBg="1"/>
      <p:bldP spid="30" grpId="0"/>
      <p:bldP spid="69" grpId="0"/>
      <p:bldP spid="70" grpId="0"/>
      <p:bldP spid="71" grpId="0"/>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أهمية عملية الحفظ</a:t>
            </a:r>
          </a:p>
        </p:txBody>
      </p:sp>
      <p:sp>
        <p:nvSpPr>
          <p:cNvPr id="8" name="AutoShape 3"/>
          <p:cNvSpPr>
            <a:spLocks noChangeArrowheads="1"/>
          </p:cNvSpPr>
          <p:nvPr/>
        </p:nvSpPr>
        <p:spPr bwMode="auto">
          <a:xfrm flipH="1">
            <a:off x="581172" y="2681605"/>
            <a:ext cx="6928656" cy="409516"/>
          </a:xfrm>
          <a:prstGeom prst="roundRect">
            <a:avLst>
              <a:gd name="adj" fmla="val 50000"/>
            </a:avLst>
          </a:prstGeom>
          <a:gradFill rotWithShape="1">
            <a:gsLst>
              <a:gs pos="0">
                <a:schemeClr val="bg2"/>
              </a:gs>
              <a:gs pos="50000">
                <a:srgbClr val="934300"/>
              </a:gs>
              <a:gs pos="100000">
                <a:schemeClr val="bg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9" name="AutoShape 4"/>
          <p:cNvSpPr>
            <a:spLocks noChangeArrowheads="1"/>
          </p:cNvSpPr>
          <p:nvPr/>
        </p:nvSpPr>
        <p:spPr bwMode="auto">
          <a:xfrm flipH="1">
            <a:off x="7260152" y="2621279"/>
            <a:ext cx="521061" cy="519907"/>
          </a:xfrm>
          <a:prstGeom prst="homePlate">
            <a:avLst>
              <a:gd name="adj" fmla="val 25000"/>
            </a:avLst>
          </a:prstGeom>
          <a:gradFill rotWithShape="1">
            <a:gsLst>
              <a:gs pos="0">
                <a:srgbClr val="5A2900"/>
              </a:gs>
              <a:gs pos="100000">
                <a:schemeClr val="bg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1" name="AutoShape 6"/>
          <p:cNvSpPr>
            <a:spLocks noChangeArrowheads="1"/>
          </p:cNvSpPr>
          <p:nvPr/>
        </p:nvSpPr>
        <p:spPr bwMode="auto">
          <a:xfrm flipH="1">
            <a:off x="515287" y="3633686"/>
            <a:ext cx="7053935" cy="409516"/>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2" name="AutoShape 7"/>
          <p:cNvSpPr>
            <a:spLocks noChangeArrowheads="1"/>
          </p:cNvSpPr>
          <p:nvPr/>
        </p:nvSpPr>
        <p:spPr bwMode="auto">
          <a:xfrm flipH="1">
            <a:off x="7281878" y="3573149"/>
            <a:ext cx="530482" cy="519907"/>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4" name="AutoShape 9"/>
          <p:cNvSpPr>
            <a:spLocks noChangeArrowheads="1"/>
          </p:cNvSpPr>
          <p:nvPr/>
        </p:nvSpPr>
        <p:spPr bwMode="auto">
          <a:xfrm flipH="1">
            <a:off x="533136" y="4641123"/>
            <a:ext cx="6949346" cy="409516"/>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5" name="AutoShape 10"/>
          <p:cNvSpPr>
            <a:spLocks noChangeArrowheads="1"/>
          </p:cNvSpPr>
          <p:nvPr/>
        </p:nvSpPr>
        <p:spPr bwMode="auto">
          <a:xfrm flipH="1">
            <a:off x="7232061" y="4575244"/>
            <a:ext cx="522617" cy="519907"/>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7" name="AutoShape 12"/>
          <p:cNvSpPr>
            <a:spLocks noChangeArrowheads="1"/>
          </p:cNvSpPr>
          <p:nvPr/>
        </p:nvSpPr>
        <p:spPr bwMode="auto">
          <a:xfrm flipH="1">
            <a:off x="513099" y="5565455"/>
            <a:ext cx="7066753" cy="409516"/>
          </a:xfrm>
          <a:prstGeom prst="roundRect">
            <a:avLst>
              <a:gd name="adj" fmla="val 50000"/>
            </a:avLst>
          </a:prstGeom>
          <a:gradFill rotWithShape="1">
            <a:gsLst>
              <a:gs pos="0">
                <a:schemeClr val="hlink"/>
              </a:gs>
              <a:gs pos="50000">
                <a:srgbClr val="5A5A5A"/>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8" name="AutoShape 13"/>
          <p:cNvSpPr>
            <a:spLocks noChangeArrowheads="1"/>
          </p:cNvSpPr>
          <p:nvPr/>
        </p:nvSpPr>
        <p:spPr bwMode="auto">
          <a:xfrm flipH="1">
            <a:off x="7280914" y="5503137"/>
            <a:ext cx="531446" cy="519907"/>
          </a:xfrm>
          <a:prstGeom prst="homePlate">
            <a:avLst>
              <a:gd name="adj" fmla="val 25000"/>
            </a:avLst>
          </a:prstGeom>
          <a:gradFill rotWithShape="1">
            <a:gsLst>
              <a:gs pos="0">
                <a:srgbClr val="373737"/>
              </a:gs>
              <a:gs pos="100000">
                <a:schemeClr val="hlink"/>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20" name="AutoShape 14"/>
          <p:cNvSpPr>
            <a:spLocks noChangeArrowheads="1"/>
          </p:cNvSpPr>
          <p:nvPr/>
        </p:nvSpPr>
        <p:spPr bwMode="auto">
          <a:xfrm>
            <a:off x="567056" y="2611795"/>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تثبيت </a:t>
            </a:r>
            <a:r>
              <a:rPr lang="ar-EG" sz="2400" b="1" dirty="0">
                <a:solidFill>
                  <a:srgbClr val="FFFFFF"/>
                </a:solidFill>
                <a:ea typeface="Gulim" pitchFamily="34" charset="-127"/>
              </a:rPr>
              <a:t>مكان واضح للملفات والوثائق</a:t>
            </a:r>
            <a:endParaRPr lang="en-US" sz="2400" b="1" dirty="0">
              <a:solidFill>
                <a:srgbClr val="FFFFFF"/>
              </a:solidFill>
              <a:ea typeface="Gulim" pitchFamily="34" charset="-127"/>
            </a:endParaRPr>
          </a:p>
        </p:txBody>
      </p:sp>
      <p:sp>
        <p:nvSpPr>
          <p:cNvPr id="24" name="AutoShape 18"/>
          <p:cNvSpPr>
            <a:spLocks noChangeArrowheads="1"/>
          </p:cNvSpPr>
          <p:nvPr/>
        </p:nvSpPr>
        <p:spPr bwMode="auto">
          <a:xfrm>
            <a:off x="7740352" y="2563881"/>
            <a:ext cx="574675" cy="648103"/>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400">
              <a:solidFill>
                <a:srgbClr val="4D4D4D"/>
              </a:solidFill>
            </a:endParaRPr>
          </a:p>
        </p:txBody>
      </p:sp>
      <p:grpSp>
        <p:nvGrpSpPr>
          <p:cNvPr id="25" name="Group 19"/>
          <p:cNvGrpSpPr>
            <a:grpSpLocks/>
          </p:cNvGrpSpPr>
          <p:nvPr/>
        </p:nvGrpSpPr>
        <p:grpSpPr bwMode="auto">
          <a:xfrm>
            <a:off x="7740352" y="2563881"/>
            <a:ext cx="574675" cy="648103"/>
            <a:chOff x="0" y="0"/>
            <a:chExt cx="4251" cy="2141"/>
          </a:xfrm>
        </p:grpSpPr>
        <p:sp>
          <p:nvSpPr>
            <p:cNvPr id="26" name="Oval 20"/>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27" name="Oval 21"/>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28" name="Oval 22"/>
          <p:cNvSpPr>
            <a:spLocks noChangeArrowheads="1"/>
          </p:cNvSpPr>
          <p:nvPr/>
        </p:nvSpPr>
        <p:spPr bwMode="auto">
          <a:xfrm flipH="1">
            <a:off x="7786389" y="2616269"/>
            <a:ext cx="482600" cy="516346"/>
          </a:xfrm>
          <a:prstGeom prst="ellipse">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29" name="Oval 23"/>
          <p:cNvSpPr>
            <a:spLocks noChangeArrowheads="1"/>
          </p:cNvSpPr>
          <p:nvPr/>
        </p:nvSpPr>
        <p:spPr bwMode="auto">
          <a:xfrm flipH="1">
            <a:off x="7834013" y="2625793"/>
            <a:ext cx="377825" cy="341857"/>
          </a:xfrm>
          <a:prstGeom prst="ellipse">
            <a:avLst/>
          </a:prstGeom>
          <a:gradFill rotWithShape="1">
            <a:gsLst>
              <a:gs pos="0">
                <a:srgbClr val="F6E7DA"/>
              </a:gs>
              <a:gs pos="100000">
                <a:schemeClr val="bg2">
                  <a:alpha val="37999"/>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0" name="AutoShape 24"/>
          <p:cNvSpPr>
            <a:spLocks noChangeArrowheads="1"/>
          </p:cNvSpPr>
          <p:nvPr/>
        </p:nvSpPr>
        <p:spPr bwMode="auto">
          <a:xfrm>
            <a:off x="7740352" y="2565468"/>
            <a:ext cx="576262" cy="605371"/>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1</a:t>
            </a:r>
            <a:endParaRPr lang="en-US" b="1">
              <a:solidFill>
                <a:srgbClr val="FFFFFF"/>
              </a:solidFill>
              <a:ea typeface="Gulim" pitchFamily="34" charset="-127"/>
            </a:endParaRPr>
          </a:p>
        </p:txBody>
      </p:sp>
      <p:grpSp>
        <p:nvGrpSpPr>
          <p:cNvPr id="31" name="Group 25"/>
          <p:cNvGrpSpPr>
            <a:grpSpLocks/>
          </p:cNvGrpSpPr>
          <p:nvPr/>
        </p:nvGrpSpPr>
        <p:grpSpPr bwMode="auto">
          <a:xfrm>
            <a:off x="7740154" y="3500506"/>
            <a:ext cx="576262" cy="648103"/>
            <a:chOff x="0" y="0"/>
            <a:chExt cx="363" cy="364"/>
          </a:xfrm>
        </p:grpSpPr>
        <p:sp>
          <p:nvSpPr>
            <p:cNvPr id="32" name="AutoShape 26"/>
            <p:cNvSpPr>
              <a:spLocks noChangeArrowheads="1"/>
            </p:cNvSpPr>
            <p:nvPr/>
          </p:nvSpPr>
          <p:spPr bwMode="auto">
            <a:xfrm>
              <a:off x="2" y="1"/>
              <a:ext cx="360" cy="363"/>
            </a:xfrm>
            <a:prstGeom prst="roundRect">
              <a:avLst>
                <a:gd name="adj" fmla="val 14222"/>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33" name="Group 27"/>
            <p:cNvGrpSpPr>
              <a:grpSpLocks/>
            </p:cNvGrpSpPr>
            <p:nvPr/>
          </p:nvGrpSpPr>
          <p:grpSpPr bwMode="auto">
            <a:xfrm>
              <a:off x="2" y="0"/>
              <a:ext cx="359" cy="364"/>
              <a:chOff x="0" y="0"/>
              <a:chExt cx="4251" cy="2141"/>
            </a:xfrm>
          </p:grpSpPr>
          <p:sp>
            <p:nvSpPr>
              <p:cNvPr id="37" name="Oval 28"/>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38" name="Oval 29"/>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34" name="Oval 30"/>
            <p:cNvSpPr>
              <a:spLocks noChangeArrowheads="1"/>
            </p:cNvSpPr>
            <p:nvPr/>
          </p:nvSpPr>
          <p:spPr bwMode="auto">
            <a:xfrm flipH="1">
              <a:off x="31" y="33"/>
              <a:ext cx="302" cy="292"/>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5" name="Oval 31"/>
            <p:cNvSpPr>
              <a:spLocks noChangeArrowheads="1"/>
            </p:cNvSpPr>
            <p:nvPr/>
          </p:nvSpPr>
          <p:spPr bwMode="auto">
            <a:xfrm flipH="1">
              <a:off x="59" y="41"/>
              <a:ext cx="244" cy="191"/>
            </a:xfrm>
            <a:prstGeom prst="ellipse">
              <a:avLst/>
            </a:prstGeom>
            <a:gradFill rotWithShape="1">
              <a:gsLst>
                <a:gs pos="0">
                  <a:srgbClr val="FCF2CD"/>
                </a:gs>
                <a:gs pos="100000">
                  <a:schemeClr val="accent1">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6" name="AutoShape 32"/>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2</a:t>
              </a:r>
              <a:endParaRPr lang="en-US" b="1">
                <a:solidFill>
                  <a:srgbClr val="FFFFFF"/>
                </a:solidFill>
                <a:ea typeface="Gulim" pitchFamily="34" charset="-127"/>
              </a:endParaRPr>
            </a:p>
          </p:txBody>
        </p:sp>
      </p:grpSp>
      <p:grpSp>
        <p:nvGrpSpPr>
          <p:cNvPr id="39" name="Group 33"/>
          <p:cNvGrpSpPr>
            <a:grpSpLocks/>
          </p:cNvGrpSpPr>
          <p:nvPr/>
        </p:nvGrpSpPr>
        <p:grpSpPr bwMode="auto">
          <a:xfrm>
            <a:off x="7740154" y="4510156"/>
            <a:ext cx="576262" cy="648103"/>
            <a:chOff x="0" y="0"/>
            <a:chExt cx="363" cy="364"/>
          </a:xfrm>
        </p:grpSpPr>
        <p:sp>
          <p:nvSpPr>
            <p:cNvPr id="40" name="AutoShape 34"/>
            <p:cNvSpPr>
              <a:spLocks noChangeArrowheads="1"/>
            </p:cNvSpPr>
            <p:nvPr/>
          </p:nvSpPr>
          <p:spPr bwMode="auto">
            <a:xfrm>
              <a:off x="1" y="0"/>
              <a:ext cx="361" cy="363"/>
            </a:xfrm>
            <a:prstGeom prst="roundRect">
              <a:avLst>
                <a:gd name="adj" fmla="val 14222"/>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1" name="Group 35"/>
            <p:cNvGrpSpPr>
              <a:grpSpLocks/>
            </p:cNvGrpSpPr>
            <p:nvPr/>
          </p:nvGrpSpPr>
          <p:grpSpPr bwMode="auto">
            <a:xfrm>
              <a:off x="0" y="0"/>
              <a:ext cx="361" cy="364"/>
              <a:chOff x="0" y="0"/>
              <a:chExt cx="4251" cy="2141"/>
            </a:xfrm>
          </p:grpSpPr>
          <p:sp>
            <p:nvSpPr>
              <p:cNvPr id="45" name="Oval 36"/>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46" name="Oval 37"/>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42" name="Oval 38"/>
            <p:cNvSpPr>
              <a:spLocks noChangeArrowheads="1"/>
            </p:cNvSpPr>
            <p:nvPr/>
          </p:nvSpPr>
          <p:spPr bwMode="auto">
            <a:xfrm flipH="1">
              <a:off x="29" y="33"/>
              <a:ext cx="303" cy="293"/>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3" name="Oval 39"/>
            <p:cNvSpPr>
              <a:spLocks noChangeArrowheads="1"/>
            </p:cNvSpPr>
            <p:nvPr/>
          </p:nvSpPr>
          <p:spPr bwMode="auto">
            <a:xfrm flipH="1">
              <a:off x="57" y="41"/>
              <a:ext cx="246" cy="191"/>
            </a:xfrm>
            <a:prstGeom prst="ellipse">
              <a:avLst/>
            </a:prstGeom>
            <a:gradFill rotWithShape="1">
              <a:gsLst>
                <a:gs pos="0">
                  <a:srgbClr val="FFAAAA"/>
                </a:gs>
                <a:gs pos="100000">
                  <a:schemeClr val="accent2">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4" name="AutoShape 40"/>
            <p:cNvSpPr>
              <a:spLocks noChangeArrowheads="1"/>
            </p:cNvSpPr>
            <p:nvPr/>
          </p:nvSpPr>
          <p:spPr bwMode="auto">
            <a:xfrm>
              <a:off x="0" y="0"/>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3</a:t>
              </a:r>
              <a:endParaRPr lang="en-US" b="1">
                <a:solidFill>
                  <a:srgbClr val="FFFFFF"/>
                </a:solidFill>
                <a:ea typeface="Gulim" pitchFamily="34" charset="-127"/>
              </a:endParaRPr>
            </a:p>
          </p:txBody>
        </p:sp>
      </p:grpSp>
      <p:grpSp>
        <p:nvGrpSpPr>
          <p:cNvPr id="47" name="Group 41"/>
          <p:cNvGrpSpPr>
            <a:grpSpLocks/>
          </p:cNvGrpSpPr>
          <p:nvPr/>
        </p:nvGrpSpPr>
        <p:grpSpPr bwMode="auto">
          <a:xfrm>
            <a:off x="7740154" y="5445193"/>
            <a:ext cx="576262" cy="648103"/>
            <a:chOff x="0" y="0"/>
            <a:chExt cx="363" cy="364"/>
          </a:xfrm>
        </p:grpSpPr>
        <p:sp>
          <p:nvSpPr>
            <p:cNvPr id="48" name="AutoShape 42"/>
            <p:cNvSpPr>
              <a:spLocks noChangeArrowheads="1"/>
            </p:cNvSpPr>
            <p:nvPr/>
          </p:nvSpPr>
          <p:spPr bwMode="auto">
            <a:xfrm>
              <a:off x="1" y="1"/>
              <a:ext cx="361" cy="363"/>
            </a:xfrm>
            <a:prstGeom prst="roundRect">
              <a:avLst>
                <a:gd name="adj" fmla="val 14222"/>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9" name="Group 43"/>
            <p:cNvGrpSpPr>
              <a:grpSpLocks/>
            </p:cNvGrpSpPr>
            <p:nvPr/>
          </p:nvGrpSpPr>
          <p:grpSpPr bwMode="auto">
            <a:xfrm>
              <a:off x="0" y="0"/>
              <a:ext cx="360" cy="364"/>
              <a:chOff x="0" y="0"/>
              <a:chExt cx="1134" cy="993"/>
            </a:xfrm>
          </p:grpSpPr>
          <p:grpSp>
            <p:nvGrpSpPr>
              <p:cNvPr id="52" name="Group 44"/>
              <p:cNvGrpSpPr>
                <a:grpSpLocks/>
              </p:cNvGrpSpPr>
              <p:nvPr/>
            </p:nvGrpSpPr>
            <p:grpSpPr bwMode="auto">
              <a:xfrm>
                <a:off x="0" y="0"/>
                <a:ext cx="1134" cy="993"/>
                <a:chOff x="0" y="0"/>
                <a:chExt cx="4251" cy="2141"/>
              </a:xfrm>
            </p:grpSpPr>
            <p:sp>
              <p:nvSpPr>
                <p:cNvPr id="54" name="Oval 45"/>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55" name="Oval 46"/>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53" name="Oval 47"/>
              <p:cNvSpPr>
                <a:spLocks noChangeArrowheads="1"/>
              </p:cNvSpPr>
              <p:nvPr/>
            </p:nvSpPr>
            <p:spPr bwMode="auto">
              <a:xfrm flipH="1">
                <a:off x="91" y="91"/>
                <a:ext cx="953" cy="795"/>
              </a:xfrm>
              <a:prstGeom prst="ellipse">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grpSp>
        <p:sp>
          <p:nvSpPr>
            <p:cNvPr id="50" name="Oval 48"/>
            <p:cNvSpPr>
              <a:spLocks noChangeArrowheads="1"/>
            </p:cNvSpPr>
            <p:nvPr/>
          </p:nvSpPr>
          <p:spPr bwMode="auto">
            <a:xfrm flipH="1">
              <a:off x="57" y="42"/>
              <a:ext cx="244" cy="191"/>
            </a:xfrm>
            <a:prstGeom prst="ellipse">
              <a:avLst/>
            </a:prstGeom>
            <a:gradFill rotWithShape="1">
              <a:gsLst>
                <a:gs pos="0">
                  <a:srgbClr val="DBDBDB"/>
                </a:gs>
                <a:gs pos="100000">
                  <a:schemeClr val="hlink">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51" name="AutoShape 49"/>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4</a:t>
              </a:r>
              <a:endParaRPr lang="en-US" b="1">
                <a:solidFill>
                  <a:srgbClr val="FFFFFF"/>
                </a:solidFill>
                <a:ea typeface="Gulim" pitchFamily="34" charset="-127"/>
              </a:endParaRPr>
            </a:p>
          </p:txBody>
        </p:sp>
      </p:grpSp>
      <p:sp>
        <p:nvSpPr>
          <p:cNvPr id="69" name="AutoShape 14"/>
          <p:cNvSpPr>
            <a:spLocks noChangeArrowheads="1"/>
          </p:cNvSpPr>
          <p:nvPr/>
        </p:nvSpPr>
        <p:spPr bwMode="auto">
          <a:xfrm>
            <a:off x="611560" y="3573016"/>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سهولة </a:t>
            </a:r>
            <a:r>
              <a:rPr lang="ar-EG" sz="2400" b="1" dirty="0">
                <a:solidFill>
                  <a:srgbClr val="FFFFFF"/>
                </a:solidFill>
                <a:ea typeface="Gulim" pitchFamily="34" charset="-127"/>
              </a:rPr>
              <a:t>الرجوع إليها وقت الحاجة</a:t>
            </a:r>
            <a:endParaRPr lang="en-US" sz="2400" b="1" dirty="0">
              <a:solidFill>
                <a:srgbClr val="FFFFFF"/>
              </a:solidFill>
              <a:ea typeface="Gulim" pitchFamily="34" charset="-127"/>
            </a:endParaRPr>
          </a:p>
        </p:txBody>
      </p:sp>
      <p:sp>
        <p:nvSpPr>
          <p:cNvPr id="70" name="AutoShape 14"/>
          <p:cNvSpPr>
            <a:spLocks noChangeArrowheads="1"/>
          </p:cNvSpPr>
          <p:nvPr/>
        </p:nvSpPr>
        <p:spPr bwMode="auto">
          <a:xfrm>
            <a:off x="656064" y="4565496"/>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تحديث </a:t>
            </a:r>
            <a:r>
              <a:rPr lang="ar-EG" sz="2400" b="1" dirty="0">
                <a:solidFill>
                  <a:srgbClr val="FFFFFF"/>
                </a:solidFill>
                <a:ea typeface="Gulim" pitchFamily="34" charset="-127"/>
              </a:rPr>
              <a:t>البيانات والمعلومات</a:t>
            </a:r>
            <a:endParaRPr lang="en-US" sz="2400" b="1" dirty="0">
              <a:solidFill>
                <a:srgbClr val="FFFFFF"/>
              </a:solidFill>
              <a:ea typeface="Gulim" pitchFamily="34" charset="-127"/>
            </a:endParaRPr>
          </a:p>
        </p:txBody>
      </p:sp>
      <p:sp>
        <p:nvSpPr>
          <p:cNvPr id="71" name="AutoShape 14"/>
          <p:cNvSpPr>
            <a:spLocks noChangeArrowheads="1"/>
          </p:cNvSpPr>
          <p:nvPr/>
        </p:nvSpPr>
        <p:spPr bwMode="auto">
          <a:xfrm>
            <a:off x="700568" y="5501600"/>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ضمان </a:t>
            </a:r>
            <a:r>
              <a:rPr lang="ar-EG" sz="2400" b="1" dirty="0">
                <a:solidFill>
                  <a:srgbClr val="FFFFFF"/>
                </a:solidFill>
                <a:ea typeface="Gulim" pitchFamily="34" charset="-127"/>
              </a:rPr>
              <a:t>سلامة الملفات والوثائق</a:t>
            </a:r>
            <a:endParaRPr lang="en-US" sz="2400" b="1" dirty="0">
              <a:solidFill>
                <a:srgbClr val="FFFFFF"/>
              </a:solidFill>
              <a:ea typeface="Gulim" pitchFamily="34" charset="-127"/>
            </a:endParaRPr>
          </a:p>
        </p:txBody>
      </p:sp>
      <p:sp>
        <p:nvSpPr>
          <p:cNvPr id="2" name="Rectangle 1"/>
          <p:cNvSpPr/>
          <p:nvPr/>
        </p:nvSpPr>
        <p:spPr>
          <a:xfrm>
            <a:off x="581172" y="1340768"/>
            <a:ext cx="8608548" cy="830997"/>
          </a:xfrm>
          <a:prstGeom prst="rect">
            <a:avLst/>
          </a:prstGeom>
        </p:spPr>
        <p:txBody>
          <a:bodyPr wrap="square">
            <a:spAutoFit/>
          </a:bodyPr>
          <a:lstStyle/>
          <a:p>
            <a:pPr algn="justLow" rtl="1"/>
            <a:r>
              <a:rPr lang="ar-EG" sz="2400" b="1" dirty="0"/>
              <a:t>يتم حفظ الملفات والوثائق في المنشآت على أجهزة حاسوب مؤمنة لتسهل علمية الرجوع إليها وقت الحاجة، لذا تتضح أهمية عملية الحفظ فيما يلي:</a:t>
            </a:r>
          </a:p>
        </p:txBody>
      </p:sp>
    </p:spTree>
    <p:extLst>
      <p:ext uri="{BB962C8B-B14F-4D97-AF65-F5344CB8AC3E}">
        <p14:creationId xmlns:p14="http://schemas.microsoft.com/office/powerpoint/2010/main" xmlns="" val="167510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fade">
                                      <p:cBhvr>
                                        <p:cTn id="64" dur="1000"/>
                                        <p:tgtEl>
                                          <p:spTgt spid="69"/>
                                        </p:tgtEl>
                                      </p:cBhvr>
                                    </p:animEffect>
                                    <p:anim calcmode="lin" valueType="num">
                                      <p:cBhvr>
                                        <p:cTn id="65" dur="1000" fill="hold"/>
                                        <p:tgtEl>
                                          <p:spTgt spid="69"/>
                                        </p:tgtEl>
                                        <p:attrNameLst>
                                          <p:attrName>ppt_x</p:attrName>
                                        </p:attrNameLst>
                                      </p:cBhvr>
                                      <p:tavLst>
                                        <p:tav tm="0">
                                          <p:val>
                                            <p:strVal val="#ppt_x"/>
                                          </p:val>
                                        </p:tav>
                                        <p:tav tm="100000">
                                          <p:val>
                                            <p:strVal val="#ppt_x"/>
                                          </p:val>
                                        </p:tav>
                                      </p:tavLst>
                                    </p:anim>
                                    <p:anim calcmode="lin" valueType="num">
                                      <p:cBhvr>
                                        <p:cTn id="6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1000"/>
                                        <p:tgtEl>
                                          <p:spTgt spid="39"/>
                                        </p:tgtEl>
                                      </p:cBhvr>
                                    </p:animEffect>
                                    <p:anim calcmode="lin" valueType="num">
                                      <p:cBhvr>
                                        <p:cTn id="82" dur="1000" fill="hold"/>
                                        <p:tgtEl>
                                          <p:spTgt spid="39"/>
                                        </p:tgtEl>
                                        <p:attrNameLst>
                                          <p:attrName>ppt_x</p:attrName>
                                        </p:attrNameLst>
                                      </p:cBhvr>
                                      <p:tavLst>
                                        <p:tav tm="0">
                                          <p:val>
                                            <p:strVal val="#ppt_x"/>
                                          </p:val>
                                        </p:tav>
                                        <p:tav tm="100000">
                                          <p:val>
                                            <p:strVal val="#ppt_x"/>
                                          </p:val>
                                        </p:tav>
                                      </p:tavLst>
                                    </p:anim>
                                    <p:anim calcmode="lin" valueType="num">
                                      <p:cBhvr>
                                        <p:cTn id="83" dur="1000" fill="hold"/>
                                        <p:tgtEl>
                                          <p:spTgt spid="3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fade">
                                      <p:cBhvr>
                                        <p:cTn id="86" dur="1000"/>
                                        <p:tgtEl>
                                          <p:spTgt spid="70"/>
                                        </p:tgtEl>
                                      </p:cBhvr>
                                    </p:animEffect>
                                    <p:anim calcmode="lin" valueType="num">
                                      <p:cBhvr>
                                        <p:cTn id="87" dur="1000" fill="hold"/>
                                        <p:tgtEl>
                                          <p:spTgt spid="70"/>
                                        </p:tgtEl>
                                        <p:attrNameLst>
                                          <p:attrName>ppt_x</p:attrName>
                                        </p:attrNameLst>
                                      </p:cBhvr>
                                      <p:tavLst>
                                        <p:tav tm="0">
                                          <p:val>
                                            <p:strVal val="#ppt_x"/>
                                          </p:val>
                                        </p:tav>
                                        <p:tav tm="100000">
                                          <p:val>
                                            <p:strVal val="#ppt_x"/>
                                          </p:val>
                                        </p:tav>
                                      </p:tavLst>
                                    </p:anim>
                                    <p:anim calcmode="lin" valueType="num">
                                      <p:cBhvr>
                                        <p:cTn id="88"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fade">
                                      <p:cBhvr>
                                        <p:cTn id="93" dur="1000"/>
                                        <p:tgtEl>
                                          <p:spTgt spid="17"/>
                                        </p:tgtEl>
                                      </p:cBhvr>
                                    </p:animEffect>
                                    <p:anim calcmode="lin" valueType="num">
                                      <p:cBhvr>
                                        <p:cTn id="94" dur="1000" fill="hold"/>
                                        <p:tgtEl>
                                          <p:spTgt spid="17"/>
                                        </p:tgtEl>
                                        <p:attrNameLst>
                                          <p:attrName>ppt_x</p:attrName>
                                        </p:attrNameLst>
                                      </p:cBhvr>
                                      <p:tavLst>
                                        <p:tav tm="0">
                                          <p:val>
                                            <p:strVal val="#ppt_x"/>
                                          </p:val>
                                        </p:tav>
                                        <p:tav tm="100000">
                                          <p:val>
                                            <p:strVal val="#ppt_x"/>
                                          </p:val>
                                        </p:tav>
                                      </p:tavLst>
                                    </p:anim>
                                    <p:anim calcmode="lin" valueType="num">
                                      <p:cBhvr>
                                        <p:cTn id="95" dur="1000" fill="hold"/>
                                        <p:tgtEl>
                                          <p:spTgt spid="1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1000"/>
                                        <p:tgtEl>
                                          <p:spTgt spid="47"/>
                                        </p:tgtEl>
                                      </p:cBhvr>
                                    </p:animEffect>
                                    <p:anim calcmode="lin" valueType="num">
                                      <p:cBhvr>
                                        <p:cTn id="104" dur="1000" fill="hold"/>
                                        <p:tgtEl>
                                          <p:spTgt spid="47"/>
                                        </p:tgtEl>
                                        <p:attrNameLst>
                                          <p:attrName>ppt_x</p:attrName>
                                        </p:attrNameLst>
                                      </p:cBhvr>
                                      <p:tavLst>
                                        <p:tav tm="0">
                                          <p:val>
                                            <p:strVal val="#ppt_x"/>
                                          </p:val>
                                        </p:tav>
                                        <p:tav tm="100000">
                                          <p:val>
                                            <p:strVal val="#ppt_x"/>
                                          </p:val>
                                        </p:tav>
                                      </p:tavLst>
                                    </p:anim>
                                    <p:anim calcmode="lin" valueType="num">
                                      <p:cBhvr>
                                        <p:cTn id="105" dur="1000" fill="hold"/>
                                        <p:tgtEl>
                                          <p:spTgt spid="47"/>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71"/>
                                        </p:tgtEl>
                                        <p:attrNameLst>
                                          <p:attrName>style.visibility</p:attrName>
                                        </p:attrNameLst>
                                      </p:cBhvr>
                                      <p:to>
                                        <p:strVal val="visible"/>
                                      </p:to>
                                    </p:set>
                                    <p:animEffect transition="in" filter="fade">
                                      <p:cBhvr>
                                        <p:cTn id="108" dur="1000"/>
                                        <p:tgtEl>
                                          <p:spTgt spid="71"/>
                                        </p:tgtEl>
                                      </p:cBhvr>
                                    </p:animEffect>
                                    <p:anim calcmode="lin" valueType="num">
                                      <p:cBhvr>
                                        <p:cTn id="109" dur="1000" fill="hold"/>
                                        <p:tgtEl>
                                          <p:spTgt spid="71"/>
                                        </p:tgtEl>
                                        <p:attrNameLst>
                                          <p:attrName>ppt_x</p:attrName>
                                        </p:attrNameLst>
                                      </p:cBhvr>
                                      <p:tavLst>
                                        <p:tav tm="0">
                                          <p:val>
                                            <p:strVal val="#ppt_x"/>
                                          </p:val>
                                        </p:tav>
                                        <p:tav tm="100000">
                                          <p:val>
                                            <p:strVal val="#ppt_x"/>
                                          </p:val>
                                        </p:tav>
                                      </p:tavLst>
                                    </p:anim>
                                    <p:anim calcmode="lin" valueType="num">
                                      <p:cBhvr>
                                        <p:cTn id="110"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4" grpId="0" animBg="1"/>
      <p:bldP spid="15" grpId="0" animBg="1"/>
      <p:bldP spid="17" grpId="0" animBg="1"/>
      <p:bldP spid="18" grpId="0" animBg="1"/>
      <p:bldP spid="20" grpId="0"/>
      <p:bldP spid="24" grpId="0" animBg="1"/>
      <p:bldP spid="28" grpId="0" animBg="1"/>
      <p:bldP spid="29" grpId="0" animBg="1"/>
      <p:bldP spid="30" grpId="0"/>
      <p:bldP spid="69" grpId="0"/>
      <p:bldP spid="70" grpId="0"/>
      <p:bldP spid="71" grpId="0"/>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أسس الاسترجاع وإجراءاته</a:t>
            </a:r>
          </a:p>
        </p:txBody>
      </p:sp>
      <p:sp>
        <p:nvSpPr>
          <p:cNvPr id="8" name="AutoShape 3"/>
          <p:cNvSpPr>
            <a:spLocks noChangeArrowheads="1"/>
          </p:cNvSpPr>
          <p:nvPr/>
        </p:nvSpPr>
        <p:spPr bwMode="auto">
          <a:xfrm flipH="1">
            <a:off x="581172" y="2681605"/>
            <a:ext cx="6928656" cy="409516"/>
          </a:xfrm>
          <a:prstGeom prst="roundRect">
            <a:avLst>
              <a:gd name="adj" fmla="val 50000"/>
            </a:avLst>
          </a:prstGeom>
          <a:gradFill rotWithShape="1">
            <a:gsLst>
              <a:gs pos="0">
                <a:schemeClr val="bg2"/>
              </a:gs>
              <a:gs pos="50000">
                <a:srgbClr val="934300"/>
              </a:gs>
              <a:gs pos="100000">
                <a:schemeClr val="bg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9" name="AutoShape 4"/>
          <p:cNvSpPr>
            <a:spLocks noChangeArrowheads="1"/>
          </p:cNvSpPr>
          <p:nvPr/>
        </p:nvSpPr>
        <p:spPr bwMode="auto">
          <a:xfrm flipH="1">
            <a:off x="7260152" y="2621279"/>
            <a:ext cx="521061" cy="519907"/>
          </a:xfrm>
          <a:prstGeom prst="homePlate">
            <a:avLst>
              <a:gd name="adj" fmla="val 25000"/>
            </a:avLst>
          </a:prstGeom>
          <a:gradFill rotWithShape="1">
            <a:gsLst>
              <a:gs pos="0">
                <a:srgbClr val="5A2900"/>
              </a:gs>
              <a:gs pos="100000">
                <a:schemeClr val="bg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1" name="AutoShape 6"/>
          <p:cNvSpPr>
            <a:spLocks noChangeArrowheads="1"/>
          </p:cNvSpPr>
          <p:nvPr/>
        </p:nvSpPr>
        <p:spPr bwMode="auto">
          <a:xfrm flipH="1">
            <a:off x="515287" y="3633686"/>
            <a:ext cx="7053935" cy="409516"/>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2" name="AutoShape 7"/>
          <p:cNvSpPr>
            <a:spLocks noChangeArrowheads="1"/>
          </p:cNvSpPr>
          <p:nvPr/>
        </p:nvSpPr>
        <p:spPr bwMode="auto">
          <a:xfrm flipH="1">
            <a:off x="7281878" y="3573149"/>
            <a:ext cx="530482" cy="519907"/>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4" name="AutoShape 9"/>
          <p:cNvSpPr>
            <a:spLocks noChangeArrowheads="1"/>
          </p:cNvSpPr>
          <p:nvPr/>
        </p:nvSpPr>
        <p:spPr bwMode="auto">
          <a:xfrm flipH="1">
            <a:off x="533136" y="4641123"/>
            <a:ext cx="6949346" cy="409516"/>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5" name="AutoShape 10"/>
          <p:cNvSpPr>
            <a:spLocks noChangeArrowheads="1"/>
          </p:cNvSpPr>
          <p:nvPr/>
        </p:nvSpPr>
        <p:spPr bwMode="auto">
          <a:xfrm flipH="1">
            <a:off x="7232061" y="4575244"/>
            <a:ext cx="522617" cy="519907"/>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7" name="AutoShape 12"/>
          <p:cNvSpPr>
            <a:spLocks noChangeArrowheads="1"/>
          </p:cNvSpPr>
          <p:nvPr/>
        </p:nvSpPr>
        <p:spPr bwMode="auto">
          <a:xfrm flipH="1">
            <a:off x="513099" y="5565455"/>
            <a:ext cx="7066753" cy="409516"/>
          </a:xfrm>
          <a:prstGeom prst="roundRect">
            <a:avLst>
              <a:gd name="adj" fmla="val 50000"/>
            </a:avLst>
          </a:prstGeom>
          <a:gradFill rotWithShape="1">
            <a:gsLst>
              <a:gs pos="0">
                <a:schemeClr val="hlink"/>
              </a:gs>
              <a:gs pos="50000">
                <a:srgbClr val="5A5A5A"/>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8" name="AutoShape 13"/>
          <p:cNvSpPr>
            <a:spLocks noChangeArrowheads="1"/>
          </p:cNvSpPr>
          <p:nvPr/>
        </p:nvSpPr>
        <p:spPr bwMode="auto">
          <a:xfrm flipH="1">
            <a:off x="7280914" y="5503137"/>
            <a:ext cx="531446" cy="519907"/>
          </a:xfrm>
          <a:prstGeom prst="homePlate">
            <a:avLst>
              <a:gd name="adj" fmla="val 25000"/>
            </a:avLst>
          </a:prstGeom>
          <a:gradFill rotWithShape="1">
            <a:gsLst>
              <a:gs pos="0">
                <a:srgbClr val="373737"/>
              </a:gs>
              <a:gs pos="100000">
                <a:schemeClr val="hlink"/>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20" name="AutoShape 14"/>
          <p:cNvSpPr>
            <a:spLocks noChangeArrowheads="1"/>
          </p:cNvSpPr>
          <p:nvPr/>
        </p:nvSpPr>
        <p:spPr bwMode="auto">
          <a:xfrm>
            <a:off x="567056" y="2611795"/>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يجب </a:t>
            </a:r>
            <a:r>
              <a:rPr lang="ar-EG" sz="2400" b="1" dirty="0">
                <a:solidFill>
                  <a:srgbClr val="FFFFFF"/>
                </a:solidFill>
                <a:ea typeface="Gulim" pitchFamily="34" charset="-127"/>
              </a:rPr>
              <a:t>أن تحدد نوعية المعلومات التي يتم استرجاعها</a:t>
            </a:r>
            <a:endParaRPr lang="en-US" sz="2400" b="1" dirty="0">
              <a:solidFill>
                <a:srgbClr val="FFFFFF"/>
              </a:solidFill>
              <a:ea typeface="Gulim" pitchFamily="34" charset="-127"/>
            </a:endParaRPr>
          </a:p>
        </p:txBody>
      </p:sp>
      <p:sp>
        <p:nvSpPr>
          <p:cNvPr id="24" name="AutoShape 18"/>
          <p:cNvSpPr>
            <a:spLocks noChangeArrowheads="1"/>
          </p:cNvSpPr>
          <p:nvPr/>
        </p:nvSpPr>
        <p:spPr bwMode="auto">
          <a:xfrm>
            <a:off x="7740352" y="2563881"/>
            <a:ext cx="574675" cy="648103"/>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400">
              <a:solidFill>
                <a:srgbClr val="4D4D4D"/>
              </a:solidFill>
            </a:endParaRPr>
          </a:p>
        </p:txBody>
      </p:sp>
      <p:grpSp>
        <p:nvGrpSpPr>
          <p:cNvPr id="25" name="Group 19"/>
          <p:cNvGrpSpPr>
            <a:grpSpLocks/>
          </p:cNvGrpSpPr>
          <p:nvPr/>
        </p:nvGrpSpPr>
        <p:grpSpPr bwMode="auto">
          <a:xfrm>
            <a:off x="7740352" y="2563881"/>
            <a:ext cx="574675" cy="648103"/>
            <a:chOff x="0" y="0"/>
            <a:chExt cx="4251" cy="2141"/>
          </a:xfrm>
        </p:grpSpPr>
        <p:sp>
          <p:nvSpPr>
            <p:cNvPr id="26" name="Oval 20"/>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27" name="Oval 21"/>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28" name="Oval 22"/>
          <p:cNvSpPr>
            <a:spLocks noChangeArrowheads="1"/>
          </p:cNvSpPr>
          <p:nvPr/>
        </p:nvSpPr>
        <p:spPr bwMode="auto">
          <a:xfrm flipH="1">
            <a:off x="7786389" y="2616269"/>
            <a:ext cx="482600" cy="516346"/>
          </a:xfrm>
          <a:prstGeom prst="ellipse">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29" name="Oval 23"/>
          <p:cNvSpPr>
            <a:spLocks noChangeArrowheads="1"/>
          </p:cNvSpPr>
          <p:nvPr/>
        </p:nvSpPr>
        <p:spPr bwMode="auto">
          <a:xfrm flipH="1">
            <a:off x="7834013" y="2625793"/>
            <a:ext cx="377825" cy="341857"/>
          </a:xfrm>
          <a:prstGeom prst="ellipse">
            <a:avLst/>
          </a:prstGeom>
          <a:gradFill rotWithShape="1">
            <a:gsLst>
              <a:gs pos="0">
                <a:srgbClr val="F6E7DA"/>
              </a:gs>
              <a:gs pos="100000">
                <a:schemeClr val="bg2">
                  <a:alpha val="37999"/>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0" name="AutoShape 24"/>
          <p:cNvSpPr>
            <a:spLocks noChangeArrowheads="1"/>
          </p:cNvSpPr>
          <p:nvPr/>
        </p:nvSpPr>
        <p:spPr bwMode="auto">
          <a:xfrm>
            <a:off x="7740352" y="2565468"/>
            <a:ext cx="576262" cy="605371"/>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1</a:t>
            </a:r>
            <a:endParaRPr lang="en-US" b="1">
              <a:solidFill>
                <a:srgbClr val="FFFFFF"/>
              </a:solidFill>
              <a:ea typeface="Gulim" pitchFamily="34" charset="-127"/>
            </a:endParaRPr>
          </a:p>
        </p:txBody>
      </p:sp>
      <p:grpSp>
        <p:nvGrpSpPr>
          <p:cNvPr id="31" name="Group 25"/>
          <p:cNvGrpSpPr>
            <a:grpSpLocks/>
          </p:cNvGrpSpPr>
          <p:nvPr/>
        </p:nvGrpSpPr>
        <p:grpSpPr bwMode="auto">
          <a:xfrm>
            <a:off x="7740154" y="3500506"/>
            <a:ext cx="576262" cy="648103"/>
            <a:chOff x="0" y="0"/>
            <a:chExt cx="363" cy="364"/>
          </a:xfrm>
        </p:grpSpPr>
        <p:sp>
          <p:nvSpPr>
            <p:cNvPr id="32" name="AutoShape 26"/>
            <p:cNvSpPr>
              <a:spLocks noChangeArrowheads="1"/>
            </p:cNvSpPr>
            <p:nvPr/>
          </p:nvSpPr>
          <p:spPr bwMode="auto">
            <a:xfrm>
              <a:off x="2" y="1"/>
              <a:ext cx="360" cy="363"/>
            </a:xfrm>
            <a:prstGeom prst="roundRect">
              <a:avLst>
                <a:gd name="adj" fmla="val 14222"/>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33" name="Group 27"/>
            <p:cNvGrpSpPr>
              <a:grpSpLocks/>
            </p:cNvGrpSpPr>
            <p:nvPr/>
          </p:nvGrpSpPr>
          <p:grpSpPr bwMode="auto">
            <a:xfrm>
              <a:off x="2" y="0"/>
              <a:ext cx="359" cy="364"/>
              <a:chOff x="0" y="0"/>
              <a:chExt cx="4251" cy="2141"/>
            </a:xfrm>
          </p:grpSpPr>
          <p:sp>
            <p:nvSpPr>
              <p:cNvPr id="37" name="Oval 28"/>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38" name="Oval 29"/>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34" name="Oval 30"/>
            <p:cNvSpPr>
              <a:spLocks noChangeArrowheads="1"/>
            </p:cNvSpPr>
            <p:nvPr/>
          </p:nvSpPr>
          <p:spPr bwMode="auto">
            <a:xfrm flipH="1">
              <a:off x="31" y="33"/>
              <a:ext cx="302" cy="292"/>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5" name="Oval 31"/>
            <p:cNvSpPr>
              <a:spLocks noChangeArrowheads="1"/>
            </p:cNvSpPr>
            <p:nvPr/>
          </p:nvSpPr>
          <p:spPr bwMode="auto">
            <a:xfrm flipH="1">
              <a:off x="59" y="41"/>
              <a:ext cx="244" cy="191"/>
            </a:xfrm>
            <a:prstGeom prst="ellipse">
              <a:avLst/>
            </a:prstGeom>
            <a:gradFill rotWithShape="1">
              <a:gsLst>
                <a:gs pos="0">
                  <a:srgbClr val="FCF2CD"/>
                </a:gs>
                <a:gs pos="100000">
                  <a:schemeClr val="accent1">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6" name="AutoShape 32"/>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2</a:t>
              </a:r>
              <a:endParaRPr lang="en-US" b="1">
                <a:solidFill>
                  <a:srgbClr val="FFFFFF"/>
                </a:solidFill>
                <a:ea typeface="Gulim" pitchFamily="34" charset="-127"/>
              </a:endParaRPr>
            </a:p>
          </p:txBody>
        </p:sp>
      </p:grpSp>
      <p:grpSp>
        <p:nvGrpSpPr>
          <p:cNvPr id="39" name="Group 33"/>
          <p:cNvGrpSpPr>
            <a:grpSpLocks/>
          </p:cNvGrpSpPr>
          <p:nvPr/>
        </p:nvGrpSpPr>
        <p:grpSpPr bwMode="auto">
          <a:xfrm>
            <a:off x="7740154" y="4510156"/>
            <a:ext cx="576262" cy="648103"/>
            <a:chOff x="0" y="0"/>
            <a:chExt cx="363" cy="364"/>
          </a:xfrm>
        </p:grpSpPr>
        <p:sp>
          <p:nvSpPr>
            <p:cNvPr id="40" name="AutoShape 34"/>
            <p:cNvSpPr>
              <a:spLocks noChangeArrowheads="1"/>
            </p:cNvSpPr>
            <p:nvPr/>
          </p:nvSpPr>
          <p:spPr bwMode="auto">
            <a:xfrm>
              <a:off x="1" y="0"/>
              <a:ext cx="361" cy="363"/>
            </a:xfrm>
            <a:prstGeom prst="roundRect">
              <a:avLst>
                <a:gd name="adj" fmla="val 14222"/>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1" name="Group 35"/>
            <p:cNvGrpSpPr>
              <a:grpSpLocks/>
            </p:cNvGrpSpPr>
            <p:nvPr/>
          </p:nvGrpSpPr>
          <p:grpSpPr bwMode="auto">
            <a:xfrm>
              <a:off x="0" y="0"/>
              <a:ext cx="361" cy="364"/>
              <a:chOff x="0" y="0"/>
              <a:chExt cx="4251" cy="2141"/>
            </a:xfrm>
          </p:grpSpPr>
          <p:sp>
            <p:nvSpPr>
              <p:cNvPr id="45" name="Oval 36"/>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46" name="Oval 37"/>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42" name="Oval 38"/>
            <p:cNvSpPr>
              <a:spLocks noChangeArrowheads="1"/>
            </p:cNvSpPr>
            <p:nvPr/>
          </p:nvSpPr>
          <p:spPr bwMode="auto">
            <a:xfrm flipH="1">
              <a:off x="29" y="33"/>
              <a:ext cx="303" cy="293"/>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3" name="Oval 39"/>
            <p:cNvSpPr>
              <a:spLocks noChangeArrowheads="1"/>
            </p:cNvSpPr>
            <p:nvPr/>
          </p:nvSpPr>
          <p:spPr bwMode="auto">
            <a:xfrm flipH="1">
              <a:off x="57" y="41"/>
              <a:ext cx="246" cy="191"/>
            </a:xfrm>
            <a:prstGeom prst="ellipse">
              <a:avLst/>
            </a:prstGeom>
            <a:gradFill rotWithShape="1">
              <a:gsLst>
                <a:gs pos="0">
                  <a:srgbClr val="FFAAAA"/>
                </a:gs>
                <a:gs pos="100000">
                  <a:schemeClr val="accent2">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4" name="AutoShape 40"/>
            <p:cNvSpPr>
              <a:spLocks noChangeArrowheads="1"/>
            </p:cNvSpPr>
            <p:nvPr/>
          </p:nvSpPr>
          <p:spPr bwMode="auto">
            <a:xfrm>
              <a:off x="0" y="0"/>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3</a:t>
              </a:r>
              <a:endParaRPr lang="en-US" b="1">
                <a:solidFill>
                  <a:srgbClr val="FFFFFF"/>
                </a:solidFill>
                <a:ea typeface="Gulim" pitchFamily="34" charset="-127"/>
              </a:endParaRPr>
            </a:p>
          </p:txBody>
        </p:sp>
      </p:grpSp>
      <p:grpSp>
        <p:nvGrpSpPr>
          <p:cNvPr id="47" name="Group 41"/>
          <p:cNvGrpSpPr>
            <a:grpSpLocks/>
          </p:cNvGrpSpPr>
          <p:nvPr/>
        </p:nvGrpSpPr>
        <p:grpSpPr bwMode="auto">
          <a:xfrm>
            <a:off x="7740154" y="5445193"/>
            <a:ext cx="576262" cy="648103"/>
            <a:chOff x="0" y="0"/>
            <a:chExt cx="363" cy="364"/>
          </a:xfrm>
        </p:grpSpPr>
        <p:sp>
          <p:nvSpPr>
            <p:cNvPr id="48" name="AutoShape 42"/>
            <p:cNvSpPr>
              <a:spLocks noChangeArrowheads="1"/>
            </p:cNvSpPr>
            <p:nvPr/>
          </p:nvSpPr>
          <p:spPr bwMode="auto">
            <a:xfrm>
              <a:off x="1" y="1"/>
              <a:ext cx="361" cy="363"/>
            </a:xfrm>
            <a:prstGeom prst="roundRect">
              <a:avLst>
                <a:gd name="adj" fmla="val 14222"/>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9" name="Group 43"/>
            <p:cNvGrpSpPr>
              <a:grpSpLocks/>
            </p:cNvGrpSpPr>
            <p:nvPr/>
          </p:nvGrpSpPr>
          <p:grpSpPr bwMode="auto">
            <a:xfrm>
              <a:off x="0" y="0"/>
              <a:ext cx="360" cy="364"/>
              <a:chOff x="0" y="0"/>
              <a:chExt cx="1134" cy="993"/>
            </a:xfrm>
          </p:grpSpPr>
          <p:grpSp>
            <p:nvGrpSpPr>
              <p:cNvPr id="52" name="Group 44"/>
              <p:cNvGrpSpPr>
                <a:grpSpLocks/>
              </p:cNvGrpSpPr>
              <p:nvPr/>
            </p:nvGrpSpPr>
            <p:grpSpPr bwMode="auto">
              <a:xfrm>
                <a:off x="0" y="0"/>
                <a:ext cx="1134" cy="993"/>
                <a:chOff x="0" y="0"/>
                <a:chExt cx="4251" cy="2141"/>
              </a:xfrm>
            </p:grpSpPr>
            <p:sp>
              <p:nvSpPr>
                <p:cNvPr id="54" name="Oval 45"/>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55" name="Oval 46"/>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53" name="Oval 47"/>
              <p:cNvSpPr>
                <a:spLocks noChangeArrowheads="1"/>
              </p:cNvSpPr>
              <p:nvPr/>
            </p:nvSpPr>
            <p:spPr bwMode="auto">
              <a:xfrm flipH="1">
                <a:off x="91" y="91"/>
                <a:ext cx="953" cy="795"/>
              </a:xfrm>
              <a:prstGeom prst="ellipse">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grpSp>
        <p:sp>
          <p:nvSpPr>
            <p:cNvPr id="50" name="Oval 48"/>
            <p:cNvSpPr>
              <a:spLocks noChangeArrowheads="1"/>
            </p:cNvSpPr>
            <p:nvPr/>
          </p:nvSpPr>
          <p:spPr bwMode="auto">
            <a:xfrm flipH="1">
              <a:off x="57" y="42"/>
              <a:ext cx="244" cy="191"/>
            </a:xfrm>
            <a:prstGeom prst="ellipse">
              <a:avLst/>
            </a:prstGeom>
            <a:gradFill rotWithShape="1">
              <a:gsLst>
                <a:gs pos="0">
                  <a:srgbClr val="DBDBDB"/>
                </a:gs>
                <a:gs pos="100000">
                  <a:schemeClr val="hlink">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51" name="AutoShape 49"/>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4</a:t>
              </a:r>
              <a:endParaRPr lang="en-US" b="1">
                <a:solidFill>
                  <a:srgbClr val="FFFFFF"/>
                </a:solidFill>
                <a:ea typeface="Gulim" pitchFamily="34" charset="-127"/>
              </a:endParaRPr>
            </a:p>
          </p:txBody>
        </p:sp>
      </p:grpSp>
      <p:sp>
        <p:nvSpPr>
          <p:cNvPr id="69" name="AutoShape 14"/>
          <p:cNvSpPr>
            <a:spLocks noChangeArrowheads="1"/>
          </p:cNvSpPr>
          <p:nvPr/>
        </p:nvSpPr>
        <p:spPr bwMode="auto">
          <a:xfrm>
            <a:off x="611560" y="3573016"/>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أن </a:t>
            </a:r>
            <a:r>
              <a:rPr lang="ar-EG" sz="2400" b="1" dirty="0">
                <a:solidFill>
                  <a:srgbClr val="FFFFFF"/>
                </a:solidFill>
                <a:ea typeface="Gulim" pitchFamily="34" charset="-127"/>
              </a:rPr>
              <a:t>تحدد مدة معينة للاسترجاع</a:t>
            </a:r>
            <a:endParaRPr lang="en-US" sz="2400" b="1" dirty="0">
              <a:solidFill>
                <a:srgbClr val="FFFFFF"/>
              </a:solidFill>
              <a:ea typeface="Gulim" pitchFamily="34" charset="-127"/>
            </a:endParaRPr>
          </a:p>
        </p:txBody>
      </p:sp>
      <p:sp>
        <p:nvSpPr>
          <p:cNvPr id="70" name="AutoShape 14"/>
          <p:cNvSpPr>
            <a:spLocks noChangeArrowheads="1"/>
          </p:cNvSpPr>
          <p:nvPr/>
        </p:nvSpPr>
        <p:spPr bwMode="auto">
          <a:xfrm>
            <a:off x="656064" y="4565496"/>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أن </a:t>
            </a:r>
            <a:r>
              <a:rPr lang="ar-EG" sz="2400" b="1" dirty="0">
                <a:solidFill>
                  <a:srgbClr val="FFFFFF"/>
                </a:solidFill>
                <a:ea typeface="Gulim" pitchFamily="34" charset="-127"/>
              </a:rPr>
              <a:t>يخصص مكان معين لللاطلاع على الملفات والوثائق</a:t>
            </a:r>
            <a:endParaRPr lang="en-US" sz="2400" b="1" dirty="0">
              <a:solidFill>
                <a:srgbClr val="FFFFFF"/>
              </a:solidFill>
              <a:ea typeface="Gulim" pitchFamily="34" charset="-127"/>
            </a:endParaRPr>
          </a:p>
        </p:txBody>
      </p:sp>
      <p:sp>
        <p:nvSpPr>
          <p:cNvPr id="71" name="AutoShape 14"/>
          <p:cNvSpPr>
            <a:spLocks noChangeArrowheads="1"/>
          </p:cNvSpPr>
          <p:nvPr/>
        </p:nvSpPr>
        <p:spPr bwMode="auto">
          <a:xfrm>
            <a:off x="700568" y="5501600"/>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أن </a:t>
            </a:r>
            <a:r>
              <a:rPr lang="ar-EG" sz="2400" b="1" dirty="0">
                <a:solidFill>
                  <a:srgbClr val="FFFFFF"/>
                </a:solidFill>
                <a:ea typeface="Gulim" pitchFamily="34" charset="-127"/>
              </a:rPr>
              <a:t>يتم ضبط عملية الاسترجاع بنماذج معينة</a:t>
            </a:r>
            <a:endParaRPr lang="en-US" sz="2400" b="1" dirty="0">
              <a:solidFill>
                <a:srgbClr val="FFFFFF"/>
              </a:solidFill>
              <a:ea typeface="Gulim" pitchFamily="34" charset="-127"/>
            </a:endParaRPr>
          </a:p>
        </p:txBody>
      </p:sp>
      <p:sp>
        <p:nvSpPr>
          <p:cNvPr id="2" name="Rectangle 1"/>
          <p:cNvSpPr/>
          <p:nvPr/>
        </p:nvSpPr>
        <p:spPr>
          <a:xfrm>
            <a:off x="581172" y="1340768"/>
            <a:ext cx="8608548" cy="830997"/>
          </a:xfrm>
          <a:prstGeom prst="rect">
            <a:avLst/>
          </a:prstGeom>
        </p:spPr>
        <p:txBody>
          <a:bodyPr wrap="square">
            <a:spAutoFit/>
          </a:bodyPr>
          <a:lstStyle/>
          <a:p>
            <a:pPr algn="justLow" rtl="1"/>
            <a:r>
              <a:rPr lang="ar-EG" sz="2400" b="1" dirty="0"/>
              <a:t> يجب أن تتم عملية استرجاع الملفات والوثائق من مكان حفظها وفق أسس معينة تنظم عملية الاسترجاع وهي على النحو التالي:</a:t>
            </a:r>
          </a:p>
        </p:txBody>
      </p:sp>
    </p:spTree>
    <p:extLst>
      <p:ext uri="{BB962C8B-B14F-4D97-AF65-F5344CB8AC3E}">
        <p14:creationId xmlns:p14="http://schemas.microsoft.com/office/powerpoint/2010/main" xmlns="" val="247537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fade">
                                      <p:cBhvr>
                                        <p:cTn id="64" dur="1000"/>
                                        <p:tgtEl>
                                          <p:spTgt spid="69"/>
                                        </p:tgtEl>
                                      </p:cBhvr>
                                    </p:animEffect>
                                    <p:anim calcmode="lin" valueType="num">
                                      <p:cBhvr>
                                        <p:cTn id="65" dur="1000" fill="hold"/>
                                        <p:tgtEl>
                                          <p:spTgt spid="69"/>
                                        </p:tgtEl>
                                        <p:attrNameLst>
                                          <p:attrName>ppt_x</p:attrName>
                                        </p:attrNameLst>
                                      </p:cBhvr>
                                      <p:tavLst>
                                        <p:tav tm="0">
                                          <p:val>
                                            <p:strVal val="#ppt_x"/>
                                          </p:val>
                                        </p:tav>
                                        <p:tav tm="100000">
                                          <p:val>
                                            <p:strVal val="#ppt_x"/>
                                          </p:val>
                                        </p:tav>
                                      </p:tavLst>
                                    </p:anim>
                                    <p:anim calcmode="lin" valueType="num">
                                      <p:cBhvr>
                                        <p:cTn id="6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1000"/>
                                        <p:tgtEl>
                                          <p:spTgt spid="39"/>
                                        </p:tgtEl>
                                      </p:cBhvr>
                                    </p:animEffect>
                                    <p:anim calcmode="lin" valueType="num">
                                      <p:cBhvr>
                                        <p:cTn id="82" dur="1000" fill="hold"/>
                                        <p:tgtEl>
                                          <p:spTgt spid="39"/>
                                        </p:tgtEl>
                                        <p:attrNameLst>
                                          <p:attrName>ppt_x</p:attrName>
                                        </p:attrNameLst>
                                      </p:cBhvr>
                                      <p:tavLst>
                                        <p:tav tm="0">
                                          <p:val>
                                            <p:strVal val="#ppt_x"/>
                                          </p:val>
                                        </p:tav>
                                        <p:tav tm="100000">
                                          <p:val>
                                            <p:strVal val="#ppt_x"/>
                                          </p:val>
                                        </p:tav>
                                      </p:tavLst>
                                    </p:anim>
                                    <p:anim calcmode="lin" valueType="num">
                                      <p:cBhvr>
                                        <p:cTn id="83" dur="1000" fill="hold"/>
                                        <p:tgtEl>
                                          <p:spTgt spid="3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fade">
                                      <p:cBhvr>
                                        <p:cTn id="86" dur="1000"/>
                                        <p:tgtEl>
                                          <p:spTgt spid="70"/>
                                        </p:tgtEl>
                                      </p:cBhvr>
                                    </p:animEffect>
                                    <p:anim calcmode="lin" valueType="num">
                                      <p:cBhvr>
                                        <p:cTn id="87" dur="1000" fill="hold"/>
                                        <p:tgtEl>
                                          <p:spTgt spid="70"/>
                                        </p:tgtEl>
                                        <p:attrNameLst>
                                          <p:attrName>ppt_x</p:attrName>
                                        </p:attrNameLst>
                                      </p:cBhvr>
                                      <p:tavLst>
                                        <p:tav tm="0">
                                          <p:val>
                                            <p:strVal val="#ppt_x"/>
                                          </p:val>
                                        </p:tav>
                                        <p:tav tm="100000">
                                          <p:val>
                                            <p:strVal val="#ppt_x"/>
                                          </p:val>
                                        </p:tav>
                                      </p:tavLst>
                                    </p:anim>
                                    <p:anim calcmode="lin" valueType="num">
                                      <p:cBhvr>
                                        <p:cTn id="88"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fade">
                                      <p:cBhvr>
                                        <p:cTn id="93" dur="1000"/>
                                        <p:tgtEl>
                                          <p:spTgt spid="17"/>
                                        </p:tgtEl>
                                      </p:cBhvr>
                                    </p:animEffect>
                                    <p:anim calcmode="lin" valueType="num">
                                      <p:cBhvr>
                                        <p:cTn id="94" dur="1000" fill="hold"/>
                                        <p:tgtEl>
                                          <p:spTgt spid="17"/>
                                        </p:tgtEl>
                                        <p:attrNameLst>
                                          <p:attrName>ppt_x</p:attrName>
                                        </p:attrNameLst>
                                      </p:cBhvr>
                                      <p:tavLst>
                                        <p:tav tm="0">
                                          <p:val>
                                            <p:strVal val="#ppt_x"/>
                                          </p:val>
                                        </p:tav>
                                        <p:tav tm="100000">
                                          <p:val>
                                            <p:strVal val="#ppt_x"/>
                                          </p:val>
                                        </p:tav>
                                      </p:tavLst>
                                    </p:anim>
                                    <p:anim calcmode="lin" valueType="num">
                                      <p:cBhvr>
                                        <p:cTn id="95" dur="1000" fill="hold"/>
                                        <p:tgtEl>
                                          <p:spTgt spid="1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1000"/>
                                        <p:tgtEl>
                                          <p:spTgt spid="47"/>
                                        </p:tgtEl>
                                      </p:cBhvr>
                                    </p:animEffect>
                                    <p:anim calcmode="lin" valueType="num">
                                      <p:cBhvr>
                                        <p:cTn id="104" dur="1000" fill="hold"/>
                                        <p:tgtEl>
                                          <p:spTgt spid="47"/>
                                        </p:tgtEl>
                                        <p:attrNameLst>
                                          <p:attrName>ppt_x</p:attrName>
                                        </p:attrNameLst>
                                      </p:cBhvr>
                                      <p:tavLst>
                                        <p:tav tm="0">
                                          <p:val>
                                            <p:strVal val="#ppt_x"/>
                                          </p:val>
                                        </p:tav>
                                        <p:tav tm="100000">
                                          <p:val>
                                            <p:strVal val="#ppt_x"/>
                                          </p:val>
                                        </p:tav>
                                      </p:tavLst>
                                    </p:anim>
                                    <p:anim calcmode="lin" valueType="num">
                                      <p:cBhvr>
                                        <p:cTn id="105" dur="1000" fill="hold"/>
                                        <p:tgtEl>
                                          <p:spTgt spid="47"/>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71"/>
                                        </p:tgtEl>
                                        <p:attrNameLst>
                                          <p:attrName>style.visibility</p:attrName>
                                        </p:attrNameLst>
                                      </p:cBhvr>
                                      <p:to>
                                        <p:strVal val="visible"/>
                                      </p:to>
                                    </p:set>
                                    <p:animEffect transition="in" filter="fade">
                                      <p:cBhvr>
                                        <p:cTn id="108" dur="1000"/>
                                        <p:tgtEl>
                                          <p:spTgt spid="71"/>
                                        </p:tgtEl>
                                      </p:cBhvr>
                                    </p:animEffect>
                                    <p:anim calcmode="lin" valueType="num">
                                      <p:cBhvr>
                                        <p:cTn id="109" dur="1000" fill="hold"/>
                                        <p:tgtEl>
                                          <p:spTgt spid="71"/>
                                        </p:tgtEl>
                                        <p:attrNameLst>
                                          <p:attrName>ppt_x</p:attrName>
                                        </p:attrNameLst>
                                      </p:cBhvr>
                                      <p:tavLst>
                                        <p:tav tm="0">
                                          <p:val>
                                            <p:strVal val="#ppt_x"/>
                                          </p:val>
                                        </p:tav>
                                        <p:tav tm="100000">
                                          <p:val>
                                            <p:strVal val="#ppt_x"/>
                                          </p:val>
                                        </p:tav>
                                      </p:tavLst>
                                    </p:anim>
                                    <p:anim calcmode="lin" valueType="num">
                                      <p:cBhvr>
                                        <p:cTn id="110"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4" grpId="0" animBg="1"/>
      <p:bldP spid="15" grpId="0" animBg="1"/>
      <p:bldP spid="17" grpId="0" animBg="1"/>
      <p:bldP spid="18" grpId="0" animBg="1"/>
      <p:bldP spid="20" grpId="0"/>
      <p:bldP spid="24" grpId="0" animBg="1"/>
      <p:bldP spid="28" grpId="0" animBg="1"/>
      <p:bldP spid="29" grpId="0" animBg="1"/>
      <p:bldP spid="30" grpId="0"/>
      <p:bldP spid="69" grpId="0"/>
      <p:bldP spid="70" grpId="0"/>
      <p:bldP spid="71" grpId="0"/>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547664" y="2459360"/>
            <a:ext cx="5688632" cy="2376264"/>
          </a:xfrm>
          <a:prstGeom prst="horizontalScroll">
            <a:avLst/>
          </a:prstGeom>
          <a:ln w="9525" cap="flat" cmpd="sng" algn="ctr">
            <a:solidFill>
              <a:schemeClr val="tx1"/>
            </a:solidFill>
            <a:prstDash val="solid"/>
            <a:round/>
            <a:headEnd type="none" w="med" len="med"/>
            <a:tailEnd type="none" w="med" len="med"/>
          </a:ln>
          <a:effectLst/>
          <a:extLst/>
        </p:spPr>
        <p:style>
          <a:lnRef idx="0">
            <a:scrgbClr r="0" g="0" b="0"/>
          </a:lnRef>
          <a:fillRef idx="1003">
            <a:schemeClr val="lt2"/>
          </a:fillRef>
          <a:effectRef idx="0">
            <a:scrgbClr r="0" g="0" b="0"/>
          </a:effectRef>
          <a:fontRef idx="major"/>
        </p:style>
        <p:txBody>
          <a:bodyPr vert="horz" wrap="square" lIns="91440" tIns="45720" rIns="91440" bIns="45720" numCol="1" rtlCol="1" anchor="t" anchorCtr="0" compatLnSpc="1">
            <a:prstTxWarp prst="textNoShape">
              <a:avLst/>
            </a:prstTxWarp>
          </a:bodyPr>
          <a:lstStyle/>
          <a:p>
            <a:pPr rtl="1">
              <a:lnSpc>
                <a:spcPct val="250000"/>
              </a:lnSpc>
            </a:pPr>
            <a:r>
              <a:rPr lang="ar-EG" sz="3600" b="1">
                <a:solidFill>
                  <a:srgbClr val="FFFFFF"/>
                </a:solidFill>
                <a:latin typeface="Simplified Arabic" pitchFamily="18" charset="-78"/>
                <a:cs typeface="Simplified Arabic" pitchFamily="18" charset="-78"/>
              </a:rPr>
              <a:t>تطبيقات</a:t>
            </a:r>
            <a:endParaRPr lang="ar-EG" sz="3600" b="1" dirty="0" smtClean="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51345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07CD1E3675BD4affA6CA63955D31575C# #AutoShape 3"/>
          <p:cNvSpPr>
            <a:spLocks noChangeArrowheads="1"/>
          </p:cNvSpPr>
          <p:nvPr/>
        </p:nvSpPr>
        <p:spPr bwMode="auto">
          <a:xfrm>
            <a:off x="809625" y="2305223"/>
            <a:ext cx="7524750" cy="2347913"/>
          </a:xfrm>
          <a:prstGeom prst="rect">
            <a:avLst/>
          </a:prstGeom>
          <a:solidFill>
            <a:schemeClr val="accent1">
              <a:lumMod val="60000"/>
              <a:lumOff val="40000"/>
              <a:alpha val="78000"/>
            </a:schemeClr>
          </a:solidFill>
          <a:ln w="12700">
            <a:solidFill>
              <a:schemeClr val="bg1"/>
            </a:solidFill>
            <a:miter lim="800000"/>
            <a:headEnd/>
            <a:tailEnd/>
          </a:ln>
        </p:spPr>
        <p:txBody>
          <a:bodyPr anchor="ctr"/>
          <a:lstStyle/>
          <a:p>
            <a:pPr algn="l"/>
            <a:endParaRPr lang="zh-CN" altLang="en-US">
              <a:solidFill>
                <a:srgbClr val="4D4D4D"/>
              </a:solidFill>
              <a:latin typeface="Calibri" pitchFamily="34" charset="0"/>
            </a:endParaRPr>
          </a:p>
        </p:txBody>
      </p:sp>
      <p:sp>
        <p:nvSpPr>
          <p:cNvPr id="5" name="AutoShape 3" descr="D8FCD644EF414d608FD23FABDBB2453F# #AutoShape 3"/>
          <p:cNvSpPr>
            <a:spLocks noChangeArrowheads="1"/>
          </p:cNvSpPr>
          <p:nvPr/>
        </p:nvSpPr>
        <p:spPr bwMode="auto">
          <a:xfrm>
            <a:off x="914400" y="2162348"/>
            <a:ext cx="7315200" cy="2378075"/>
          </a:xfrm>
          <a:prstGeom prst="rect">
            <a:avLst/>
          </a:prstGeom>
          <a:solidFill>
            <a:schemeClr val="accent1">
              <a:lumMod val="75000"/>
              <a:alpha val="80000"/>
            </a:schemeClr>
          </a:solidFill>
          <a:ln w="12700">
            <a:solidFill>
              <a:schemeClr val="bg1"/>
            </a:solidFill>
            <a:miter lim="800000"/>
            <a:headEnd/>
            <a:tailEnd/>
          </a:ln>
        </p:spPr>
        <p:txBody>
          <a:bodyPr wrap="none" anchor="ctr"/>
          <a:lstStyle/>
          <a:p>
            <a:pPr rtl="1" eaLnBrk="0" hangingPunct="0"/>
            <a:r>
              <a:rPr lang="ar-EG" altLang="zh-CN" sz="4800" b="1" dirty="0">
                <a:solidFill>
                  <a:srgbClr val="FFFFFF"/>
                </a:solidFill>
                <a:ea typeface="Microsoft YaHei" pitchFamily="34" charset="-122"/>
              </a:rPr>
              <a:t>الفصل </a:t>
            </a:r>
            <a:r>
              <a:rPr lang="ar-EG" altLang="zh-CN" sz="4800" b="1" dirty="0" smtClean="0">
                <a:solidFill>
                  <a:srgbClr val="FFFFFF"/>
                </a:solidFill>
                <a:ea typeface="Microsoft YaHei" pitchFamily="34" charset="-122"/>
              </a:rPr>
              <a:t>التاسع</a:t>
            </a:r>
          </a:p>
          <a:p>
            <a:pPr rtl="1" eaLnBrk="0" hangingPunct="0"/>
            <a:r>
              <a:rPr lang="ar-EG" altLang="zh-CN" sz="3600" b="1" dirty="0" smtClean="0">
                <a:solidFill>
                  <a:srgbClr val="FFFFFF"/>
                </a:solidFill>
                <a:ea typeface="Microsoft YaHei" pitchFamily="34" charset="-122"/>
              </a:rPr>
              <a:t>البرامج </a:t>
            </a:r>
            <a:r>
              <a:rPr lang="ar-EG" altLang="zh-CN" sz="3600" b="1" dirty="0">
                <a:solidFill>
                  <a:srgbClr val="FFFFFF"/>
                </a:solidFill>
                <a:ea typeface="Microsoft YaHei" pitchFamily="34" charset="-122"/>
              </a:rPr>
              <a:t>الالكترونية الهامة واللازمة لكل سكرتير</a:t>
            </a:r>
            <a:endParaRPr lang="zh-CN" altLang="en-US" sz="3600" b="1" dirty="0">
              <a:solidFill>
                <a:srgbClr val="FFFFFF"/>
              </a:solidFill>
              <a:ea typeface="Microsoft YaHei" pitchFamily="34" charset="-122"/>
            </a:endParaRPr>
          </a:p>
        </p:txBody>
      </p:sp>
      <p:sp>
        <p:nvSpPr>
          <p:cNvPr id="6" name="Rectangle 13" descr="FD1DDF730CE4456e89755B07FE1653D0# #Rectangle 13"/>
          <p:cNvSpPr>
            <a:spLocks noChangeArrowheads="1"/>
          </p:cNvSpPr>
          <p:nvPr/>
        </p:nvSpPr>
        <p:spPr bwMode="auto">
          <a:xfrm>
            <a:off x="1081088" y="2521123"/>
            <a:ext cx="6981825" cy="334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endParaRPr lang="zh-CN" altLang="en-US" sz="1600">
              <a:solidFill>
                <a:srgbClr val="FFFFFF"/>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8288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500"/>
                                        <p:tgtEl>
                                          <p:spTgt spid="5"/>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Bottom)">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slide(fromBottom)">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utoUpdateAnimBg="0"/>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ocument 1"/>
          <p:cNvSpPr/>
          <p:nvPr/>
        </p:nvSpPr>
        <p:spPr bwMode="auto">
          <a:xfrm rot="16200000" flipH="1">
            <a:off x="-2267879" y="2250367"/>
            <a:ext cx="6858000" cy="2357266"/>
          </a:xfrm>
          <a:prstGeom prst="flowChartDocument">
            <a:avLst/>
          </a:prstGeom>
          <a:solidFill>
            <a:srgbClr val="FF66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rtl="1">
              <a:lnSpc>
                <a:spcPct val="300000"/>
              </a:lnSpc>
            </a:pPr>
            <a:r>
              <a:rPr lang="ar-EG" sz="3200" b="1" dirty="0">
                <a:solidFill>
                  <a:srgbClr val="000000"/>
                </a:solidFill>
              </a:rPr>
              <a:t>البرامج الالكترونية الهامة واللازمة لكل سكرتير</a:t>
            </a:r>
          </a:p>
        </p:txBody>
      </p:sp>
      <p:sp>
        <p:nvSpPr>
          <p:cNvPr id="3" name="Rectangle 2"/>
          <p:cNvSpPr/>
          <p:nvPr/>
        </p:nvSpPr>
        <p:spPr>
          <a:xfrm>
            <a:off x="2123728" y="2783830"/>
            <a:ext cx="7020272" cy="1077218"/>
          </a:xfrm>
          <a:prstGeom prst="rect">
            <a:avLst/>
          </a:prstGeom>
        </p:spPr>
        <p:txBody>
          <a:bodyPr wrap="square">
            <a:spAutoFit/>
          </a:bodyPr>
          <a:lstStyle/>
          <a:p>
            <a:pPr marL="457200" indent="-457200" algn="r" rtl="1">
              <a:buFont typeface="Wingdings" pitchFamily="2" charset="2"/>
              <a:buChar char="ü"/>
            </a:pPr>
            <a:r>
              <a:rPr lang="ar-EG" sz="3200" b="1" dirty="0" smtClean="0">
                <a:solidFill>
                  <a:srgbClr val="2D2D8A">
                    <a:lumMod val="50000"/>
                  </a:srgbClr>
                </a:solidFill>
              </a:rPr>
              <a:t>شرح </a:t>
            </a:r>
            <a:r>
              <a:rPr lang="ar-EG" sz="3200" b="1" dirty="0">
                <a:solidFill>
                  <a:srgbClr val="2D2D8A">
                    <a:lumMod val="50000"/>
                  </a:srgbClr>
                </a:solidFill>
              </a:rPr>
              <a:t>مبسط لبرنامج </a:t>
            </a:r>
            <a:r>
              <a:rPr lang="en-US" sz="3200" b="1" dirty="0">
                <a:solidFill>
                  <a:srgbClr val="2D2D8A">
                    <a:lumMod val="50000"/>
                  </a:srgbClr>
                </a:solidFill>
              </a:rPr>
              <a:t>Microsoft Outlook</a:t>
            </a:r>
          </a:p>
          <a:p>
            <a:pPr marL="457200" indent="-457200" algn="r" rtl="1">
              <a:buFont typeface="Wingdings" pitchFamily="2" charset="2"/>
              <a:buChar char="ü"/>
            </a:pPr>
            <a:r>
              <a:rPr lang="ar-EG" sz="3200" b="1" dirty="0" smtClean="0">
                <a:solidFill>
                  <a:srgbClr val="2D2D8A">
                    <a:lumMod val="50000"/>
                  </a:srgbClr>
                </a:solidFill>
              </a:rPr>
              <a:t>نبذة </a:t>
            </a:r>
            <a:r>
              <a:rPr lang="ar-EG" sz="3200" b="1" dirty="0">
                <a:solidFill>
                  <a:srgbClr val="2D2D8A">
                    <a:lumMod val="50000"/>
                  </a:srgbClr>
                </a:solidFill>
              </a:rPr>
              <a:t>عن برنامج </a:t>
            </a:r>
            <a:r>
              <a:rPr lang="en-US" sz="3200" b="1" dirty="0">
                <a:solidFill>
                  <a:srgbClr val="2D2D8A">
                    <a:lumMod val="50000"/>
                  </a:srgbClr>
                </a:solidFill>
              </a:rPr>
              <a:t>Skype</a:t>
            </a:r>
          </a:p>
        </p:txBody>
      </p:sp>
    </p:spTree>
    <p:extLst>
      <p:ext uri="{BB962C8B-B14F-4D97-AF65-F5344CB8AC3E}">
        <p14:creationId xmlns:p14="http://schemas.microsoft.com/office/powerpoint/2010/main" xmlns="" val="379431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547664" y="2459360"/>
            <a:ext cx="5688632" cy="2376264"/>
          </a:xfrm>
          <a:prstGeom prst="horizontalScroll">
            <a:avLst/>
          </a:prstGeom>
          <a:ln w="9525" cap="flat" cmpd="sng" algn="ctr">
            <a:solidFill>
              <a:schemeClr val="tx1"/>
            </a:solidFill>
            <a:prstDash val="solid"/>
            <a:round/>
            <a:headEnd type="none" w="med" len="med"/>
            <a:tailEnd type="none" w="med" len="med"/>
          </a:ln>
          <a:effectLst/>
          <a:extLst/>
        </p:spPr>
        <p:style>
          <a:lnRef idx="0">
            <a:scrgbClr r="0" g="0" b="0"/>
          </a:lnRef>
          <a:fillRef idx="1003">
            <a:schemeClr val="lt2"/>
          </a:fillRef>
          <a:effectRef idx="0">
            <a:scrgbClr r="0" g="0" b="0"/>
          </a:effectRef>
          <a:fontRef idx="major"/>
        </p:style>
        <p:txBody>
          <a:bodyPr vert="horz" wrap="square" lIns="91440" tIns="45720" rIns="91440" bIns="45720" numCol="1" rtlCol="1" anchor="t" anchorCtr="0" compatLnSpc="1">
            <a:prstTxWarp prst="textNoShape">
              <a:avLst/>
            </a:prstTxWarp>
          </a:bodyPr>
          <a:lstStyle/>
          <a:p>
            <a:pPr rtl="1">
              <a:lnSpc>
                <a:spcPct val="250000"/>
              </a:lnSpc>
            </a:pPr>
            <a:r>
              <a:rPr lang="en-US" sz="3600" b="1" dirty="0">
                <a:solidFill>
                  <a:srgbClr val="FFFFFF"/>
                </a:solidFill>
                <a:latin typeface="Simplified Arabic" pitchFamily="18" charset="-78"/>
                <a:cs typeface="Simplified Arabic" pitchFamily="18" charset="-78"/>
              </a:rPr>
              <a:t>Microsoft Outlook </a:t>
            </a:r>
            <a:endParaRPr lang="ar-EG" sz="3600" b="1" dirty="0" smtClean="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40393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2420888"/>
            <a:ext cx="8346728" cy="1584176"/>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يقوم </a:t>
              </a:r>
              <a:r>
                <a:rPr lang="en-US" sz="2800" b="1" dirty="0">
                  <a:solidFill>
                    <a:srgbClr val="FFFFFF"/>
                  </a:solidFill>
                  <a:ea typeface="Gulim" pitchFamily="34" charset="-127"/>
                </a:rPr>
                <a:t>Microsoft Outlook </a:t>
              </a:r>
              <a:r>
                <a:rPr lang="ar-EG" sz="2800" b="1" dirty="0" smtClean="0">
                  <a:solidFill>
                    <a:srgbClr val="FFFFFF"/>
                  </a:solidFill>
                  <a:ea typeface="Gulim" pitchFamily="34" charset="-127"/>
                </a:rPr>
                <a:t> بتنظيم </a:t>
              </a:r>
              <a:r>
                <a:rPr lang="ar-EG" sz="2800" b="1" dirty="0">
                  <a:solidFill>
                    <a:srgbClr val="FFFFFF"/>
                  </a:solidFill>
                  <a:ea typeface="Gulim" pitchFamily="34" charset="-127"/>
                </a:rPr>
                <a:t>رسائل البريد الإلكتروني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والتقويمات </a:t>
              </a:r>
              <a:r>
                <a:rPr lang="ar-EG" sz="2800" b="1" dirty="0">
                  <a:solidFill>
                    <a:srgbClr val="FFFFFF"/>
                  </a:solidFill>
                  <a:ea typeface="Gulim" pitchFamily="34" charset="-127"/>
                </a:rPr>
                <a:t>وجهات الاتصال والمهام وقوائم المهام، جميعاً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في </a:t>
              </a:r>
              <a:r>
                <a:rPr lang="ar-EG" sz="2800" b="1" dirty="0">
                  <a:solidFill>
                    <a:srgbClr val="FFFFFF"/>
                  </a:solidFill>
                  <a:ea typeface="Gulim" pitchFamily="34" charset="-127"/>
                </a:rPr>
                <a:t>مكان واحد</a:t>
              </a: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solidFill>
                  <a:srgbClr val="FFFFFF"/>
                </a:solidFill>
                <a:latin typeface="Simplified Arabic" pitchFamily="18" charset="-78"/>
                <a:cs typeface="Simplified Arabic" pitchFamily="18" charset="-78"/>
              </a:rPr>
              <a:t>برنامج </a:t>
            </a:r>
            <a:r>
              <a:rPr lang="en-US" altLang="en-US" sz="3200" dirty="0">
                <a:solidFill>
                  <a:srgbClr val="FFFFFF"/>
                </a:solidFill>
                <a:latin typeface="Simplified Arabic" pitchFamily="18" charset="-78"/>
                <a:cs typeface="Simplified Arabic" pitchFamily="18" charset="-78"/>
              </a:rPr>
              <a:t>Outlook</a:t>
            </a:r>
            <a:endParaRPr lang="ar-EG" altLang="en-US" sz="3200" dirty="0">
              <a:solidFill>
                <a:srgbClr val="FFFFFF"/>
              </a:solidFill>
              <a:latin typeface="Simplified Arabic" pitchFamily="18" charset="-78"/>
              <a:cs typeface="Simplified Arabic" pitchFamily="18" charset="-78"/>
            </a:endParaRPr>
          </a:p>
        </p:txBody>
      </p:sp>
      <p:grpSp>
        <p:nvGrpSpPr>
          <p:cNvPr id="6" name="Group 9"/>
          <p:cNvGrpSpPr>
            <a:grpSpLocks/>
          </p:cNvGrpSpPr>
          <p:nvPr/>
        </p:nvGrpSpPr>
        <p:grpSpPr bwMode="auto">
          <a:xfrm>
            <a:off x="472131" y="4427627"/>
            <a:ext cx="8346728" cy="2025312"/>
            <a:chOff x="-8" y="41"/>
            <a:chExt cx="907" cy="907"/>
          </a:xfrm>
        </p:grpSpPr>
        <p:sp>
          <p:nvSpPr>
            <p:cNvPr id="7" name="AutoShape 12"/>
            <p:cNvSpPr>
              <a:spLocks noChangeArrowheads="1"/>
            </p:cNvSpPr>
            <p:nvPr/>
          </p:nvSpPr>
          <p:spPr bwMode="auto">
            <a:xfrm>
              <a:off x="-8" y="41"/>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يساعد  </a:t>
              </a:r>
              <a:r>
                <a:rPr lang="en-US" sz="2800" b="1" dirty="0">
                  <a:solidFill>
                    <a:srgbClr val="FFFFFF"/>
                  </a:solidFill>
                  <a:ea typeface="Gulim" pitchFamily="34" charset="-127"/>
                </a:rPr>
                <a:t>Office Outlook </a:t>
              </a:r>
              <a:r>
                <a:rPr lang="ar-EG" sz="2800" b="1" dirty="0">
                  <a:solidFill>
                    <a:srgbClr val="FFFFFF"/>
                  </a:solidFill>
                  <a:ea typeface="Gulim" pitchFamily="34" charset="-127"/>
                </a:rPr>
                <a:t>المستخدمين على إدارة الوقت والمعلومات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بشكل </a:t>
              </a:r>
              <a:r>
                <a:rPr lang="ar-EG" sz="2800" b="1" dirty="0">
                  <a:solidFill>
                    <a:srgbClr val="FFFFFF"/>
                  </a:solidFill>
                  <a:ea typeface="Gulim" pitchFamily="34" charset="-127"/>
                </a:rPr>
                <a:t>أفضل والاتصال عبر الحدود، كما يساعد في المحافظة على الأمن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والتحكم وفيما </a:t>
              </a:r>
              <a:r>
                <a:rPr lang="ar-EG" sz="2800" b="1" dirty="0">
                  <a:solidFill>
                    <a:srgbClr val="FFFFFF"/>
                  </a:solidFill>
                  <a:ea typeface="Gulim" pitchFamily="34" charset="-127"/>
                </a:rPr>
                <a:t>يلي أهم 10 طرق يساعد </a:t>
              </a:r>
              <a:r>
                <a:rPr lang="en-US" sz="2800" b="1" dirty="0">
                  <a:solidFill>
                    <a:srgbClr val="FFFFFF"/>
                  </a:solidFill>
                  <a:ea typeface="Gulim" pitchFamily="34" charset="-127"/>
                </a:rPr>
                <a:t>Office Outlook </a:t>
              </a:r>
              <a:r>
                <a:rPr lang="ar-EG" sz="2800" b="1" dirty="0" smtClean="0">
                  <a:solidFill>
                    <a:srgbClr val="FFFFFF"/>
                  </a:solidFill>
                  <a:ea typeface="Gulim" pitchFamily="34" charset="-127"/>
                </a:rPr>
                <a:t> بها </a:t>
              </a:r>
            </a:p>
            <a:p>
              <a:pPr rtl="1"/>
              <a:r>
                <a:rPr lang="ar-EG" sz="2800" b="1" dirty="0" smtClean="0">
                  <a:solidFill>
                    <a:srgbClr val="FFFFFF"/>
                  </a:solidFill>
                  <a:ea typeface="Gulim" pitchFamily="34" charset="-127"/>
                </a:rPr>
                <a:t>المستخدمين </a:t>
              </a:r>
              <a:r>
                <a:rPr lang="ar-EG" sz="2800" b="1" dirty="0">
                  <a:solidFill>
                    <a:srgbClr val="FFFFFF"/>
                  </a:solidFill>
                  <a:ea typeface="Gulim" pitchFamily="34" charset="-127"/>
                </a:rPr>
                <a:t>على رفع الإنتاجية وتحسين التعاون</a:t>
              </a:r>
            </a:p>
          </p:txBody>
        </p:sp>
        <p:sp>
          <p:nvSpPr>
            <p:cNvPr id="8" name="AutoShape 13"/>
            <p:cNvSpPr>
              <a:spLocks noChangeArrowheads="1"/>
            </p:cNvSpPr>
            <p:nvPr/>
          </p:nvSpPr>
          <p:spPr bwMode="auto">
            <a:xfrm>
              <a:off x="13" y="45"/>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Tree>
    <p:extLst>
      <p:ext uri="{BB962C8B-B14F-4D97-AF65-F5344CB8AC3E}">
        <p14:creationId xmlns:p14="http://schemas.microsoft.com/office/powerpoint/2010/main" xmlns="" val="123504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3717032"/>
            <a:ext cx="8346728" cy="2448272"/>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إذا كنت تواجه مشكلات في العثور على المعلومات التي تحتاجها </a:t>
              </a:r>
              <a:r>
                <a:rPr lang="ar-EG" sz="2800" b="1" dirty="0" smtClean="0">
                  <a:solidFill>
                    <a:srgbClr val="FFFFFF"/>
                  </a:solidFill>
                  <a:ea typeface="Gulim" pitchFamily="34" charset="-127"/>
                </a:rPr>
                <a:t>استخدم</a:t>
              </a:r>
            </a:p>
            <a:p>
              <a:pPr rtl="1"/>
              <a:r>
                <a:rPr lang="en-US" sz="2800" b="1" dirty="0" smtClean="0">
                  <a:solidFill>
                    <a:srgbClr val="FFFFFF"/>
                  </a:solidFill>
                  <a:ea typeface="Gulim" pitchFamily="34" charset="-127"/>
                </a:rPr>
                <a:t> Office </a:t>
              </a:r>
              <a:r>
                <a:rPr lang="en-US" sz="2800" b="1" dirty="0">
                  <a:solidFill>
                    <a:srgbClr val="FFFFFF"/>
                  </a:solidFill>
                  <a:ea typeface="Gulim" pitchFamily="34" charset="-127"/>
                </a:rPr>
                <a:t>Outlook </a:t>
              </a:r>
              <a:r>
                <a:rPr lang="ar-EG" sz="2800" b="1" dirty="0">
                  <a:solidFill>
                    <a:srgbClr val="FFFFFF"/>
                  </a:solidFill>
                  <a:ea typeface="Gulim" pitchFamily="34" charset="-127"/>
                </a:rPr>
                <a:t>للبحث عن الكلمات الأساسية أو التواريخ </a:t>
              </a:r>
              <a:r>
                <a:rPr lang="ar-EG" sz="2800" b="1" dirty="0" smtClean="0">
                  <a:solidFill>
                    <a:srgbClr val="FFFFFF"/>
                  </a:solidFill>
                  <a:ea typeface="Gulim" pitchFamily="34" charset="-127"/>
                </a:rPr>
                <a:t/>
              </a:r>
              <a:br>
                <a:rPr lang="ar-EG" sz="2800" b="1" dirty="0" smtClean="0">
                  <a:solidFill>
                    <a:srgbClr val="FFFFFF"/>
                  </a:solidFill>
                  <a:ea typeface="Gulim" pitchFamily="34" charset="-127"/>
                </a:rPr>
              </a:br>
              <a:r>
                <a:rPr lang="ar-EG" sz="2800" b="1" dirty="0" smtClean="0">
                  <a:solidFill>
                    <a:srgbClr val="FFFFFF"/>
                  </a:solidFill>
                  <a:ea typeface="Gulim" pitchFamily="34" charset="-127"/>
                </a:rPr>
                <a:t>أو </a:t>
              </a:r>
              <a:r>
                <a:rPr lang="ar-EG" sz="2800" b="1" dirty="0">
                  <a:solidFill>
                    <a:srgbClr val="FFFFFF"/>
                  </a:solidFill>
                  <a:ea typeface="Gulim" pitchFamily="34" charset="-127"/>
                </a:rPr>
                <a:t>المعايير المرنة الأخرى لتحديد موقع العناصر في البريد الإلكتروني </a:t>
              </a:r>
              <a:r>
                <a:rPr lang="ar-EG" sz="2800" b="1" dirty="0" smtClean="0">
                  <a:solidFill>
                    <a:srgbClr val="FFFFFF"/>
                  </a:solidFill>
                  <a:ea typeface="Gulim" pitchFamily="34" charset="-127"/>
                </a:rPr>
                <a:t/>
              </a:r>
              <a:br>
                <a:rPr lang="ar-EG" sz="2800" b="1" dirty="0" smtClean="0">
                  <a:solidFill>
                    <a:srgbClr val="FFFFFF"/>
                  </a:solidFill>
                  <a:ea typeface="Gulim" pitchFamily="34" charset="-127"/>
                </a:rPr>
              </a:br>
              <a:r>
                <a:rPr lang="ar-EG" sz="2800" b="1" dirty="0" smtClean="0">
                  <a:solidFill>
                    <a:srgbClr val="FFFFFF"/>
                  </a:solidFill>
                  <a:ea typeface="Gulim" pitchFamily="34" charset="-127"/>
                </a:rPr>
                <a:t>الخاص </a:t>
              </a:r>
              <a:r>
                <a:rPr lang="ar-EG" sz="2800" b="1" dirty="0">
                  <a:solidFill>
                    <a:srgbClr val="FFFFFF"/>
                  </a:solidFill>
                  <a:ea typeface="Gulim" pitchFamily="34" charset="-127"/>
                </a:rPr>
                <a:t>بك أو التقويم أو جهات الاتصال أو المهام لتوفر </a:t>
              </a:r>
              <a:r>
                <a:rPr lang="ar-EG" sz="2800" b="1" dirty="0" smtClean="0">
                  <a:solidFill>
                    <a:srgbClr val="FFFFFF"/>
                  </a:solidFill>
                  <a:ea typeface="Gulim" pitchFamily="34" charset="-127"/>
                </a:rPr>
                <a:t/>
              </a:r>
              <a:br>
                <a:rPr lang="ar-EG" sz="2800" b="1" dirty="0" smtClean="0">
                  <a:solidFill>
                    <a:srgbClr val="FFFFFF"/>
                  </a:solidFill>
                  <a:ea typeface="Gulim" pitchFamily="34" charset="-127"/>
                </a:rPr>
              </a:br>
              <a:r>
                <a:rPr lang="ar-EG" sz="2800" b="1" dirty="0" smtClean="0">
                  <a:solidFill>
                    <a:srgbClr val="FFFFFF"/>
                  </a:solidFill>
                  <a:ea typeface="Gulim" pitchFamily="34" charset="-127"/>
                </a:rPr>
                <a:t>على </a:t>
              </a:r>
              <a:r>
                <a:rPr lang="ar-EG" sz="2800" b="1" dirty="0">
                  <a:solidFill>
                    <a:srgbClr val="FFFFFF"/>
                  </a:solidFill>
                  <a:ea typeface="Gulim" pitchFamily="34" charset="-127"/>
                </a:rPr>
                <a:t>نفسك الوقت القيم</a:t>
              </a: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solidFill>
                  <a:srgbClr val="FFFFFF"/>
                </a:solidFill>
                <a:latin typeface="Simplified Arabic" pitchFamily="18" charset="-78"/>
                <a:cs typeface="Simplified Arabic" pitchFamily="18" charset="-78"/>
              </a:rPr>
              <a:t>البحث </a:t>
            </a:r>
            <a:r>
              <a:rPr lang="ar-EG" altLang="en-US" sz="3200" dirty="0">
                <a:solidFill>
                  <a:srgbClr val="FFFFFF"/>
                </a:solidFill>
                <a:latin typeface="Simplified Arabic" pitchFamily="18" charset="-78"/>
                <a:cs typeface="Simplified Arabic" pitchFamily="18" charset="-78"/>
              </a:rPr>
              <a:t>في كافة المعلومات بسرعة</a:t>
            </a:r>
          </a:p>
        </p:txBody>
      </p:sp>
      <p:pic>
        <p:nvPicPr>
          <p:cNvPr id="19458" name="Picture 2" descr="http://www.bazergi.com/data/thum/1307278109.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987824" y="1564237"/>
            <a:ext cx="3305175" cy="19367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7760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3717032"/>
            <a:ext cx="8346728" cy="2448272"/>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يمكنك مراجعة أولوياتك الخاصة باليوم من خلال النظر إلى شريط </a:t>
              </a:r>
              <a:r>
                <a:rPr lang="ar-EG" sz="2800" b="1" dirty="0" smtClean="0">
                  <a:solidFill>
                    <a:srgbClr val="FFFFFF"/>
                  </a:solidFill>
                  <a:ea typeface="Gulim" pitchFamily="34" charset="-127"/>
                </a:rPr>
                <a:t>المهام</a:t>
              </a:r>
            </a:p>
            <a:p>
              <a:pPr rtl="1"/>
              <a:r>
                <a:rPr lang="ar-EG" sz="2800" b="1" dirty="0" smtClean="0">
                  <a:solidFill>
                    <a:srgbClr val="FFFFFF"/>
                  </a:solidFill>
                  <a:ea typeface="Gulim" pitchFamily="34" charset="-127"/>
                </a:rPr>
                <a:t> </a:t>
              </a:r>
              <a:r>
                <a:rPr lang="ar-EG" sz="2800" b="1" dirty="0">
                  <a:solidFill>
                    <a:srgbClr val="FFFFFF"/>
                  </a:solidFill>
                  <a:ea typeface="Gulim" pitchFamily="34" charset="-127"/>
                </a:rPr>
                <a:t>المراد تنفيذها حيث يتم تخطيط رسائل البريد والمهام ذات العلامات </a:t>
              </a:r>
              <a:r>
                <a:rPr lang="ar-EG" sz="2800" b="1" dirty="0" smtClean="0">
                  <a:solidFill>
                    <a:srgbClr val="FFFFFF"/>
                  </a:solidFill>
                  <a:ea typeface="Gulim" pitchFamily="34" charset="-127"/>
                </a:rPr>
                <a:t>بشكل</a:t>
              </a:r>
            </a:p>
            <a:p>
              <a:pPr rtl="1"/>
              <a:r>
                <a:rPr lang="ar-EG" sz="2800" b="1" dirty="0" smtClean="0">
                  <a:solidFill>
                    <a:srgbClr val="FFFFFF"/>
                  </a:solidFill>
                  <a:ea typeface="Gulim" pitchFamily="34" charset="-127"/>
                </a:rPr>
                <a:t> </a:t>
              </a:r>
              <a:r>
                <a:rPr lang="ar-EG" sz="2800" b="1" dirty="0">
                  <a:solidFill>
                    <a:srgbClr val="FFFFFF"/>
                  </a:solidFill>
                  <a:ea typeface="Gulim" pitchFamily="34" charset="-127"/>
                </a:rPr>
                <a:t>واضح. كما يقوم شريط المهام المراد تنفيذها بالاتصال بالمهام التي </a:t>
              </a:r>
              <a:r>
                <a:rPr lang="ar-EG" sz="2800" b="1" dirty="0" smtClean="0">
                  <a:solidFill>
                    <a:srgbClr val="FFFFFF"/>
                  </a:solidFill>
                  <a:ea typeface="Gulim" pitchFamily="34" charset="-127"/>
                </a:rPr>
                <a:t>قمت</a:t>
              </a:r>
            </a:p>
            <a:p>
              <a:pPr rtl="1"/>
              <a:r>
                <a:rPr lang="ar-EG" sz="2800" b="1" dirty="0" smtClean="0">
                  <a:solidFill>
                    <a:srgbClr val="FFFFFF"/>
                  </a:solidFill>
                  <a:ea typeface="Gulim" pitchFamily="34" charset="-127"/>
                </a:rPr>
                <a:t> </a:t>
              </a:r>
              <a:r>
                <a:rPr lang="ar-EG" sz="2800" b="1" dirty="0">
                  <a:solidFill>
                    <a:srgbClr val="FFFFFF"/>
                  </a:solidFill>
                  <a:ea typeface="Gulim" pitchFamily="34" charset="-127"/>
                </a:rPr>
                <a:t>بتخزينها في برامج </a:t>
              </a:r>
              <a:r>
                <a:rPr lang="en-US" sz="2800" b="1" dirty="0">
                  <a:solidFill>
                    <a:srgbClr val="FFFFFF"/>
                  </a:solidFill>
                  <a:ea typeface="Gulim" pitchFamily="34" charset="-127"/>
                </a:rPr>
                <a:t>Microsoft Office </a:t>
              </a:r>
              <a:r>
                <a:rPr lang="ar-EG" sz="2800" b="1" dirty="0">
                  <a:solidFill>
                    <a:srgbClr val="FFFFFF"/>
                  </a:solidFill>
                  <a:ea typeface="Gulim" pitchFamily="34" charset="-127"/>
                </a:rPr>
                <a:t>أخرى مثل </a:t>
              </a:r>
              <a:r>
                <a:rPr lang="en-US" sz="2800" b="1" dirty="0">
                  <a:solidFill>
                    <a:srgbClr val="FFFFFF"/>
                  </a:solidFill>
                  <a:ea typeface="Gulim" pitchFamily="34" charset="-127"/>
                </a:rPr>
                <a:t>Project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و </a:t>
              </a:r>
              <a:r>
                <a:rPr lang="en-US" sz="2800" b="1" dirty="0">
                  <a:solidFill>
                    <a:srgbClr val="FFFFFF"/>
                  </a:solidFill>
                  <a:ea typeface="Gulim" pitchFamily="34" charset="-127"/>
                </a:rPr>
                <a:t>OneNote </a:t>
              </a:r>
              <a:r>
                <a:rPr lang="ar-EG" sz="2800" b="1" dirty="0" smtClean="0">
                  <a:solidFill>
                    <a:srgbClr val="FFFFFF"/>
                  </a:solidFill>
                  <a:ea typeface="Gulim" pitchFamily="34" charset="-127"/>
                </a:rPr>
                <a:t> وتقنية </a:t>
              </a:r>
              <a:endParaRPr lang="ar-EG" sz="2800" b="1" dirty="0">
                <a:solidFill>
                  <a:srgbClr val="FFFFFF"/>
                </a:solidFill>
                <a:ea typeface="Gulim" pitchFamily="34" charset="-127"/>
              </a:endParaRP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solidFill>
                  <a:srgbClr val="FFFFFF"/>
                </a:solidFill>
                <a:latin typeface="Simplified Arabic" pitchFamily="18" charset="-78"/>
                <a:cs typeface="Simplified Arabic" pitchFamily="18" charset="-78"/>
              </a:rPr>
              <a:t>إدارة الأولويات والمعلومات اليومية بسهولة</a:t>
            </a:r>
          </a:p>
        </p:txBody>
      </p:sp>
    </p:spTree>
    <p:extLst>
      <p:ext uri="{BB962C8B-B14F-4D97-AF65-F5344CB8AC3E}">
        <p14:creationId xmlns:p14="http://schemas.microsoft.com/office/powerpoint/2010/main" xmlns="" val="113411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3717032"/>
            <a:ext cx="8346728" cy="2448272"/>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لقد تمت إعادة تصميم شكل وأسلوب واجهة المراسلة </a:t>
              </a:r>
              <a:r>
                <a:rPr lang="ar-EG" sz="2800" b="1" dirty="0" smtClean="0">
                  <a:solidFill>
                    <a:srgbClr val="FFFFFF"/>
                  </a:solidFill>
                  <a:ea typeface="Gulim" pitchFamily="34" charset="-127"/>
                </a:rPr>
                <a:t>في</a:t>
              </a:r>
            </a:p>
            <a:p>
              <a:pPr rtl="1"/>
              <a:r>
                <a:rPr lang="en-US" sz="2800" b="1" dirty="0" smtClean="0">
                  <a:solidFill>
                    <a:srgbClr val="FFFFFF"/>
                  </a:solidFill>
                  <a:ea typeface="Gulim" pitchFamily="34" charset="-127"/>
                </a:rPr>
                <a:t>Office </a:t>
              </a:r>
              <a:r>
                <a:rPr lang="en-US" sz="2800" b="1" dirty="0">
                  <a:solidFill>
                    <a:srgbClr val="FFFFFF"/>
                  </a:solidFill>
                  <a:ea typeface="Gulim" pitchFamily="34" charset="-127"/>
                </a:rPr>
                <a:t>Outlook </a:t>
              </a:r>
              <a:r>
                <a:rPr lang="ar-EG" sz="2800" b="1" dirty="0" smtClean="0">
                  <a:solidFill>
                    <a:srgbClr val="FFFFFF"/>
                  </a:solidFill>
                  <a:ea typeface="Gulim" pitchFamily="34" charset="-127"/>
                </a:rPr>
                <a:t> لجعل </a:t>
              </a:r>
              <a:r>
                <a:rPr lang="ar-EG" sz="2800" b="1" dirty="0">
                  <a:solidFill>
                    <a:srgbClr val="FFFFFF"/>
                  </a:solidFill>
                  <a:ea typeface="Gulim" pitchFamily="34" charset="-127"/>
                </a:rPr>
                <a:t>إنشاء المعلومات وتنسيقها </a:t>
              </a:r>
              <a:r>
                <a:rPr lang="ar-EG" sz="2800" b="1" dirty="0" smtClean="0">
                  <a:solidFill>
                    <a:srgbClr val="FFFFFF"/>
                  </a:solidFill>
                  <a:ea typeface="Gulim" pitchFamily="34" charset="-127"/>
                </a:rPr>
                <a:t/>
              </a:r>
              <a:br>
                <a:rPr lang="ar-EG" sz="2800" b="1" dirty="0" smtClean="0">
                  <a:solidFill>
                    <a:srgbClr val="FFFFFF"/>
                  </a:solidFill>
                  <a:ea typeface="Gulim" pitchFamily="34" charset="-127"/>
                </a:rPr>
              </a:br>
              <a:r>
                <a:rPr lang="ar-EG" sz="2800" b="1" dirty="0" smtClean="0">
                  <a:solidFill>
                    <a:srgbClr val="FFFFFF"/>
                  </a:solidFill>
                  <a:ea typeface="Gulim" pitchFamily="34" charset="-127"/>
                </a:rPr>
                <a:t>والعمل </a:t>
              </a:r>
              <a:r>
                <a:rPr lang="ar-EG" sz="2800" b="1" dirty="0">
                  <a:solidFill>
                    <a:srgbClr val="FFFFFF"/>
                  </a:solidFill>
                  <a:ea typeface="Gulim" pitchFamily="34" charset="-127"/>
                </a:rPr>
                <a:t>معها تجربة سهلة وأكثر بديهية</a:t>
              </a: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solidFill>
                  <a:srgbClr val="FFFFFF"/>
                </a:solidFill>
                <a:latin typeface="Simplified Arabic" pitchFamily="18" charset="-78"/>
                <a:cs typeface="Simplified Arabic" pitchFamily="18" charset="-78"/>
              </a:rPr>
              <a:t>الحصول على نتائج أفضل وأسرع باستخدام واجهة المستخدم </a:t>
            </a:r>
            <a:r>
              <a:rPr lang="en-US" altLang="en-US" sz="3200" dirty="0">
                <a:solidFill>
                  <a:srgbClr val="FFFFFF"/>
                </a:solidFill>
                <a:latin typeface="Simplified Arabic" pitchFamily="18" charset="-78"/>
                <a:cs typeface="Simplified Arabic" pitchFamily="18" charset="-78"/>
              </a:rPr>
              <a:t>Microsoft Office Fluent</a:t>
            </a:r>
            <a:endParaRPr lang="ar-EG" altLang="en-US" sz="3200" dirty="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176281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صفات السكرتير الناجح</a:t>
            </a:r>
          </a:p>
        </p:txBody>
      </p:sp>
      <p:sp>
        <p:nvSpPr>
          <p:cNvPr id="8" name="AutoShape 3"/>
          <p:cNvSpPr>
            <a:spLocks noChangeArrowheads="1"/>
          </p:cNvSpPr>
          <p:nvPr/>
        </p:nvSpPr>
        <p:spPr bwMode="auto">
          <a:xfrm flipH="1">
            <a:off x="1763688" y="2681605"/>
            <a:ext cx="5746140" cy="409516"/>
          </a:xfrm>
          <a:prstGeom prst="roundRect">
            <a:avLst>
              <a:gd name="adj" fmla="val 50000"/>
            </a:avLst>
          </a:prstGeom>
          <a:gradFill rotWithShape="1">
            <a:gsLst>
              <a:gs pos="0">
                <a:schemeClr val="bg2"/>
              </a:gs>
              <a:gs pos="50000">
                <a:srgbClr val="934300"/>
              </a:gs>
              <a:gs pos="100000">
                <a:schemeClr val="bg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9" name="AutoShape 4"/>
          <p:cNvSpPr>
            <a:spLocks noChangeArrowheads="1"/>
          </p:cNvSpPr>
          <p:nvPr/>
        </p:nvSpPr>
        <p:spPr bwMode="auto">
          <a:xfrm flipH="1">
            <a:off x="7260152" y="2621279"/>
            <a:ext cx="521061" cy="519907"/>
          </a:xfrm>
          <a:prstGeom prst="homePlate">
            <a:avLst>
              <a:gd name="adj" fmla="val 25000"/>
            </a:avLst>
          </a:prstGeom>
          <a:gradFill rotWithShape="1">
            <a:gsLst>
              <a:gs pos="0">
                <a:srgbClr val="5A2900"/>
              </a:gs>
              <a:gs pos="100000">
                <a:schemeClr val="bg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1" name="AutoShape 6"/>
          <p:cNvSpPr>
            <a:spLocks noChangeArrowheads="1"/>
          </p:cNvSpPr>
          <p:nvPr/>
        </p:nvSpPr>
        <p:spPr bwMode="auto">
          <a:xfrm flipH="1">
            <a:off x="1719184" y="3633686"/>
            <a:ext cx="5850038" cy="409516"/>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2" name="AutoShape 7"/>
          <p:cNvSpPr>
            <a:spLocks noChangeArrowheads="1"/>
          </p:cNvSpPr>
          <p:nvPr/>
        </p:nvSpPr>
        <p:spPr bwMode="auto">
          <a:xfrm flipH="1">
            <a:off x="7281878" y="3573149"/>
            <a:ext cx="530482" cy="519907"/>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4" name="AutoShape 9"/>
          <p:cNvSpPr>
            <a:spLocks noChangeArrowheads="1"/>
          </p:cNvSpPr>
          <p:nvPr/>
        </p:nvSpPr>
        <p:spPr bwMode="auto">
          <a:xfrm flipH="1">
            <a:off x="1719183" y="4641123"/>
            <a:ext cx="5763299" cy="409516"/>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5" name="AutoShape 10"/>
          <p:cNvSpPr>
            <a:spLocks noChangeArrowheads="1"/>
          </p:cNvSpPr>
          <p:nvPr/>
        </p:nvSpPr>
        <p:spPr bwMode="auto">
          <a:xfrm flipH="1">
            <a:off x="7232061" y="4575244"/>
            <a:ext cx="522617" cy="519907"/>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7" name="AutoShape 12"/>
          <p:cNvSpPr>
            <a:spLocks noChangeArrowheads="1"/>
          </p:cNvSpPr>
          <p:nvPr/>
        </p:nvSpPr>
        <p:spPr bwMode="auto">
          <a:xfrm flipH="1">
            <a:off x="1719184" y="5565455"/>
            <a:ext cx="5860668" cy="409516"/>
          </a:xfrm>
          <a:prstGeom prst="roundRect">
            <a:avLst>
              <a:gd name="adj" fmla="val 50000"/>
            </a:avLst>
          </a:prstGeom>
          <a:gradFill rotWithShape="1">
            <a:gsLst>
              <a:gs pos="0">
                <a:schemeClr val="hlink"/>
              </a:gs>
              <a:gs pos="50000">
                <a:srgbClr val="5A5A5A"/>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8" name="AutoShape 13"/>
          <p:cNvSpPr>
            <a:spLocks noChangeArrowheads="1"/>
          </p:cNvSpPr>
          <p:nvPr/>
        </p:nvSpPr>
        <p:spPr bwMode="auto">
          <a:xfrm flipH="1">
            <a:off x="7280914" y="5503137"/>
            <a:ext cx="531446" cy="519907"/>
          </a:xfrm>
          <a:prstGeom prst="homePlate">
            <a:avLst>
              <a:gd name="adj" fmla="val 25000"/>
            </a:avLst>
          </a:prstGeom>
          <a:gradFill rotWithShape="1">
            <a:gsLst>
              <a:gs pos="0">
                <a:srgbClr val="373737"/>
              </a:gs>
              <a:gs pos="100000">
                <a:schemeClr val="hlink"/>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20" name="AutoShape 14"/>
          <p:cNvSpPr>
            <a:spLocks noChangeArrowheads="1"/>
          </p:cNvSpPr>
          <p:nvPr/>
        </p:nvSpPr>
        <p:spPr bwMode="auto">
          <a:xfrm>
            <a:off x="1719184" y="2611795"/>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أن </a:t>
            </a:r>
            <a:r>
              <a:rPr lang="ar-EG" sz="2400" b="1" dirty="0">
                <a:solidFill>
                  <a:srgbClr val="FFFFFF"/>
                </a:solidFill>
                <a:ea typeface="Gulim" pitchFamily="34" charset="-127"/>
              </a:rPr>
              <a:t>يكون حيوياً ونشطاً</a:t>
            </a:r>
            <a:endParaRPr lang="en-US" sz="2400" b="1" dirty="0">
              <a:solidFill>
                <a:srgbClr val="FFFFFF"/>
              </a:solidFill>
              <a:ea typeface="Gulim" pitchFamily="34" charset="-127"/>
            </a:endParaRPr>
          </a:p>
        </p:txBody>
      </p:sp>
      <p:sp>
        <p:nvSpPr>
          <p:cNvPr id="24" name="AutoShape 18"/>
          <p:cNvSpPr>
            <a:spLocks noChangeArrowheads="1"/>
          </p:cNvSpPr>
          <p:nvPr/>
        </p:nvSpPr>
        <p:spPr bwMode="auto">
          <a:xfrm>
            <a:off x="7740352" y="2563881"/>
            <a:ext cx="574675" cy="648103"/>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400">
              <a:solidFill>
                <a:srgbClr val="4D4D4D"/>
              </a:solidFill>
            </a:endParaRPr>
          </a:p>
        </p:txBody>
      </p:sp>
      <p:grpSp>
        <p:nvGrpSpPr>
          <p:cNvPr id="25" name="Group 19"/>
          <p:cNvGrpSpPr>
            <a:grpSpLocks/>
          </p:cNvGrpSpPr>
          <p:nvPr/>
        </p:nvGrpSpPr>
        <p:grpSpPr bwMode="auto">
          <a:xfrm>
            <a:off x="7740352" y="2563881"/>
            <a:ext cx="574675" cy="648103"/>
            <a:chOff x="0" y="0"/>
            <a:chExt cx="4251" cy="2141"/>
          </a:xfrm>
        </p:grpSpPr>
        <p:sp>
          <p:nvSpPr>
            <p:cNvPr id="26" name="Oval 20"/>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27" name="Oval 21"/>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28" name="Oval 22"/>
          <p:cNvSpPr>
            <a:spLocks noChangeArrowheads="1"/>
          </p:cNvSpPr>
          <p:nvPr/>
        </p:nvSpPr>
        <p:spPr bwMode="auto">
          <a:xfrm flipH="1">
            <a:off x="7786389" y="2616269"/>
            <a:ext cx="482600" cy="516346"/>
          </a:xfrm>
          <a:prstGeom prst="ellipse">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29" name="Oval 23"/>
          <p:cNvSpPr>
            <a:spLocks noChangeArrowheads="1"/>
          </p:cNvSpPr>
          <p:nvPr/>
        </p:nvSpPr>
        <p:spPr bwMode="auto">
          <a:xfrm flipH="1">
            <a:off x="7834013" y="2625793"/>
            <a:ext cx="377825" cy="341857"/>
          </a:xfrm>
          <a:prstGeom prst="ellipse">
            <a:avLst/>
          </a:prstGeom>
          <a:gradFill rotWithShape="1">
            <a:gsLst>
              <a:gs pos="0">
                <a:srgbClr val="F6E7DA"/>
              </a:gs>
              <a:gs pos="100000">
                <a:schemeClr val="bg2">
                  <a:alpha val="37999"/>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0" name="AutoShape 24"/>
          <p:cNvSpPr>
            <a:spLocks noChangeArrowheads="1"/>
          </p:cNvSpPr>
          <p:nvPr/>
        </p:nvSpPr>
        <p:spPr bwMode="auto">
          <a:xfrm>
            <a:off x="7740352" y="2565468"/>
            <a:ext cx="576262" cy="605371"/>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altLang="en-US" b="1" dirty="0" smtClean="0">
                <a:solidFill>
                  <a:srgbClr val="FFFFFF"/>
                </a:solidFill>
              </a:rPr>
              <a:t>9</a:t>
            </a:r>
            <a:endParaRPr lang="en-US" b="1" dirty="0">
              <a:solidFill>
                <a:srgbClr val="FFFFFF"/>
              </a:solidFill>
              <a:ea typeface="Gulim" pitchFamily="34" charset="-127"/>
            </a:endParaRPr>
          </a:p>
        </p:txBody>
      </p:sp>
      <p:grpSp>
        <p:nvGrpSpPr>
          <p:cNvPr id="31" name="Group 25"/>
          <p:cNvGrpSpPr>
            <a:grpSpLocks/>
          </p:cNvGrpSpPr>
          <p:nvPr/>
        </p:nvGrpSpPr>
        <p:grpSpPr bwMode="auto">
          <a:xfrm>
            <a:off x="7740154" y="3500506"/>
            <a:ext cx="576262" cy="648103"/>
            <a:chOff x="0" y="0"/>
            <a:chExt cx="363" cy="364"/>
          </a:xfrm>
        </p:grpSpPr>
        <p:sp>
          <p:nvSpPr>
            <p:cNvPr id="32" name="AutoShape 26"/>
            <p:cNvSpPr>
              <a:spLocks noChangeArrowheads="1"/>
            </p:cNvSpPr>
            <p:nvPr/>
          </p:nvSpPr>
          <p:spPr bwMode="auto">
            <a:xfrm>
              <a:off x="2" y="1"/>
              <a:ext cx="360" cy="363"/>
            </a:xfrm>
            <a:prstGeom prst="roundRect">
              <a:avLst>
                <a:gd name="adj" fmla="val 14222"/>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33" name="Group 27"/>
            <p:cNvGrpSpPr>
              <a:grpSpLocks/>
            </p:cNvGrpSpPr>
            <p:nvPr/>
          </p:nvGrpSpPr>
          <p:grpSpPr bwMode="auto">
            <a:xfrm>
              <a:off x="2" y="0"/>
              <a:ext cx="359" cy="364"/>
              <a:chOff x="0" y="0"/>
              <a:chExt cx="4251" cy="2141"/>
            </a:xfrm>
          </p:grpSpPr>
          <p:sp>
            <p:nvSpPr>
              <p:cNvPr id="37" name="Oval 28"/>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38" name="Oval 29"/>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34" name="Oval 30"/>
            <p:cNvSpPr>
              <a:spLocks noChangeArrowheads="1"/>
            </p:cNvSpPr>
            <p:nvPr/>
          </p:nvSpPr>
          <p:spPr bwMode="auto">
            <a:xfrm flipH="1">
              <a:off x="31" y="33"/>
              <a:ext cx="302" cy="292"/>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5" name="Oval 31"/>
            <p:cNvSpPr>
              <a:spLocks noChangeArrowheads="1"/>
            </p:cNvSpPr>
            <p:nvPr/>
          </p:nvSpPr>
          <p:spPr bwMode="auto">
            <a:xfrm flipH="1">
              <a:off x="59" y="41"/>
              <a:ext cx="244" cy="191"/>
            </a:xfrm>
            <a:prstGeom prst="ellipse">
              <a:avLst/>
            </a:prstGeom>
            <a:gradFill rotWithShape="1">
              <a:gsLst>
                <a:gs pos="0">
                  <a:srgbClr val="FCF2CD"/>
                </a:gs>
                <a:gs pos="100000">
                  <a:schemeClr val="accent1">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6" name="AutoShape 32"/>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altLang="en-US" b="1" dirty="0" smtClean="0">
                  <a:solidFill>
                    <a:srgbClr val="FFFFFF"/>
                  </a:solidFill>
                </a:rPr>
                <a:t>10</a:t>
              </a:r>
              <a:endParaRPr lang="en-US" b="1" dirty="0">
                <a:solidFill>
                  <a:srgbClr val="FFFFFF"/>
                </a:solidFill>
                <a:ea typeface="Gulim" pitchFamily="34" charset="-127"/>
              </a:endParaRPr>
            </a:p>
          </p:txBody>
        </p:sp>
      </p:grpSp>
      <p:grpSp>
        <p:nvGrpSpPr>
          <p:cNvPr id="39" name="Group 33"/>
          <p:cNvGrpSpPr>
            <a:grpSpLocks/>
          </p:cNvGrpSpPr>
          <p:nvPr/>
        </p:nvGrpSpPr>
        <p:grpSpPr bwMode="auto">
          <a:xfrm>
            <a:off x="7740154" y="4510156"/>
            <a:ext cx="576262" cy="648103"/>
            <a:chOff x="0" y="0"/>
            <a:chExt cx="363" cy="364"/>
          </a:xfrm>
        </p:grpSpPr>
        <p:sp>
          <p:nvSpPr>
            <p:cNvPr id="40" name="AutoShape 34"/>
            <p:cNvSpPr>
              <a:spLocks noChangeArrowheads="1"/>
            </p:cNvSpPr>
            <p:nvPr/>
          </p:nvSpPr>
          <p:spPr bwMode="auto">
            <a:xfrm>
              <a:off x="1" y="0"/>
              <a:ext cx="361" cy="363"/>
            </a:xfrm>
            <a:prstGeom prst="roundRect">
              <a:avLst>
                <a:gd name="adj" fmla="val 14222"/>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1" name="Group 35"/>
            <p:cNvGrpSpPr>
              <a:grpSpLocks/>
            </p:cNvGrpSpPr>
            <p:nvPr/>
          </p:nvGrpSpPr>
          <p:grpSpPr bwMode="auto">
            <a:xfrm>
              <a:off x="0" y="0"/>
              <a:ext cx="361" cy="364"/>
              <a:chOff x="0" y="0"/>
              <a:chExt cx="4251" cy="2141"/>
            </a:xfrm>
          </p:grpSpPr>
          <p:sp>
            <p:nvSpPr>
              <p:cNvPr id="45" name="Oval 36"/>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46" name="Oval 37"/>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42" name="Oval 38"/>
            <p:cNvSpPr>
              <a:spLocks noChangeArrowheads="1"/>
            </p:cNvSpPr>
            <p:nvPr/>
          </p:nvSpPr>
          <p:spPr bwMode="auto">
            <a:xfrm flipH="1">
              <a:off x="29" y="33"/>
              <a:ext cx="303" cy="293"/>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3" name="Oval 39"/>
            <p:cNvSpPr>
              <a:spLocks noChangeArrowheads="1"/>
            </p:cNvSpPr>
            <p:nvPr/>
          </p:nvSpPr>
          <p:spPr bwMode="auto">
            <a:xfrm flipH="1">
              <a:off x="57" y="41"/>
              <a:ext cx="246" cy="191"/>
            </a:xfrm>
            <a:prstGeom prst="ellipse">
              <a:avLst/>
            </a:prstGeom>
            <a:gradFill rotWithShape="1">
              <a:gsLst>
                <a:gs pos="0">
                  <a:srgbClr val="FFAAAA"/>
                </a:gs>
                <a:gs pos="100000">
                  <a:schemeClr val="accent2">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4" name="AutoShape 40"/>
            <p:cNvSpPr>
              <a:spLocks noChangeArrowheads="1"/>
            </p:cNvSpPr>
            <p:nvPr/>
          </p:nvSpPr>
          <p:spPr bwMode="auto">
            <a:xfrm>
              <a:off x="0" y="0"/>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altLang="en-US" b="1" dirty="0" smtClean="0">
                  <a:solidFill>
                    <a:srgbClr val="FFFFFF"/>
                  </a:solidFill>
                </a:rPr>
                <a:t>11</a:t>
              </a:r>
              <a:endParaRPr lang="en-US" b="1" dirty="0">
                <a:solidFill>
                  <a:srgbClr val="FFFFFF"/>
                </a:solidFill>
                <a:ea typeface="Gulim" pitchFamily="34" charset="-127"/>
              </a:endParaRPr>
            </a:p>
          </p:txBody>
        </p:sp>
      </p:grpSp>
      <p:grpSp>
        <p:nvGrpSpPr>
          <p:cNvPr id="47" name="Group 41"/>
          <p:cNvGrpSpPr>
            <a:grpSpLocks/>
          </p:cNvGrpSpPr>
          <p:nvPr/>
        </p:nvGrpSpPr>
        <p:grpSpPr bwMode="auto">
          <a:xfrm>
            <a:off x="7740154" y="5445193"/>
            <a:ext cx="576262" cy="648103"/>
            <a:chOff x="0" y="0"/>
            <a:chExt cx="363" cy="364"/>
          </a:xfrm>
        </p:grpSpPr>
        <p:sp>
          <p:nvSpPr>
            <p:cNvPr id="48" name="AutoShape 42"/>
            <p:cNvSpPr>
              <a:spLocks noChangeArrowheads="1"/>
            </p:cNvSpPr>
            <p:nvPr/>
          </p:nvSpPr>
          <p:spPr bwMode="auto">
            <a:xfrm>
              <a:off x="1" y="1"/>
              <a:ext cx="361" cy="363"/>
            </a:xfrm>
            <a:prstGeom prst="roundRect">
              <a:avLst>
                <a:gd name="adj" fmla="val 14222"/>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9" name="Group 43"/>
            <p:cNvGrpSpPr>
              <a:grpSpLocks/>
            </p:cNvGrpSpPr>
            <p:nvPr/>
          </p:nvGrpSpPr>
          <p:grpSpPr bwMode="auto">
            <a:xfrm>
              <a:off x="0" y="0"/>
              <a:ext cx="360" cy="364"/>
              <a:chOff x="0" y="0"/>
              <a:chExt cx="1134" cy="993"/>
            </a:xfrm>
          </p:grpSpPr>
          <p:grpSp>
            <p:nvGrpSpPr>
              <p:cNvPr id="52" name="Group 44"/>
              <p:cNvGrpSpPr>
                <a:grpSpLocks/>
              </p:cNvGrpSpPr>
              <p:nvPr/>
            </p:nvGrpSpPr>
            <p:grpSpPr bwMode="auto">
              <a:xfrm>
                <a:off x="0" y="0"/>
                <a:ext cx="1134" cy="993"/>
                <a:chOff x="0" y="0"/>
                <a:chExt cx="4251" cy="2141"/>
              </a:xfrm>
            </p:grpSpPr>
            <p:sp>
              <p:nvSpPr>
                <p:cNvPr id="54" name="Oval 45"/>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55" name="Oval 46"/>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53" name="Oval 47"/>
              <p:cNvSpPr>
                <a:spLocks noChangeArrowheads="1"/>
              </p:cNvSpPr>
              <p:nvPr/>
            </p:nvSpPr>
            <p:spPr bwMode="auto">
              <a:xfrm flipH="1">
                <a:off x="91" y="91"/>
                <a:ext cx="953" cy="795"/>
              </a:xfrm>
              <a:prstGeom prst="ellipse">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grpSp>
        <p:sp>
          <p:nvSpPr>
            <p:cNvPr id="50" name="Oval 48"/>
            <p:cNvSpPr>
              <a:spLocks noChangeArrowheads="1"/>
            </p:cNvSpPr>
            <p:nvPr/>
          </p:nvSpPr>
          <p:spPr bwMode="auto">
            <a:xfrm flipH="1">
              <a:off x="57" y="42"/>
              <a:ext cx="244" cy="191"/>
            </a:xfrm>
            <a:prstGeom prst="ellipse">
              <a:avLst/>
            </a:prstGeom>
            <a:gradFill rotWithShape="1">
              <a:gsLst>
                <a:gs pos="0">
                  <a:srgbClr val="DBDBDB"/>
                </a:gs>
                <a:gs pos="100000">
                  <a:schemeClr val="hlink">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51" name="AutoShape 49"/>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altLang="en-US" b="1" dirty="0" smtClean="0">
                  <a:solidFill>
                    <a:srgbClr val="FFFFFF"/>
                  </a:solidFill>
                </a:rPr>
                <a:t>12</a:t>
              </a:r>
              <a:endParaRPr lang="en-US" b="1" dirty="0">
                <a:solidFill>
                  <a:srgbClr val="FFFFFF"/>
                </a:solidFill>
                <a:ea typeface="Gulim" pitchFamily="34" charset="-127"/>
              </a:endParaRPr>
            </a:p>
          </p:txBody>
        </p:sp>
      </p:grpSp>
      <p:sp>
        <p:nvSpPr>
          <p:cNvPr id="69" name="AutoShape 14"/>
          <p:cNvSpPr>
            <a:spLocks noChangeArrowheads="1"/>
          </p:cNvSpPr>
          <p:nvPr/>
        </p:nvSpPr>
        <p:spPr bwMode="auto">
          <a:xfrm>
            <a:off x="1763688" y="3537972"/>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أن </a:t>
            </a:r>
            <a:r>
              <a:rPr lang="ar-EG" sz="2400" b="1" dirty="0">
                <a:solidFill>
                  <a:srgbClr val="FFFFFF"/>
                </a:solidFill>
                <a:ea typeface="Gulim" pitchFamily="34" charset="-127"/>
              </a:rPr>
              <a:t>يحسن التصرف في المواقف</a:t>
            </a:r>
            <a:endParaRPr lang="en-US" sz="2400" b="1" dirty="0">
              <a:solidFill>
                <a:srgbClr val="FFFFFF"/>
              </a:solidFill>
              <a:ea typeface="Gulim" pitchFamily="34" charset="-127"/>
            </a:endParaRPr>
          </a:p>
        </p:txBody>
      </p:sp>
      <p:sp>
        <p:nvSpPr>
          <p:cNvPr id="70" name="AutoShape 14"/>
          <p:cNvSpPr>
            <a:spLocks noChangeArrowheads="1"/>
          </p:cNvSpPr>
          <p:nvPr/>
        </p:nvSpPr>
        <p:spPr bwMode="auto">
          <a:xfrm>
            <a:off x="1808192" y="4565496"/>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أن </a:t>
            </a:r>
            <a:r>
              <a:rPr lang="ar-EG" sz="2400" b="1" dirty="0">
                <a:solidFill>
                  <a:srgbClr val="FFFFFF"/>
                </a:solidFill>
                <a:ea typeface="Gulim" pitchFamily="34" charset="-127"/>
              </a:rPr>
              <a:t>يحترم الآخرين ويلتزم بأوقات العمل</a:t>
            </a:r>
            <a:endParaRPr lang="en-US" sz="2400" b="1" dirty="0">
              <a:solidFill>
                <a:srgbClr val="FFFFFF"/>
              </a:solidFill>
              <a:ea typeface="Gulim" pitchFamily="34" charset="-127"/>
            </a:endParaRPr>
          </a:p>
        </p:txBody>
      </p:sp>
      <p:sp>
        <p:nvSpPr>
          <p:cNvPr id="71" name="AutoShape 14"/>
          <p:cNvSpPr>
            <a:spLocks noChangeArrowheads="1"/>
          </p:cNvSpPr>
          <p:nvPr/>
        </p:nvSpPr>
        <p:spPr bwMode="auto">
          <a:xfrm>
            <a:off x="1852696" y="5501600"/>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أن </a:t>
            </a:r>
            <a:r>
              <a:rPr lang="ar-EG" sz="2400" b="1" dirty="0">
                <a:solidFill>
                  <a:srgbClr val="FFFFFF"/>
                </a:solidFill>
                <a:ea typeface="Gulim" pitchFamily="34" charset="-127"/>
              </a:rPr>
              <a:t>يكون طبيعياً في تكوينه الجسماني</a:t>
            </a:r>
            <a:endParaRPr lang="en-US" sz="2400" b="1" dirty="0">
              <a:solidFill>
                <a:srgbClr val="FFFFFF"/>
              </a:solidFill>
              <a:ea typeface="Gulim" pitchFamily="34" charset="-127"/>
            </a:endParaRPr>
          </a:p>
        </p:txBody>
      </p:sp>
    </p:spTree>
    <p:extLst>
      <p:ext uri="{BB962C8B-B14F-4D97-AF65-F5344CB8AC3E}">
        <p14:creationId xmlns:p14="http://schemas.microsoft.com/office/powerpoint/2010/main" xmlns="" val="178179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fade">
                                      <p:cBhvr>
                                        <p:cTn id="64" dur="1000"/>
                                        <p:tgtEl>
                                          <p:spTgt spid="69"/>
                                        </p:tgtEl>
                                      </p:cBhvr>
                                    </p:animEffect>
                                    <p:anim calcmode="lin" valueType="num">
                                      <p:cBhvr>
                                        <p:cTn id="65" dur="1000" fill="hold"/>
                                        <p:tgtEl>
                                          <p:spTgt spid="69"/>
                                        </p:tgtEl>
                                        <p:attrNameLst>
                                          <p:attrName>ppt_x</p:attrName>
                                        </p:attrNameLst>
                                      </p:cBhvr>
                                      <p:tavLst>
                                        <p:tav tm="0">
                                          <p:val>
                                            <p:strVal val="#ppt_x"/>
                                          </p:val>
                                        </p:tav>
                                        <p:tav tm="100000">
                                          <p:val>
                                            <p:strVal val="#ppt_x"/>
                                          </p:val>
                                        </p:tav>
                                      </p:tavLst>
                                    </p:anim>
                                    <p:anim calcmode="lin" valueType="num">
                                      <p:cBhvr>
                                        <p:cTn id="6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1000"/>
                                        <p:tgtEl>
                                          <p:spTgt spid="39"/>
                                        </p:tgtEl>
                                      </p:cBhvr>
                                    </p:animEffect>
                                    <p:anim calcmode="lin" valueType="num">
                                      <p:cBhvr>
                                        <p:cTn id="82" dur="1000" fill="hold"/>
                                        <p:tgtEl>
                                          <p:spTgt spid="39"/>
                                        </p:tgtEl>
                                        <p:attrNameLst>
                                          <p:attrName>ppt_x</p:attrName>
                                        </p:attrNameLst>
                                      </p:cBhvr>
                                      <p:tavLst>
                                        <p:tav tm="0">
                                          <p:val>
                                            <p:strVal val="#ppt_x"/>
                                          </p:val>
                                        </p:tav>
                                        <p:tav tm="100000">
                                          <p:val>
                                            <p:strVal val="#ppt_x"/>
                                          </p:val>
                                        </p:tav>
                                      </p:tavLst>
                                    </p:anim>
                                    <p:anim calcmode="lin" valueType="num">
                                      <p:cBhvr>
                                        <p:cTn id="83" dur="1000" fill="hold"/>
                                        <p:tgtEl>
                                          <p:spTgt spid="3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fade">
                                      <p:cBhvr>
                                        <p:cTn id="86" dur="1000"/>
                                        <p:tgtEl>
                                          <p:spTgt spid="70"/>
                                        </p:tgtEl>
                                      </p:cBhvr>
                                    </p:animEffect>
                                    <p:anim calcmode="lin" valueType="num">
                                      <p:cBhvr>
                                        <p:cTn id="87" dur="1000" fill="hold"/>
                                        <p:tgtEl>
                                          <p:spTgt spid="70"/>
                                        </p:tgtEl>
                                        <p:attrNameLst>
                                          <p:attrName>ppt_x</p:attrName>
                                        </p:attrNameLst>
                                      </p:cBhvr>
                                      <p:tavLst>
                                        <p:tav tm="0">
                                          <p:val>
                                            <p:strVal val="#ppt_x"/>
                                          </p:val>
                                        </p:tav>
                                        <p:tav tm="100000">
                                          <p:val>
                                            <p:strVal val="#ppt_x"/>
                                          </p:val>
                                        </p:tav>
                                      </p:tavLst>
                                    </p:anim>
                                    <p:anim calcmode="lin" valueType="num">
                                      <p:cBhvr>
                                        <p:cTn id="88"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fade">
                                      <p:cBhvr>
                                        <p:cTn id="93" dur="1000"/>
                                        <p:tgtEl>
                                          <p:spTgt spid="17"/>
                                        </p:tgtEl>
                                      </p:cBhvr>
                                    </p:animEffect>
                                    <p:anim calcmode="lin" valueType="num">
                                      <p:cBhvr>
                                        <p:cTn id="94" dur="1000" fill="hold"/>
                                        <p:tgtEl>
                                          <p:spTgt spid="17"/>
                                        </p:tgtEl>
                                        <p:attrNameLst>
                                          <p:attrName>ppt_x</p:attrName>
                                        </p:attrNameLst>
                                      </p:cBhvr>
                                      <p:tavLst>
                                        <p:tav tm="0">
                                          <p:val>
                                            <p:strVal val="#ppt_x"/>
                                          </p:val>
                                        </p:tav>
                                        <p:tav tm="100000">
                                          <p:val>
                                            <p:strVal val="#ppt_x"/>
                                          </p:val>
                                        </p:tav>
                                      </p:tavLst>
                                    </p:anim>
                                    <p:anim calcmode="lin" valueType="num">
                                      <p:cBhvr>
                                        <p:cTn id="95" dur="1000" fill="hold"/>
                                        <p:tgtEl>
                                          <p:spTgt spid="1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1000"/>
                                        <p:tgtEl>
                                          <p:spTgt spid="47"/>
                                        </p:tgtEl>
                                      </p:cBhvr>
                                    </p:animEffect>
                                    <p:anim calcmode="lin" valueType="num">
                                      <p:cBhvr>
                                        <p:cTn id="104" dur="1000" fill="hold"/>
                                        <p:tgtEl>
                                          <p:spTgt spid="47"/>
                                        </p:tgtEl>
                                        <p:attrNameLst>
                                          <p:attrName>ppt_x</p:attrName>
                                        </p:attrNameLst>
                                      </p:cBhvr>
                                      <p:tavLst>
                                        <p:tav tm="0">
                                          <p:val>
                                            <p:strVal val="#ppt_x"/>
                                          </p:val>
                                        </p:tav>
                                        <p:tav tm="100000">
                                          <p:val>
                                            <p:strVal val="#ppt_x"/>
                                          </p:val>
                                        </p:tav>
                                      </p:tavLst>
                                    </p:anim>
                                    <p:anim calcmode="lin" valueType="num">
                                      <p:cBhvr>
                                        <p:cTn id="105" dur="1000" fill="hold"/>
                                        <p:tgtEl>
                                          <p:spTgt spid="47"/>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71"/>
                                        </p:tgtEl>
                                        <p:attrNameLst>
                                          <p:attrName>style.visibility</p:attrName>
                                        </p:attrNameLst>
                                      </p:cBhvr>
                                      <p:to>
                                        <p:strVal val="visible"/>
                                      </p:to>
                                    </p:set>
                                    <p:animEffect transition="in" filter="fade">
                                      <p:cBhvr>
                                        <p:cTn id="108" dur="1000"/>
                                        <p:tgtEl>
                                          <p:spTgt spid="71"/>
                                        </p:tgtEl>
                                      </p:cBhvr>
                                    </p:animEffect>
                                    <p:anim calcmode="lin" valueType="num">
                                      <p:cBhvr>
                                        <p:cTn id="109" dur="1000" fill="hold"/>
                                        <p:tgtEl>
                                          <p:spTgt spid="71"/>
                                        </p:tgtEl>
                                        <p:attrNameLst>
                                          <p:attrName>ppt_x</p:attrName>
                                        </p:attrNameLst>
                                      </p:cBhvr>
                                      <p:tavLst>
                                        <p:tav tm="0">
                                          <p:val>
                                            <p:strVal val="#ppt_x"/>
                                          </p:val>
                                        </p:tav>
                                        <p:tav tm="100000">
                                          <p:val>
                                            <p:strVal val="#ppt_x"/>
                                          </p:val>
                                        </p:tav>
                                      </p:tavLst>
                                    </p:anim>
                                    <p:anim calcmode="lin" valueType="num">
                                      <p:cBhvr>
                                        <p:cTn id="110"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4" grpId="0" animBg="1"/>
      <p:bldP spid="15" grpId="0" animBg="1"/>
      <p:bldP spid="17" grpId="0" animBg="1"/>
      <p:bldP spid="18" grpId="0" animBg="1"/>
      <p:bldP spid="20" grpId="0"/>
      <p:bldP spid="24" grpId="0" animBg="1"/>
      <p:bldP spid="28" grpId="0" animBg="1"/>
      <p:bldP spid="29" grpId="0" animBg="1"/>
      <p:bldP spid="30" grpId="0"/>
      <p:bldP spid="69" grpId="0"/>
      <p:bldP spid="70" grpId="0"/>
      <p:bldP spid="71" grpId="0"/>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3717032"/>
            <a:ext cx="8346728" cy="2448272"/>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توفر وظائف تقويم </a:t>
              </a:r>
              <a:r>
                <a:rPr lang="en-US" sz="2800" b="1" dirty="0">
                  <a:solidFill>
                    <a:srgbClr val="FFFFFF"/>
                  </a:solidFill>
                  <a:ea typeface="Gulim" pitchFamily="34" charset="-127"/>
                </a:rPr>
                <a:t>Office Outlook </a:t>
              </a:r>
              <a:r>
                <a:rPr lang="ar-EG" sz="2800" b="1" dirty="0" smtClean="0">
                  <a:solidFill>
                    <a:srgbClr val="FFFFFF"/>
                  </a:solidFill>
                  <a:ea typeface="Gulim" pitchFamily="34" charset="-127"/>
                </a:rPr>
                <a:t> الجديدة </a:t>
              </a:r>
              <a:r>
                <a:rPr lang="ar-EG" sz="2800" b="1" dirty="0">
                  <a:solidFill>
                    <a:srgbClr val="FFFFFF"/>
                  </a:solidFill>
                  <a:ea typeface="Gulim" pitchFamily="34" charset="-127"/>
                </a:rPr>
                <a:t>طرقًا سهلة لمشاركة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التقويم </a:t>
              </a:r>
              <a:r>
                <a:rPr lang="ar-EG" sz="2800" b="1" dirty="0">
                  <a:solidFill>
                    <a:srgbClr val="FFFFFF"/>
                  </a:solidFill>
                  <a:ea typeface="Gulim" pitchFamily="34" charset="-127"/>
                </a:rPr>
                <a:t>مع أي شخص داخل المؤسسة أو خارجها، مما يمنح لجهات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الاتصال </a:t>
              </a:r>
              <a:r>
                <a:rPr lang="ar-EG" sz="2800" b="1" dirty="0">
                  <a:solidFill>
                    <a:srgbClr val="FFFFFF"/>
                  </a:solidFill>
                  <a:ea typeface="Gulim" pitchFamily="34" charset="-127"/>
                </a:rPr>
                <a:t>الهامة الوصول الفوري إلى المعلومات</a:t>
              </a: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solidFill>
                  <a:srgbClr val="FFFFFF"/>
                </a:solidFill>
                <a:latin typeface="Simplified Arabic" pitchFamily="18" charset="-78"/>
                <a:cs typeface="Simplified Arabic" pitchFamily="18" charset="-78"/>
              </a:rPr>
              <a:t>الاتصال </a:t>
            </a:r>
            <a:r>
              <a:rPr lang="ar-EG" altLang="en-US" sz="3200" dirty="0">
                <a:solidFill>
                  <a:srgbClr val="FFFFFF"/>
                </a:solidFill>
                <a:latin typeface="Simplified Arabic" pitchFamily="18" charset="-78"/>
                <a:cs typeface="Simplified Arabic" pitchFamily="18" charset="-78"/>
              </a:rPr>
              <a:t>بالأشخاص بسهولة وكفاءة</a:t>
            </a:r>
          </a:p>
        </p:txBody>
      </p:sp>
    </p:spTree>
    <p:extLst>
      <p:ext uri="{BB962C8B-B14F-4D97-AF65-F5344CB8AC3E}">
        <p14:creationId xmlns:p14="http://schemas.microsoft.com/office/powerpoint/2010/main" xmlns="" val="420851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3140968"/>
            <a:ext cx="8346728" cy="3024336"/>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يقدم </a:t>
              </a:r>
              <a:r>
                <a:rPr lang="en-US" sz="2800" b="1" dirty="0">
                  <a:solidFill>
                    <a:srgbClr val="FFFFFF"/>
                  </a:solidFill>
                  <a:ea typeface="Gulim" pitchFamily="34" charset="-127"/>
                </a:rPr>
                <a:t>Office Outlook ـ </a:t>
              </a:r>
              <a:r>
                <a:rPr lang="ar-EG" sz="2800" b="1" dirty="0">
                  <a:solidFill>
                    <a:srgbClr val="FFFFFF"/>
                  </a:solidFill>
                  <a:ea typeface="Gulim" pitchFamily="34" charset="-127"/>
                </a:rPr>
                <a:t>عند استخدامه إلى </a:t>
              </a:r>
              <a:r>
                <a:rPr lang="ar-EG" sz="2800" b="1" dirty="0" smtClean="0">
                  <a:solidFill>
                    <a:srgbClr val="FFFFFF"/>
                  </a:solidFill>
                  <a:ea typeface="Gulim" pitchFamily="34" charset="-127"/>
                </a:rPr>
                <a:t>جانب</a:t>
              </a:r>
            </a:p>
            <a:p>
              <a:pPr rtl="1"/>
              <a:r>
                <a:rPr lang="en-US" sz="2800" b="1" dirty="0" smtClean="0">
                  <a:solidFill>
                    <a:srgbClr val="FFFFFF"/>
                  </a:solidFill>
                  <a:ea typeface="Gulim" pitchFamily="34" charset="-127"/>
                </a:rPr>
                <a:t>Exchange </a:t>
              </a:r>
              <a:r>
                <a:rPr lang="en-US" sz="2800" b="1" dirty="0">
                  <a:solidFill>
                    <a:srgbClr val="FFFFFF"/>
                  </a:solidFill>
                  <a:ea typeface="Gulim" pitchFamily="34" charset="-127"/>
                </a:rPr>
                <a:t>Server ـ </a:t>
              </a:r>
              <a:r>
                <a:rPr lang="ar-EG" sz="2800" b="1" dirty="0">
                  <a:solidFill>
                    <a:srgbClr val="FFFFFF"/>
                  </a:solidFill>
                  <a:ea typeface="Gulim" pitchFamily="34" charset="-127"/>
                </a:rPr>
                <a:t>تجربة غنية وكاملة في </a:t>
              </a:r>
              <a:r>
                <a:rPr lang="en-US" sz="2800" b="1" dirty="0" smtClean="0">
                  <a:solidFill>
                    <a:srgbClr val="FFFFFF"/>
                  </a:solidFill>
                  <a:ea typeface="Gulim" pitchFamily="34" charset="-127"/>
                </a:rPr>
                <a:t>Outlook </a:t>
              </a:r>
              <a:r>
                <a:rPr lang="ar-EG" sz="2800" b="1" dirty="0" smtClean="0">
                  <a:solidFill>
                    <a:srgbClr val="FFFFFF"/>
                  </a:solidFill>
                  <a:ea typeface="Gulim" pitchFamily="34" charset="-127"/>
                </a:rPr>
                <a:t> حيث</a:t>
              </a:r>
            </a:p>
            <a:p>
              <a:pPr rtl="1"/>
              <a:r>
                <a:rPr lang="ar-EG" sz="2800" b="1" dirty="0" smtClean="0">
                  <a:solidFill>
                    <a:srgbClr val="FFFFFF"/>
                  </a:solidFill>
                  <a:ea typeface="Gulim" pitchFamily="34" charset="-127"/>
                </a:rPr>
                <a:t> </a:t>
              </a:r>
              <a:r>
                <a:rPr lang="ar-EG" sz="2800" b="1" dirty="0">
                  <a:solidFill>
                    <a:srgbClr val="FFFFFF"/>
                  </a:solidFill>
                  <a:ea typeface="Gulim" pitchFamily="34" charset="-127"/>
                </a:rPr>
                <a:t>يستفيد المستخدمون من مساعد جدولة جديد يعمل على تنفيذ مهام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التقويم </a:t>
              </a:r>
              <a:r>
                <a:rPr lang="ar-EG" sz="2800" b="1" dirty="0">
                  <a:solidFill>
                    <a:srgbClr val="FFFFFF"/>
                  </a:solidFill>
                  <a:ea typeface="Gulim" pitchFamily="34" charset="-127"/>
                </a:rPr>
                <a:t>المستهلكة للوقت تلقائيًا وكذلك القدرة على جدولة الاتصالات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التي </a:t>
              </a:r>
              <a:r>
                <a:rPr lang="ar-EG" sz="2800" b="1" dirty="0">
                  <a:solidFill>
                    <a:srgbClr val="FFFFFF"/>
                  </a:solidFill>
                  <a:ea typeface="Gulim" pitchFamily="34" charset="-127"/>
                </a:rPr>
                <a:t>تتم خارج المكتب وتخصيصها والمجلدات المدارة لتسهيل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احتياجات </a:t>
              </a:r>
              <a:r>
                <a:rPr lang="ar-EG" sz="2800" b="1" dirty="0">
                  <a:solidFill>
                    <a:srgbClr val="FFFFFF"/>
                  </a:solidFill>
                  <a:ea typeface="Gulim" pitchFamily="34" charset="-127"/>
                </a:rPr>
                <a:t>التوافق</a:t>
              </a: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solidFill>
                  <a:srgbClr val="FFFFFF"/>
                </a:solidFill>
                <a:latin typeface="Simplified Arabic" pitchFamily="18" charset="-78"/>
                <a:cs typeface="Simplified Arabic" pitchFamily="18" charset="-78"/>
              </a:rPr>
              <a:t>تعاون </a:t>
            </a:r>
            <a:r>
              <a:rPr lang="ar-EG" altLang="en-US" sz="3200" dirty="0">
                <a:solidFill>
                  <a:srgbClr val="FFFFFF"/>
                </a:solidFill>
                <a:latin typeface="Simplified Arabic" pitchFamily="18" charset="-78"/>
                <a:cs typeface="Simplified Arabic" pitchFamily="18" charset="-78"/>
              </a:rPr>
              <a:t>ووظائف أفضل </a:t>
            </a:r>
            <a:r>
              <a:rPr lang="ar-EG" altLang="en-US" sz="3200" dirty="0" smtClean="0">
                <a:solidFill>
                  <a:srgbClr val="FFFFFF"/>
                </a:solidFill>
                <a:latin typeface="Simplified Arabic" pitchFamily="18" charset="-78"/>
                <a:cs typeface="Simplified Arabic" pitchFamily="18" charset="-78"/>
              </a:rPr>
              <a:t>باستخدام</a:t>
            </a:r>
          </a:p>
          <a:p>
            <a:pPr algn="ctr" rtl="1" eaLnBrk="1" hangingPunct="1"/>
            <a:r>
              <a:rPr lang="ar-EG" altLang="en-US" sz="3200" dirty="0" smtClean="0">
                <a:solidFill>
                  <a:srgbClr val="FFFFFF"/>
                </a:solidFill>
                <a:latin typeface="Simplified Arabic" pitchFamily="18" charset="-78"/>
                <a:cs typeface="Simplified Arabic" pitchFamily="18" charset="-78"/>
              </a:rPr>
              <a:t> </a:t>
            </a:r>
            <a:r>
              <a:rPr lang="en-US" altLang="en-US" sz="3200" dirty="0">
                <a:solidFill>
                  <a:srgbClr val="FFFFFF"/>
                </a:solidFill>
                <a:latin typeface="Simplified Arabic" pitchFamily="18" charset="-78"/>
                <a:cs typeface="Simplified Arabic" pitchFamily="18" charset="-78"/>
              </a:rPr>
              <a:t>Microsoft Exchange </a:t>
            </a:r>
            <a:r>
              <a:rPr lang="en-US" altLang="en-US" sz="3200" dirty="0" smtClean="0">
                <a:solidFill>
                  <a:srgbClr val="FFFFFF"/>
                </a:solidFill>
                <a:latin typeface="Simplified Arabic" pitchFamily="18" charset="-78"/>
                <a:cs typeface="Simplified Arabic" pitchFamily="18" charset="-78"/>
              </a:rPr>
              <a:t>Server</a:t>
            </a:r>
            <a:endParaRPr lang="ar-EG" altLang="en-US" sz="3200" dirty="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206883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3140968"/>
            <a:ext cx="8346728" cy="3024336"/>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يوفر </a:t>
              </a:r>
              <a:r>
                <a:rPr lang="en-US" sz="2800" b="1" dirty="0">
                  <a:solidFill>
                    <a:srgbClr val="FFFFFF"/>
                  </a:solidFill>
                  <a:ea typeface="Gulim" pitchFamily="34" charset="-127"/>
                </a:rPr>
                <a:t>Office Outlook </a:t>
              </a:r>
              <a:r>
                <a:rPr lang="ar-EG" sz="2800" b="1" dirty="0">
                  <a:solidFill>
                    <a:srgbClr val="FFFFFF"/>
                  </a:solidFill>
                  <a:ea typeface="Gulim" pitchFamily="34" charset="-127"/>
                </a:rPr>
                <a:t>تفاعلاً غنيًا مع المعلومات التي يتم </a:t>
              </a:r>
              <a:r>
                <a:rPr lang="ar-EG" sz="2800" b="1" dirty="0" smtClean="0">
                  <a:solidFill>
                    <a:srgbClr val="FFFFFF"/>
                  </a:solidFill>
                  <a:ea typeface="Gulim" pitchFamily="34" charset="-127"/>
                </a:rPr>
                <a:t>تخزينها</a:t>
              </a:r>
            </a:p>
            <a:p>
              <a:pPr rtl="1"/>
              <a:r>
                <a:rPr lang="ar-EG" sz="2800" b="1" dirty="0" smtClean="0">
                  <a:solidFill>
                    <a:srgbClr val="FFFFFF"/>
                  </a:solidFill>
                  <a:ea typeface="Gulim" pitchFamily="34" charset="-127"/>
                </a:rPr>
                <a:t>بتقنية </a:t>
              </a:r>
              <a:r>
                <a:rPr lang="en-US" sz="2800" b="1" dirty="0">
                  <a:solidFill>
                    <a:srgbClr val="FFFFFF"/>
                  </a:solidFill>
                  <a:ea typeface="Gulim" pitchFamily="34" charset="-127"/>
                </a:rPr>
                <a:t>Windows SharePoint Services  </a:t>
              </a:r>
              <a:r>
                <a:rPr lang="ar-EG" sz="2800" b="1" dirty="0" smtClean="0">
                  <a:solidFill>
                    <a:srgbClr val="FFFFFF"/>
                  </a:solidFill>
                  <a:ea typeface="Gulim" pitchFamily="34" charset="-127"/>
                </a:rPr>
                <a:t> في </a:t>
              </a:r>
              <a:r>
                <a:rPr lang="ar-EG" sz="2800" b="1" dirty="0">
                  <a:solidFill>
                    <a:srgbClr val="FFFFFF"/>
                  </a:solidFill>
                  <a:ea typeface="Gulim" pitchFamily="34" charset="-127"/>
                </a:rPr>
                <a:t>أي </a:t>
              </a:r>
              <a:r>
                <a:rPr lang="ar-EG" sz="2800" b="1" dirty="0" smtClean="0">
                  <a:solidFill>
                    <a:srgbClr val="FFFFFF"/>
                  </a:solidFill>
                  <a:ea typeface="Gulim" pitchFamily="34" charset="-127"/>
                </a:rPr>
                <a:t>وقت</a:t>
              </a:r>
            </a:p>
            <a:p>
              <a:pPr rtl="1"/>
              <a:r>
                <a:rPr lang="ar-EG" sz="2800" b="1" dirty="0" smtClean="0">
                  <a:solidFill>
                    <a:srgbClr val="FFFFFF"/>
                  </a:solidFill>
                  <a:ea typeface="Gulim" pitchFamily="34" charset="-127"/>
                </a:rPr>
                <a:t>فيمكنك </a:t>
              </a:r>
              <a:r>
                <a:rPr lang="ar-EG" sz="2800" b="1" dirty="0">
                  <a:solidFill>
                    <a:srgbClr val="FFFFFF"/>
                  </a:solidFill>
                  <a:ea typeface="Gulim" pitchFamily="34" charset="-127"/>
                </a:rPr>
                <a:t>توصيل المستندات والتقويمات وجهات الاتصال والمهام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والمعلومات </a:t>
              </a:r>
              <a:r>
                <a:rPr lang="ar-EG" sz="2800" b="1" dirty="0">
                  <a:solidFill>
                    <a:srgbClr val="FFFFFF"/>
                  </a:solidFill>
                  <a:ea typeface="Gulim" pitchFamily="34" charset="-127"/>
                </a:rPr>
                <a:t>الأخرى في </a:t>
              </a:r>
              <a:r>
                <a:rPr lang="en-US" sz="2800" b="1" dirty="0">
                  <a:solidFill>
                    <a:srgbClr val="FFFFFF"/>
                  </a:solidFill>
                  <a:ea typeface="Gulim" pitchFamily="34" charset="-127"/>
                </a:rPr>
                <a:t>Windows SharePoint Services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ببرنامج </a:t>
              </a:r>
              <a:r>
                <a:rPr lang="en-US" sz="2800" b="1" dirty="0">
                  <a:solidFill>
                    <a:srgbClr val="FFFFFF"/>
                  </a:solidFill>
                  <a:ea typeface="Gulim" pitchFamily="34" charset="-127"/>
                </a:rPr>
                <a:t>Outlook، </a:t>
              </a:r>
              <a:r>
                <a:rPr lang="ar-EG" sz="2800" b="1" dirty="0">
                  <a:solidFill>
                    <a:srgbClr val="FFFFFF"/>
                  </a:solidFill>
                  <a:ea typeface="Gulim" pitchFamily="34" charset="-127"/>
                </a:rPr>
                <a:t>مما يمنحك مكانًا مركزيًا لإدارة معلوماتك</a:t>
              </a: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solidFill>
                  <a:srgbClr val="FFFFFF"/>
                </a:solidFill>
                <a:latin typeface="Simplified Arabic" pitchFamily="18" charset="-78"/>
                <a:cs typeface="Simplified Arabic" pitchFamily="18" charset="-78"/>
              </a:rPr>
              <a:t>إدارة المعلومات والمحتويات المشتركة في واجهة واحدة</a:t>
            </a:r>
          </a:p>
        </p:txBody>
      </p:sp>
    </p:spTree>
    <p:extLst>
      <p:ext uri="{BB962C8B-B14F-4D97-AF65-F5344CB8AC3E}">
        <p14:creationId xmlns:p14="http://schemas.microsoft.com/office/powerpoint/2010/main" xmlns="" val="297898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3140968"/>
            <a:ext cx="8346728" cy="3024336"/>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يشتمل </a:t>
              </a:r>
              <a:r>
                <a:rPr lang="en-US" sz="2800" b="1" dirty="0">
                  <a:solidFill>
                    <a:srgbClr val="FFFFFF"/>
                  </a:solidFill>
                  <a:ea typeface="Gulim" pitchFamily="34" charset="-127"/>
                </a:rPr>
                <a:t>Office Outlook  </a:t>
              </a:r>
              <a:r>
                <a:rPr lang="ar-EG" sz="2800" b="1" dirty="0">
                  <a:solidFill>
                    <a:srgbClr val="FFFFFF"/>
                  </a:solidFill>
                  <a:ea typeface="Gulim" pitchFamily="34" charset="-127"/>
                </a:rPr>
                <a:t>على إجراءات جديدة من شأنها حمايتك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من </a:t>
              </a:r>
              <a:r>
                <a:rPr lang="ar-EG" sz="2800" b="1" dirty="0">
                  <a:solidFill>
                    <a:srgbClr val="FFFFFF"/>
                  </a:solidFill>
                  <a:ea typeface="Gulim" pitchFamily="34" charset="-127"/>
                </a:rPr>
                <a:t>البريد العشوائي ومواقع ويب "لجهات مخادعة". </a:t>
              </a:r>
              <a:r>
                <a:rPr lang="ar-EG" sz="2800" b="1" dirty="0" smtClean="0">
                  <a:solidFill>
                    <a:srgbClr val="FFFFFF"/>
                  </a:solidFill>
                  <a:ea typeface="Gulim" pitchFamily="34" charset="-127"/>
                </a:rPr>
                <a:t>وللمساعدة </a:t>
              </a:r>
              <a:r>
                <a:rPr lang="ar-EG" sz="2800" b="1" dirty="0">
                  <a:solidFill>
                    <a:srgbClr val="FFFFFF"/>
                  </a:solidFill>
                  <a:ea typeface="Gulim" pitchFamily="34" charset="-127"/>
                </a:rPr>
                <a:t>على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حمايتك </a:t>
              </a:r>
              <a:r>
                <a:rPr lang="ar-EG" sz="2800" b="1" dirty="0">
                  <a:solidFill>
                    <a:srgbClr val="FFFFFF"/>
                  </a:solidFill>
                  <a:ea typeface="Gulim" pitchFamily="34" charset="-127"/>
                </a:rPr>
                <a:t>من كشف المعلومات الشخصية إلى أي موقع ويب يمثل تهديدًا</a:t>
              </a:r>
              <a:r>
                <a:rPr lang="ar-EG" sz="2800" b="1" dirty="0" smtClean="0">
                  <a:solidFill>
                    <a:srgbClr val="FFFFFF"/>
                  </a:solidFill>
                  <a:ea typeface="Gulim" pitchFamily="34" charset="-127"/>
                </a:rPr>
                <a:t>،</a:t>
              </a:r>
            </a:p>
            <a:p>
              <a:pPr rtl="1"/>
              <a:r>
                <a:rPr lang="ar-EG" sz="2800" b="1" dirty="0" smtClean="0">
                  <a:solidFill>
                    <a:srgbClr val="FFFFFF"/>
                  </a:solidFill>
                  <a:ea typeface="Gulim" pitchFamily="34" charset="-127"/>
                </a:rPr>
                <a:t> </a:t>
              </a:r>
              <a:r>
                <a:rPr lang="ar-EG" sz="2800" b="1" dirty="0">
                  <a:solidFill>
                    <a:srgbClr val="FFFFFF"/>
                  </a:solidFill>
                  <a:ea typeface="Gulim" pitchFamily="34" charset="-127"/>
                </a:rPr>
                <a:t>فإن </a:t>
              </a:r>
              <a:r>
                <a:rPr lang="en-US" sz="2800" b="1" dirty="0">
                  <a:solidFill>
                    <a:srgbClr val="FFFFFF"/>
                  </a:solidFill>
                  <a:ea typeface="Gulim" pitchFamily="34" charset="-127"/>
                </a:rPr>
                <a:t>Office Outlook </a:t>
              </a:r>
              <a:r>
                <a:rPr lang="ar-EG" sz="2800" b="1" dirty="0">
                  <a:solidFill>
                    <a:srgbClr val="FFFFFF"/>
                  </a:solidFill>
                  <a:ea typeface="Gulim" pitchFamily="34" charset="-127"/>
                </a:rPr>
                <a:t>يتضمن تصفية مُحسَّنة للبريد الإلكتروني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العشوائي </a:t>
              </a:r>
              <a:r>
                <a:rPr lang="ar-EG" sz="2800" b="1" dirty="0">
                  <a:solidFill>
                    <a:srgbClr val="FFFFFF"/>
                  </a:solidFill>
                  <a:ea typeface="Gulim" pitchFamily="34" charset="-127"/>
                </a:rPr>
                <a:t>كما يضم ميزات جديدة تعمل على تعطيل الارتباطات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ويحذرك </a:t>
              </a:r>
              <a:r>
                <a:rPr lang="ar-EG" sz="2800" b="1" dirty="0">
                  <a:solidFill>
                    <a:srgbClr val="FFFFFF"/>
                  </a:solidFill>
                  <a:ea typeface="Gulim" pitchFamily="34" charset="-127"/>
                </a:rPr>
                <a:t>من المحتويات التي تشكل تهديدًا ضمن أية رسالة بريد إلكتروني</a:t>
              </a: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solidFill>
                  <a:srgbClr val="FFFFFF"/>
                </a:solidFill>
                <a:latin typeface="Simplified Arabic" pitchFamily="18" charset="-78"/>
                <a:cs typeface="Simplified Arabic" pitchFamily="18" charset="-78"/>
              </a:rPr>
              <a:t>وجود إجراءات جديدة تساعد على الحماية من البريد الإلكتروني العشوائي والمواقع الضارة</a:t>
            </a:r>
          </a:p>
        </p:txBody>
      </p:sp>
    </p:spTree>
    <p:extLst>
      <p:ext uri="{BB962C8B-B14F-4D97-AF65-F5344CB8AC3E}">
        <p14:creationId xmlns:p14="http://schemas.microsoft.com/office/powerpoint/2010/main" xmlns="" val="96979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3717032"/>
            <a:ext cx="8346728" cy="1872208"/>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إن  </a:t>
              </a:r>
              <a:r>
                <a:rPr lang="en-US" sz="2800" b="1" dirty="0">
                  <a:solidFill>
                    <a:srgbClr val="FFFFFF"/>
                  </a:solidFill>
                  <a:ea typeface="Gulim" pitchFamily="34" charset="-127"/>
                </a:rPr>
                <a:t>Outlook Mobile Service </a:t>
              </a:r>
              <a:r>
                <a:rPr lang="ar-EG" sz="2800" b="1" dirty="0" smtClean="0">
                  <a:solidFill>
                    <a:srgbClr val="FFFFFF"/>
                  </a:solidFill>
                  <a:ea typeface="Gulim" pitchFamily="34" charset="-127"/>
                </a:rPr>
                <a:t> هي </a:t>
              </a:r>
              <a:r>
                <a:rPr lang="ar-EG" sz="2800" b="1" dirty="0">
                  <a:solidFill>
                    <a:srgbClr val="FFFFFF"/>
                  </a:solidFill>
                  <a:ea typeface="Gulim" pitchFamily="34" charset="-127"/>
                </a:rPr>
                <a:t>واحدة من </a:t>
              </a:r>
              <a:r>
                <a:rPr lang="ar-EG" sz="2800" b="1" dirty="0" smtClean="0">
                  <a:solidFill>
                    <a:srgbClr val="FFFFFF"/>
                  </a:solidFill>
                  <a:ea typeface="Gulim" pitchFamily="34" charset="-127"/>
                </a:rPr>
                <a:t>ميزات</a:t>
              </a:r>
            </a:p>
            <a:p>
              <a:pPr rtl="1"/>
              <a:r>
                <a:rPr lang="ar-EG" sz="2800" b="1" dirty="0" smtClean="0">
                  <a:solidFill>
                    <a:srgbClr val="FFFFFF"/>
                  </a:solidFill>
                  <a:ea typeface="Gulim" pitchFamily="34" charset="-127"/>
                </a:rPr>
                <a:t> </a:t>
              </a:r>
              <a:r>
                <a:rPr lang="en-US" sz="2800" b="1" dirty="0">
                  <a:solidFill>
                    <a:srgbClr val="FFFFFF"/>
                  </a:solidFill>
                  <a:ea typeface="Gulim" pitchFamily="34" charset="-127"/>
                </a:rPr>
                <a:t>Outlook </a:t>
              </a:r>
              <a:r>
                <a:rPr lang="ar-EG" sz="2800" b="1" dirty="0">
                  <a:solidFill>
                    <a:srgbClr val="FFFFFF"/>
                  </a:solidFill>
                  <a:ea typeface="Gulim" pitchFamily="34" charset="-127"/>
                </a:rPr>
                <a:t>تمكنك من إرسال الرسائل النصية والرسائل التي تحتوي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على </a:t>
              </a:r>
              <a:r>
                <a:rPr lang="ar-EG" sz="2800" b="1" dirty="0">
                  <a:solidFill>
                    <a:srgbClr val="FFFFFF"/>
                  </a:solidFill>
                  <a:ea typeface="Gulim" pitchFamily="34" charset="-127"/>
                </a:rPr>
                <a:t>صور وتلقيها بين </a:t>
              </a:r>
              <a:r>
                <a:rPr lang="en-US" sz="2800" b="1" dirty="0">
                  <a:solidFill>
                    <a:srgbClr val="FFFFFF"/>
                  </a:solidFill>
                  <a:ea typeface="Gulim" pitchFamily="34" charset="-127"/>
                </a:rPr>
                <a:t>Office Outlook </a:t>
              </a:r>
              <a:r>
                <a:rPr lang="ar-EG" sz="2800" b="1" dirty="0">
                  <a:solidFill>
                    <a:srgbClr val="FFFFFF"/>
                  </a:solidFill>
                  <a:ea typeface="Gulim" pitchFamily="34" charset="-127"/>
                </a:rPr>
                <a:t>وأي هاتف جوال</a:t>
              </a: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solidFill>
                  <a:srgbClr val="FFFFFF"/>
                </a:solidFill>
                <a:latin typeface="Simplified Arabic" pitchFamily="18" charset="-78"/>
                <a:cs typeface="Simplified Arabic" pitchFamily="18" charset="-78"/>
              </a:rPr>
              <a:t>إرسال رسائل نصية من </a:t>
            </a:r>
            <a:r>
              <a:rPr lang="en-US" altLang="en-US" sz="3200" dirty="0">
                <a:solidFill>
                  <a:srgbClr val="FFFFFF"/>
                </a:solidFill>
                <a:latin typeface="Simplified Arabic" pitchFamily="18" charset="-78"/>
                <a:cs typeface="Simplified Arabic" pitchFamily="18" charset="-78"/>
              </a:rPr>
              <a:t>Office Outlook </a:t>
            </a:r>
            <a:r>
              <a:rPr lang="ar-EG" altLang="en-US" sz="3200" dirty="0" smtClean="0">
                <a:solidFill>
                  <a:srgbClr val="FFFFFF"/>
                </a:solidFill>
                <a:latin typeface="Simplified Arabic" pitchFamily="18" charset="-78"/>
                <a:cs typeface="Simplified Arabic" pitchFamily="18" charset="-78"/>
              </a:rPr>
              <a:t> بنقرة </a:t>
            </a:r>
            <a:r>
              <a:rPr lang="ar-EG" altLang="en-US" sz="3200" dirty="0">
                <a:solidFill>
                  <a:srgbClr val="FFFFFF"/>
                </a:solidFill>
                <a:latin typeface="Simplified Arabic" pitchFamily="18" charset="-78"/>
                <a:cs typeface="Simplified Arabic" pitchFamily="18" charset="-78"/>
              </a:rPr>
              <a:t>واحدة فقط</a:t>
            </a:r>
          </a:p>
        </p:txBody>
      </p:sp>
    </p:spTree>
    <p:extLst>
      <p:ext uri="{BB962C8B-B14F-4D97-AF65-F5344CB8AC3E}">
        <p14:creationId xmlns:p14="http://schemas.microsoft.com/office/powerpoint/2010/main" xmlns="" val="317503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323528" y="3212976"/>
            <a:ext cx="8612608" cy="2376264"/>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من خلال استخدام فئات الألوان في </a:t>
              </a:r>
              <a:r>
                <a:rPr lang="en-US" sz="2800" b="1" dirty="0">
                  <a:solidFill>
                    <a:srgbClr val="FFFFFF"/>
                  </a:solidFill>
                  <a:ea typeface="Gulim" pitchFamily="34" charset="-127"/>
                </a:rPr>
                <a:t>Office Outlook، </a:t>
              </a:r>
              <a:r>
                <a:rPr lang="ar-EG" sz="2800" b="1" dirty="0">
                  <a:solidFill>
                    <a:srgbClr val="FFFFFF"/>
                  </a:solidFill>
                  <a:ea typeface="Gulim" pitchFamily="34" charset="-127"/>
                </a:rPr>
                <a:t>يمكنك </a:t>
              </a:r>
              <a:r>
                <a:rPr lang="ar-EG" sz="2800" b="1" dirty="0" smtClean="0">
                  <a:solidFill>
                    <a:srgbClr val="FFFFFF"/>
                  </a:solidFill>
                  <a:ea typeface="Gulim" pitchFamily="34" charset="-127"/>
                </a:rPr>
                <a:t>تخصيص</a:t>
              </a:r>
            </a:p>
            <a:p>
              <a:pPr rtl="1"/>
              <a:r>
                <a:rPr lang="ar-EG" sz="2800" b="1" dirty="0" smtClean="0">
                  <a:solidFill>
                    <a:srgbClr val="FFFFFF"/>
                  </a:solidFill>
                  <a:ea typeface="Gulim" pitchFamily="34" charset="-127"/>
                </a:rPr>
                <a:t>فئات </a:t>
              </a:r>
              <a:r>
                <a:rPr lang="ar-EG" sz="2800" b="1" dirty="0">
                  <a:solidFill>
                    <a:srgbClr val="FFFFFF"/>
                  </a:solidFill>
                  <a:ea typeface="Gulim" pitchFamily="34" charset="-127"/>
                </a:rPr>
                <a:t>وإضافتها بسهولة إلى أي نوع من المعلومات؛ مثل البريد الإلكتروني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أو </a:t>
              </a:r>
              <a:r>
                <a:rPr lang="ar-EG" sz="2800" b="1" dirty="0">
                  <a:solidFill>
                    <a:srgbClr val="FFFFFF"/>
                  </a:solidFill>
                  <a:ea typeface="Gulim" pitchFamily="34" charset="-127"/>
                </a:rPr>
                <a:t>عناصر التقويم أو جهات الاتصال أو المهام. وبذلك توفر فئات الألوان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طريقة </a:t>
              </a:r>
              <a:r>
                <a:rPr lang="ar-EG" sz="2800" b="1" dirty="0">
                  <a:solidFill>
                    <a:srgbClr val="FFFFFF"/>
                  </a:solidFill>
                  <a:ea typeface="Gulim" pitchFamily="34" charset="-127"/>
                </a:rPr>
                <a:t>بسيطة ومرئية للتمييز بين العناصر، مما يسهل عليك تنظيم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بياناتك </a:t>
              </a:r>
              <a:r>
                <a:rPr lang="ar-EG" sz="2800" b="1" dirty="0">
                  <a:solidFill>
                    <a:srgbClr val="FFFFFF"/>
                  </a:solidFill>
                  <a:ea typeface="Gulim" pitchFamily="34" charset="-127"/>
                </a:rPr>
                <a:t>والبحث عن المعلومات</a:t>
              </a: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solidFill>
                  <a:srgbClr val="FFFFFF"/>
                </a:solidFill>
                <a:latin typeface="Simplified Arabic" pitchFamily="18" charset="-78"/>
                <a:cs typeface="Simplified Arabic" pitchFamily="18" charset="-78"/>
              </a:rPr>
              <a:t>تنظيم </a:t>
            </a:r>
            <a:r>
              <a:rPr lang="ar-EG" altLang="en-US" sz="3200" dirty="0">
                <a:solidFill>
                  <a:srgbClr val="FFFFFF"/>
                </a:solidFill>
                <a:latin typeface="Simplified Arabic" pitchFamily="18" charset="-78"/>
                <a:cs typeface="Simplified Arabic" pitchFamily="18" charset="-78"/>
              </a:rPr>
              <a:t>المعلومات بطرق جديدة وغنية</a:t>
            </a:r>
          </a:p>
        </p:txBody>
      </p:sp>
    </p:spTree>
    <p:extLst>
      <p:ext uri="{BB962C8B-B14F-4D97-AF65-F5344CB8AC3E}">
        <p14:creationId xmlns:p14="http://schemas.microsoft.com/office/powerpoint/2010/main" xmlns="" val="421372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3717032"/>
            <a:ext cx="8346728" cy="1872208"/>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مع </a:t>
              </a:r>
              <a:r>
                <a:rPr lang="en-US" sz="2800" b="1" dirty="0">
                  <a:solidFill>
                    <a:srgbClr val="FFFFFF"/>
                  </a:solidFill>
                  <a:ea typeface="Gulim" pitchFamily="34" charset="-127"/>
                </a:rPr>
                <a:t>Office Outlook، </a:t>
              </a:r>
              <a:r>
                <a:rPr lang="ar-EG" sz="2800" b="1" dirty="0">
                  <a:solidFill>
                    <a:srgbClr val="FFFFFF"/>
                  </a:solidFill>
                  <a:ea typeface="Gulim" pitchFamily="34" charset="-127"/>
                </a:rPr>
                <a:t>يمكنك الآن قراءة موجز وسجلات ويب </a:t>
              </a:r>
              <a:r>
                <a:rPr lang="ar-EG" sz="2800" b="1" dirty="0" smtClean="0">
                  <a:solidFill>
                    <a:srgbClr val="FFFFFF"/>
                  </a:solidFill>
                  <a:ea typeface="Gulim" pitchFamily="34" charset="-127"/>
                </a:rPr>
                <a:t>بتنسيق</a:t>
              </a:r>
            </a:p>
            <a:p>
              <a:pPr rtl="1"/>
              <a:r>
                <a:rPr lang="ar-EG" sz="2800" b="1" dirty="0" smtClean="0">
                  <a:solidFill>
                    <a:srgbClr val="FFFFFF"/>
                  </a:solidFill>
                  <a:ea typeface="Gulim" pitchFamily="34" charset="-127"/>
                </a:rPr>
                <a:t>(</a:t>
              </a:r>
              <a:r>
                <a:rPr lang="en-US" sz="2800" b="1" dirty="0">
                  <a:solidFill>
                    <a:srgbClr val="FFFFFF"/>
                  </a:solidFill>
                  <a:ea typeface="Gulim" pitchFamily="34" charset="-127"/>
                </a:rPr>
                <a:t>Really Simple Syndication (RSS </a:t>
              </a:r>
              <a:r>
                <a:rPr lang="ar-EG" sz="2800" b="1" dirty="0">
                  <a:solidFill>
                    <a:srgbClr val="FFFFFF"/>
                  </a:solidFill>
                  <a:ea typeface="Gulim" pitchFamily="34" charset="-127"/>
                </a:rPr>
                <a:t>وإدارتها من </a:t>
              </a:r>
              <a:r>
                <a:rPr lang="ar-EG" sz="2800" b="1" dirty="0" smtClean="0">
                  <a:solidFill>
                    <a:srgbClr val="FFFFFF"/>
                  </a:solidFill>
                  <a:ea typeface="Gulim" pitchFamily="34" charset="-127"/>
                </a:rPr>
                <a:t>داخل</a:t>
              </a:r>
            </a:p>
            <a:p>
              <a:pPr rtl="1"/>
              <a:r>
                <a:rPr lang="ar-EG" sz="2800" b="1" dirty="0" smtClean="0">
                  <a:solidFill>
                    <a:srgbClr val="FFFFFF"/>
                  </a:solidFill>
                  <a:ea typeface="Gulim" pitchFamily="34" charset="-127"/>
                </a:rPr>
                <a:t> </a:t>
              </a:r>
              <a:r>
                <a:rPr lang="en-US" sz="2800" b="1" dirty="0">
                  <a:solidFill>
                    <a:srgbClr val="FFFFFF"/>
                  </a:solidFill>
                  <a:ea typeface="Gulim" pitchFamily="34" charset="-127"/>
                </a:rPr>
                <a:t>Office Outlook </a:t>
              </a:r>
              <a:r>
                <a:rPr lang="ar-EG" sz="2800" b="1" dirty="0">
                  <a:solidFill>
                    <a:srgbClr val="FFFFFF"/>
                  </a:solidFill>
                  <a:ea typeface="Gulim" pitchFamily="34" charset="-127"/>
                </a:rPr>
                <a:t>مباشرة، وهو أنسب مكان لإدارة هذه المعلومات</a:t>
              </a: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solidFill>
                  <a:srgbClr val="FFFFFF"/>
                </a:solidFill>
                <a:latin typeface="Simplified Arabic" pitchFamily="18" charset="-78"/>
                <a:cs typeface="Simplified Arabic" pitchFamily="18" charset="-78"/>
              </a:rPr>
              <a:t>إدارة </a:t>
            </a:r>
            <a:r>
              <a:rPr lang="ar-EG" altLang="en-US" sz="3200" dirty="0">
                <a:solidFill>
                  <a:srgbClr val="FFFFFF"/>
                </a:solidFill>
                <a:latin typeface="Simplified Arabic" pitchFamily="18" charset="-78"/>
                <a:cs typeface="Simplified Arabic" pitchFamily="18" charset="-78"/>
              </a:rPr>
              <a:t>كافة الاتصالات في واجهة واحدة</a:t>
            </a:r>
          </a:p>
        </p:txBody>
      </p:sp>
    </p:spTree>
    <p:extLst>
      <p:ext uri="{BB962C8B-B14F-4D97-AF65-F5344CB8AC3E}">
        <p14:creationId xmlns:p14="http://schemas.microsoft.com/office/powerpoint/2010/main" xmlns="" val="307339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solidFill>
                  <a:srgbClr val="FFFFFF"/>
                </a:solidFill>
                <a:latin typeface="Simplified Arabic" pitchFamily="18" charset="-78"/>
                <a:cs typeface="Simplified Arabic" pitchFamily="18" charset="-78"/>
              </a:rPr>
              <a:t>إنشاء وإرسال رسائل البريد الالكتروني</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1628800"/>
            <a:ext cx="3960440" cy="3353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04048" y="1628800"/>
            <a:ext cx="3988688" cy="3353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83851575"/>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solidFill>
                  <a:srgbClr val="FFFFFF"/>
                </a:solidFill>
                <a:latin typeface="Simplified Arabic" pitchFamily="18" charset="-78"/>
                <a:cs typeface="Simplified Arabic" pitchFamily="18" charset="-78"/>
              </a:rPr>
              <a:t>إنشاء وإرسال رسائل البريد الالكتروني</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26704" y="1701426"/>
            <a:ext cx="7245696" cy="40890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14422299"/>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solidFill>
                  <a:srgbClr val="FFFFFF"/>
                </a:solidFill>
                <a:latin typeface="Simplified Arabic" pitchFamily="18" charset="-78"/>
                <a:cs typeface="Simplified Arabic" pitchFamily="18" charset="-78"/>
              </a:rPr>
              <a:t>إضافة مرفق إلى رسالة بريد إلكتروني</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1850" y="2420889"/>
            <a:ext cx="7640046" cy="2337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842055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187624" y="2459360"/>
            <a:ext cx="6408712" cy="2376264"/>
          </a:xfrm>
          <a:prstGeom prst="horizontalScroll">
            <a:avLst/>
          </a:prstGeom>
          <a:ln w="9525" cap="flat" cmpd="sng" algn="ctr">
            <a:solidFill>
              <a:schemeClr val="tx1"/>
            </a:solidFill>
            <a:prstDash val="solid"/>
            <a:round/>
            <a:headEnd type="none" w="med" len="med"/>
            <a:tailEnd type="none" w="med" len="med"/>
          </a:ln>
          <a:effectLst/>
          <a:extLst/>
        </p:spPr>
        <p:style>
          <a:lnRef idx="0">
            <a:scrgbClr r="0" g="0" b="0"/>
          </a:lnRef>
          <a:fillRef idx="1003">
            <a:schemeClr val="lt2"/>
          </a:fillRef>
          <a:effectRef idx="0">
            <a:scrgbClr r="0" g="0" b="0"/>
          </a:effectRef>
          <a:fontRef idx="major"/>
        </p:style>
        <p:txBody>
          <a:bodyPr vert="horz" wrap="square" lIns="91440" tIns="45720" rIns="91440" bIns="45720" numCol="1" rtlCol="1" anchor="t" anchorCtr="0" compatLnSpc="1">
            <a:prstTxWarp prst="textNoShape">
              <a:avLst/>
            </a:prstTxWarp>
          </a:bodyPr>
          <a:lstStyle/>
          <a:p>
            <a:pPr rtl="1">
              <a:lnSpc>
                <a:spcPct val="250000"/>
              </a:lnSpc>
            </a:pPr>
            <a:r>
              <a:rPr lang="ar-EG" sz="3600" b="1" dirty="0">
                <a:solidFill>
                  <a:schemeClr val="bg1"/>
                </a:solidFill>
                <a:latin typeface="Simplified Arabic" pitchFamily="18" charset="-78"/>
                <a:cs typeface="Simplified Arabic" pitchFamily="18" charset="-78"/>
              </a:rPr>
              <a:t>المهارات الواجب توافرها في السكرتير</a:t>
            </a:r>
            <a:endParaRPr kumimoji="0" lang="ar-EG" sz="3600" b="1" i="0" u="none" strike="noStrike" cap="none" normalizeH="0" baseline="0" dirty="0" smtClean="0">
              <a:ln>
                <a:noFill/>
              </a:ln>
              <a:solidFill>
                <a:schemeClr val="bg1"/>
              </a:solidFill>
              <a:effectLst/>
              <a:latin typeface="Simplified Arabic" pitchFamily="18" charset="-78"/>
              <a:cs typeface="Simplified Arabic" pitchFamily="18" charset="-78"/>
            </a:endParaRPr>
          </a:p>
        </p:txBody>
      </p:sp>
    </p:spTree>
    <p:extLst>
      <p:ext uri="{BB962C8B-B14F-4D97-AF65-F5344CB8AC3E}">
        <p14:creationId xmlns:p14="http://schemas.microsoft.com/office/powerpoint/2010/main" xmlns="" val="232988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solidFill>
                  <a:srgbClr val="FFFFFF"/>
                </a:solidFill>
                <a:latin typeface="Simplified Arabic" pitchFamily="18" charset="-78"/>
                <a:cs typeface="Simplified Arabic" pitchFamily="18" charset="-78"/>
              </a:rPr>
              <a:t>إنشاء توقيع</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1850" y="2420889"/>
            <a:ext cx="7682558" cy="2337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58442935"/>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547664" y="2459360"/>
            <a:ext cx="5688632" cy="2376264"/>
          </a:xfrm>
          <a:prstGeom prst="horizontalScroll">
            <a:avLst/>
          </a:prstGeom>
          <a:ln w="9525" cap="flat" cmpd="sng" algn="ctr">
            <a:solidFill>
              <a:schemeClr val="tx1"/>
            </a:solidFill>
            <a:prstDash val="solid"/>
            <a:round/>
            <a:headEnd type="none" w="med" len="med"/>
            <a:tailEnd type="none" w="med" len="med"/>
          </a:ln>
          <a:effectLst/>
          <a:extLst/>
        </p:spPr>
        <p:style>
          <a:lnRef idx="0">
            <a:scrgbClr r="0" g="0" b="0"/>
          </a:lnRef>
          <a:fillRef idx="1003">
            <a:schemeClr val="lt2"/>
          </a:fillRef>
          <a:effectRef idx="0">
            <a:scrgbClr r="0" g="0" b="0"/>
          </a:effectRef>
          <a:fontRef idx="major"/>
        </p:style>
        <p:txBody>
          <a:bodyPr vert="horz" wrap="square" lIns="91440" tIns="45720" rIns="91440" bIns="45720" numCol="1" rtlCol="1" anchor="t" anchorCtr="0" compatLnSpc="1">
            <a:prstTxWarp prst="textNoShape">
              <a:avLst/>
            </a:prstTxWarp>
          </a:bodyPr>
          <a:lstStyle/>
          <a:p>
            <a:pPr rtl="1">
              <a:lnSpc>
                <a:spcPct val="250000"/>
              </a:lnSpc>
            </a:pPr>
            <a:r>
              <a:rPr lang="en-US" sz="3600" b="1" dirty="0">
                <a:solidFill>
                  <a:srgbClr val="FFFFFF"/>
                </a:solidFill>
                <a:latin typeface="Simplified Arabic" pitchFamily="18" charset="-78"/>
                <a:cs typeface="Simplified Arabic" pitchFamily="18" charset="-78"/>
              </a:rPr>
              <a:t>Skype</a:t>
            </a:r>
            <a:endParaRPr lang="ar-EG" sz="3600" b="1" dirty="0" smtClean="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421765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4653136"/>
            <a:ext cx="8346728" cy="1872208"/>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يفيد </a:t>
              </a:r>
              <a:r>
                <a:rPr lang="en-US" sz="2800" b="1" dirty="0">
                  <a:solidFill>
                    <a:srgbClr val="FFFFFF"/>
                  </a:solidFill>
                  <a:ea typeface="Gulim" pitchFamily="34" charset="-127"/>
                </a:rPr>
                <a:t>Skype </a:t>
              </a:r>
              <a:r>
                <a:rPr lang="ar-EG" sz="2800" b="1" dirty="0">
                  <a:solidFill>
                    <a:srgbClr val="FFFFFF"/>
                  </a:solidFill>
                  <a:ea typeface="Gulim" pitchFamily="34" charset="-127"/>
                </a:rPr>
                <a:t>في القيام بالأشياء معًا عندما تكون بعيدًا. إن الرسائل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الفورية </a:t>
              </a:r>
              <a:r>
                <a:rPr lang="ar-EG" sz="2800" b="1" dirty="0">
                  <a:solidFill>
                    <a:srgbClr val="FFFFFF"/>
                  </a:solidFill>
                  <a:ea typeface="Gulim" pitchFamily="34" charset="-127"/>
                </a:rPr>
                <a:t>ومكالمات الصوت والفيديو من </a:t>
              </a:r>
              <a:r>
                <a:rPr lang="en-US" sz="2800" b="1" dirty="0">
                  <a:solidFill>
                    <a:srgbClr val="FFFFFF"/>
                  </a:solidFill>
                  <a:ea typeface="Gulim" pitchFamily="34" charset="-127"/>
                </a:rPr>
                <a:t>Skype </a:t>
              </a:r>
              <a:r>
                <a:rPr lang="ar-EG" sz="2800" b="1" dirty="0">
                  <a:solidFill>
                    <a:srgbClr val="FFFFFF"/>
                  </a:solidFill>
                  <a:ea typeface="Gulim" pitchFamily="34" charset="-127"/>
                </a:rPr>
                <a:t>تجعل مشاركة الخبرات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مع </a:t>
              </a:r>
              <a:r>
                <a:rPr lang="ar-EG" sz="2800" b="1" dirty="0">
                  <a:solidFill>
                    <a:srgbClr val="FFFFFF"/>
                  </a:solidFill>
                  <a:ea typeface="Gulim" pitchFamily="34" charset="-127"/>
                </a:rPr>
                <a:t>الأشخاص المهمين بالنسبة إليك أمرًا سهلاً أينما كانوا</a:t>
              </a: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solidFill>
                  <a:srgbClr val="FFFFFF"/>
                </a:solidFill>
                <a:latin typeface="Simplified Arabic" pitchFamily="18" charset="-78"/>
                <a:cs typeface="Simplified Arabic" pitchFamily="18" charset="-78"/>
              </a:rPr>
              <a:t>إدارة </a:t>
            </a:r>
            <a:r>
              <a:rPr lang="ar-EG" altLang="en-US" sz="3200" dirty="0">
                <a:solidFill>
                  <a:srgbClr val="FFFFFF"/>
                </a:solidFill>
                <a:latin typeface="Simplified Arabic" pitchFamily="18" charset="-78"/>
                <a:cs typeface="Simplified Arabic" pitchFamily="18" charset="-78"/>
              </a:rPr>
              <a:t>كافة الاتصالات في واجهة واحدة</a:t>
            </a:r>
          </a:p>
        </p:txBody>
      </p:sp>
      <p:pic>
        <p:nvPicPr>
          <p:cNvPr id="20482" name="Picture 2" descr="http://pocketnow.com/wp-content/uploads/2013/01/skype-m.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15072" y="1700808"/>
            <a:ext cx="4417168" cy="262269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1257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بعض مميزات برنامج </a:t>
            </a:r>
            <a:r>
              <a:rPr lang="en-US" altLang="en-US" sz="3200" dirty="0">
                <a:latin typeface="Simplified Arabic" pitchFamily="18" charset="-78"/>
                <a:cs typeface="Simplified Arabic" pitchFamily="18" charset="-78"/>
              </a:rPr>
              <a:t>Skype</a:t>
            </a:r>
            <a:endParaRPr lang="ar-EG" altLang="en-US" sz="3200" dirty="0">
              <a:latin typeface="Simplified Arabic" pitchFamily="18" charset="-78"/>
              <a:cs typeface="Simplified Arabic" pitchFamily="18" charset="-78"/>
            </a:endParaRPr>
          </a:p>
        </p:txBody>
      </p:sp>
      <p:grpSp>
        <p:nvGrpSpPr>
          <p:cNvPr id="56" name="Group 6"/>
          <p:cNvGrpSpPr>
            <a:grpSpLocks/>
          </p:cNvGrpSpPr>
          <p:nvPr/>
        </p:nvGrpSpPr>
        <p:grpSpPr bwMode="auto">
          <a:xfrm flipH="1">
            <a:off x="467544" y="2380779"/>
            <a:ext cx="8135812" cy="1008062"/>
            <a:chOff x="0" y="0"/>
            <a:chExt cx="3308" cy="292"/>
          </a:xfrm>
        </p:grpSpPr>
        <p:sp>
          <p:nvSpPr>
            <p:cNvPr id="57" name="AutoShape 8"/>
            <p:cNvSpPr>
              <a:spLocks noChangeArrowheads="1"/>
            </p:cNvSpPr>
            <p:nvPr/>
          </p:nvSpPr>
          <p:spPr bwMode="auto">
            <a:xfrm>
              <a:off x="132" y="34"/>
              <a:ext cx="3176" cy="230"/>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58" name="AutoShape 9"/>
            <p:cNvSpPr>
              <a:spLocks noChangeArrowheads="1"/>
            </p:cNvSpPr>
            <p:nvPr/>
          </p:nvSpPr>
          <p:spPr bwMode="auto">
            <a:xfrm>
              <a:off x="0" y="0"/>
              <a:ext cx="288" cy="292"/>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p>
          </p:txBody>
        </p:sp>
      </p:grpSp>
      <p:grpSp>
        <p:nvGrpSpPr>
          <p:cNvPr id="59" name="Group 9"/>
          <p:cNvGrpSpPr>
            <a:grpSpLocks/>
          </p:cNvGrpSpPr>
          <p:nvPr/>
        </p:nvGrpSpPr>
        <p:grpSpPr bwMode="auto">
          <a:xfrm flipH="1">
            <a:off x="540256" y="3533304"/>
            <a:ext cx="8063100" cy="903287"/>
            <a:chOff x="0" y="0"/>
            <a:chExt cx="3326" cy="292"/>
          </a:xfrm>
        </p:grpSpPr>
        <p:sp>
          <p:nvSpPr>
            <p:cNvPr id="60" name="AutoShape 11"/>
            <p:cNvSpPr>
              <a:spLocks noChangeArrowheads="1"/>
            </p:cNvSpPr>
            <p:nvPr/>
          </p:nvSpPr>
          <p:spPr bwMode="auto">
            <a:xfrm>
              <a:off x="150" y="37"/>
              <a:ext cx="3176" cy="230"/>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61" name="AutoShape 12"/>
            <p:cNvSpPr>
              <a:spLocks noChangeArrowheads="1"/>
            </p:cNvSpPr>
            <p:nvPr/>
          </p:nvSpPr>
          <p:spPr bwMode="auto">
            <a:xfrm>
              <a:off x="0" y="0"/>
              <a:ext cx="288" cy="292"/>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p>
          </p:txBody>
        </p:sp>
      </p:grpSp>
      <p:grpSp>
        <p:nvGrpSpPr>
          <p:cNvPr id="62" name="Group 12"/>
          <p:cNvGrpSpPr>
            <a:grpSpLocks/>
          </p:cNvGrpSpPr>
          <p:nvPr/>
        </p:nvGrpSpPr>
        <p:grpSpPr bwMode="auto">
          <a:xfrm flipH="1">
            <a:off x="466471" y="4541366"/>
            <a:ext cx="8136351" cy="899143"/>
            <a:chOff x="-61" y="0"/>
            <a:chExt cx="3363" cy="292"/>
          </a:xfrm>
        </p:grpSpPr>
        <p:sp>
          <p:nvSpPr>
            <p:cNvPr id="63" name="AutoShape 14"/>
            <p:cNvSpPr>
              <a:spLocks noChangeArrowheads="1"/>
            </p:cNvSpPr>
            <p:nvPr/>
          </p:nvSpPr>
          <p:spPr bwMode="auto">
            <a:xfrm>
              <a:off x="73" y="35"/>
              <a:ext cx="3229" cy="230"/>
            </a:xfrm>
            <a:prstGeom prst="roundRect">
              <a:avLst>
                <a:gd name="adj" fmla="val 50000"/>
              </a:avLst>
            </a:prstGeom>
            <a:gradFill rotWithShape="1">
              <a:gsLst>
                <a:gs pos="0">
                  <a:schemeClr val="hlink"/>
                </a:gs>
                <a:gs pos="50000">
                  <a:srgbClr val="5A5A5A"/>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64" name="AutoShape 15"/>
            <p:cNvSpPr>
              <a:spLocks noChangeArrowheads="1"/>
            </p:cNvSpPr>
            <p:nvPr/>
          </p:nvSpPr>
          <p:spPr bwMode="auto">
            <a:xfrm>
              <a:off x="-61" y="0"/>
              <a:ext cx="288" cy="292"/>
            </a:xfrm>
            <a:prstGeom prst="homePlate">
              <a:avLst>
                <a:gd name="adj" fmla="val 25000"/>
              </a:avLst>
            </a:prstGeom>
            <a:gradFill rotWithShape="1">
              <a:gsLst>
                <a:gs pos="0">
                  <a:srgbClr val="373737"/>
                </a:gs>
                <a:gs pos="100000">
                  <a:schemeClr val="hlink"/>
                </a:gs>
              </a:gsLst>
              <a:lin ang="18900000" scaled="1"/>
            </a:gradFill>
            <a:ln w="38100" cmpd="sng">
              <a:solidFill>
                <a:schemeClr val="bg1"/>
              </a:solidFill>
              <a:miter lim="800000"/>
              <a:headEnd/>
              <a:tailEnd/>
            </a:ln>
          </p:spPr>
          <p:txBody>
            <a:bodyPr wrap="none" anchor="ctr"/>
            <a:lstStyle/>
            <a:p>
              <a:endParaRPr lang="en-US" baseline="-25000"/>
            </a:p>
          </p:txBody>
        </p:sp>
      </p:grpSp>
      <p:sp>
        <p:nvSpPr>
          <p:cNvPr id="65" name="AutoShape 17"/>
          <p:cNvSpPr>
            <a:spLocks noChangeArrowheads="1"/>
          </p:cNvSpPr>
          <p:nvPr/>
        </p:nvSpPr>
        <p:spPr bwMode="auto">
          <a:xfrm flipH="1">
            <a:off x="775326" y="2636912"/>
            <a:ext cx="7037034"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altLang="en-US" sz="2400" b="1" dirty="0">
                <a:solidFill>
                  <a:srgbClr val="002060"/>
                </a:solidFill>
              </a:rPr>
              <a:t>مكالمات من </a:t>
            </a:r>
            <a:r>
              <a:rPr lang="en-US" altLang="en-US" sz="2400" b="1" dirty="0">
                <a:solidFill>
                  <a:srgbClr val="002060"/>
                </a:solidFill>
              </a:rPr>
              <a:t>Skype </a:t>
            </a:r>
            <a:r>
              <a:rPr lang="ar-EG" altLang="en-US" sz="2400" b="1" dirty="0">
                <a:solidFill>
                  <a:srgbClr val="002060"/>
                </a:solidFill>
              </a:rPr>
              <a:t>إلى </a:t>
            </a:r>
            <a:r>
              <a:rPr lang="en-US" altLang="en-US" sz="2400" b="1" dirty="0">
                <a:solidFill>
                  <a:srgbClr val="002060"/>
                </a:solidFill>
              </a:rPr>
              <a:t>Skype </a:t>
            </a:r>
            <a:endParaRPr lang="en-ZA" altLang="en-US" sz="2400" b="1" dirty="0">
              <a:solidFill>
                <a:srgbClr val="002060"/>
              </a:solidFill>
            </a:endParaRPr>
          </a:p>
        </p:txBody>
      </p:sp>
      <p:sp>
        <p:nvSpPr>
          <p:cNvPr id="66" name="AutoShape 18"/>
          <p:cNvSpPr>
            <a:spLocks noChangeArrowheads="1"/>
          </p:cNvSpPr>
          <p:nvPr/>
        </p:nvSpPr>
        <p:spPr bwMode="auto">
          <a:xfrm flipH="1">
            <a:off x="827584" y="3789040"/>
            <a:ext cx="7037034"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a:solidFill>
                  <a:srgbClr val="002060"/>
                </a:solidFill>
              </a:rPr>
              <a:t>مكالمات للهواتف المحمولة والخطوط الأرضية </a:t>
            </a:r>
            <a:endParaRPr lang="en-US" sz="2400" b="1" dirty="0">
              <a:solidFill>
                <a:srgbClr val="002060"/>
              </a:solidFill>
            </a:endParaRPr>
          </a:p>
        </p:txBody>
      </p:sp>
      <p:sp>
        <p:nvSpPr>
          <p:cNvPr id="67" name="AutoShape 19"/>
          <p:cNvSpPr>
            <a:spLocks noChangeArrowheads="1"/>
          </p:cNvSpPr>
          <p:nvPr/>
        </p:nvSpPr>
        <p:spPr bwMode="auto">
          <a:xfrm flipH="1">
            <a:off x="755576" y="4797152"/>
            <a:ext cx="7108131"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a:solidFill>
                  <a:srgbClr val="002060"/>
                </a:solidFill>
              </a:rPr>
              <a:t>مكالمات جماعية يمكن جمع مجموعة من الأشخاص معًا </a:t>
            </a:r>
            <a:endParaRPr lang="ar-EG" sz="2400" b="1" dirty="0" smtClean="0">
              <a:solidFill>
                <a:srgbClr val="002060"/>
              </a:solidFill>
            </a:endParaRPr>
          </a:p>
          <a:p>
            <a:pPr rtl="1" latinLnBrk="1"/>
            <a:r>
              <a:rPr lang="ar-EG" sz="2400" b="1" dirty="0" smtClean="0">
                <a:solidFill>
                  <a:srgbClr val="002060"/>
                </a:solidFill>
              </a:rPr>
              <a:t>في </a:t>
            </a:r>
            <a:r>
              <a:rPr lang="ar-EG" sz="2400" b="1" dirty="0">
                <a:solidFill>
                  <a:srgbClr val="002060"/>
                </a:solidFill>
              </a:rPr>
              <a:t>مكالمة واحدة </a:t>
            </a:r>
          </a:p>
        </p:txBody>
      </p:sp>
    </p:spTree>
    <p:extLst>
      <p:ext uri="{BB962C8B-B14F-4D97-AF65-F5344CB8AC3E}">
        <p14:creationId xmlns:p14="http://schemas.microsoft.com/office/powerpoint/2010/main" xmlns="" val="197959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500"/>
                                        <p:tgtEl>
                                          <p:spTgt spid="5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barn(inVertical)">
                                      <p:cBhvr>
                                        <p:cTn id="10" dur="500"/>
                                        <p:tgtEl>
                                          <p:spTgt spid="6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barn(inVertical)">
                                      <p:cBhvr>
                                        <p:cTn id="15" dur="500"/>
                                        <p:tgtEl>
                                          <p:spTgt spid="5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barn(inVertical)">
                                      <p:cBhvr>
                                        <p:cTn id="18" dur="500"/>
                                        <p:tgtEl>
                                          <p:spTgt spid="6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barn(inVertical)">
                                      <p:cBhvr>
                                        <p:cTn id="23" dur="500"/>
                                        <p:tgtEl>
                                          <p:spTgt spid="6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barn(inVertical)">
                                      <p:cBhvr>
                                        <p:cTn id="26"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67" grpId="0"/>
    </p:bld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بعض مميزات برنامج </a:t>
            </a:r>
            <a:r>
              <a:rPr lang="en-US" altLang="en-US" sz="3200" dirty="0">
                <a:latin typeface="Simplified Arabic" pitchFamily="18" charset="-78"/>
                <a:cs typeface="Simplified Arabic" pitchFamily="18" charset="-78"/>
              </a:rPr>
              <a:t>Skype</a:t>
            </a:r>
            <a:endParaRPr lang="ar-EG" altLang="en-US" sz="3200" dirty="0">
              <a:latin typeface="Simplified Arabic" pitchFamily="18" charset="-78"/>
              <a:cs typeface="Simplified Arabic" pitchFamily="18" charset="-78"/>
            </a:endParaRPr>
          </a:p>
        </p:txBody>
      </p:sp>
      <p:grpSp>
        <p:nvGrpSpPr>
          <p:cNvPr id="56" name="Group 6"/>
          <p:cNvGrpSpPr>
            <a:grpSpLocks/>
          </p:cNvGrpSpPr>
          <p:nvPr/>
        </p:nvGrpSpPr>
        <p:grpSpPr bwMode="auto">
          <a:xfrm flipH="1">
            <a:off x="467544" y="2380779"/>
            <a:ext cx="8135812" cy="1008062"/>
            <a:chOff x="0" y="0"/>
            <a:chExt cx="3308" cy="292"/>
          </a:xfrm>
        </p:grpSpPr>
        <p:sp>
          <p:nvSpPr>
            <p:cNvPr id="57" name="AutoShape 8"/>
            <p:cNvSpPr>
              <a:spLocks noChangeArrowheads="1"/>
            </p:cNvSpPr>
            <p:nvPr/>
          </p:nvSpPr>
          <p:spPr bwMode="auto">
            <a:xfrm>
              <a:off x="132" y="34"/>
              <a:ext cx="3176" cy="230"/>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58" name="AutoShape 9"/>
            <p:cNvSpPr>
              <a:spLocks noChangeArrowheads="1"/>
            </p:cNvSpPr>
            <p:nvPr/>
          </p:nvSpPr>
          <p:spPr bwMode="auto">
            <a:xfrm>
              <a:off x="0" y="0"/>
              <a:ext cx="288" cy="292"/>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p>
          </p:txBody>
        </p:sp>
      </p:grpSp>
      <p:grpSp>
        <p:nvGrpSpPr>
          <p:cNvPr id="59" name="Group 9"/>
          <p:cNvGrpSpPr>
            <a:grpSpLocks/>
          </p:cNvGrpSpPr>
          <p:nvPr/>
        </p:nvGrpSpPr>
        <p:grpSpPr bwMode="auto">
          <a:xfrm flipH="1">
            <a:off x="540256" y="3533304"/>
            <a:ext cx="8063100" cy="903287"/>
            <a:chOff x="0" y="0"/>
            <a:chExt cx="3326" cy="292"/>
          </a:xfrm>
        </p:grpSpPr>
        <p:sp>
          <p:nvSpPr>
            <p:cNvPr id="60" name="AutoShape 11"/>
            <p:cNvSpPr>
              <a:spLocks noChangeArrowheads="1"/>
            </p:cNvSpPr>
            <p:nvPr/>
          </p:nvSpPr>
          <p:spPr bwMode="auto">
            <a:xfrm>
              <a:off x="150" y="37"/>
              <a:ext cx="3176" cy="230"/>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61" name="AutoShape 12"/>
            <p:cNvSpPr>
              <a:spLocks noChangeArrowheads="1"/>
            </p:cNvSpPr>
            <p:nvPr/>
          </p:nvSpPr>
          <p:spPr bwMode="auto">
            <a:xfrm>
              <a:off x="0" y="0"/>
              <a:ext cx="288" cy="292"/>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p>
          </p:txBody>
        </p:sp>
      </p:grpSp>
      <p:grpSp>
        <p:nvGrpSpPr>
          <p:cNvPr id="62" name="Group 12"/>
          <p:cNvGrpSpPr>
            <a:grpSpLocks/>
          </p:cNvGrpSpPr>
          <p:nvPr/>
        </p:nvGrpSpPr>
        <p:grpSpPr bwMode="auto">
          <a:xfrm flipH="1">
            <a:off x="466471" y="4541366"/>
            <a:ext cx="8136351" cy="899143"/>
            <a:chOff x="-61" y="0"/>
            <a:chExt cx="3363" cy="292"/>
          </a:xfrm>
        </p:grpSpPr>
        <p:sp>
          <p:nvSpPr>
            <p:cNvPr id="63" name="AutoShape 14"/>
            <p:cNvSpPr>
              <a:spLocks noChangeArrowheads="1"/>
            </p:cNvSpPr>
            <p:nvPr/>
          </p:nvSpPr>
          <p:spPr bwMode="auto">
            <a:xfrm>
              <a:off x="73" y="35"/>
              <a:ext cx="3229" cy="230"/>
            </a:xfrm>
            <a:prstGeom prst="roundRect">
              <a:avLst>
                <a:gd name="adj" fmla="val 50000"/>
              </a:avLst>
            </a:prstGeom>
            <a:gradFill rotWithShape="1">
              <a:gsLst>
                <a:gs pos="0">
                  <a:schemeClr val="hlink"/>
                </a:gs>
                <a:gs pos="50000">
                  <a:srgbClr val="5A5A5A"/>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64" name="AutoShape 15"/>
            <p:cNvSpPr>
              <a:spLocks noChangeArrowheads="1"/>
            </p:cNvSpPr>
            <p:nvPr/>
          </p:nvSpPr>
          <p:spPr bwMode="auto">
            <a:xfrm>
              <a:off x="-61" y="0"/>
              <a:ext cx="288" cy="292"/>
            </a:xfrm>
            <a:prstGeom prst="homePlate">
              <a:avLst>
                <a:gd name="adj" fmla="val 25000"/>
              </a:avLst>
            </a:prstGeom>
            <a:gradFill rotWithShape="1">
              <a:gsLst>
                <a:gs pos="0">
                  <a:srgbClr val="373737"/>
                </a:gs>
                <a:gs pos="100000">
                  <a:schemeClr val="hlink"/>
                </a:gs>
              </a:gsLst>
              <a:lin ang="18900000" scaled="1"/>
            </a:gradFill>
            <a:ln w="38100" cmpd="sng">
              <a:solidFill>
                <a:schemeClr val="bg1"/>
              </a:solidFill>
              <a:miter lim="800000"/>
              <a:headEnd/>
              <a:tailEnd/>
            </a:ln>
          </p:spPr>
          <p:txBody>
            <a:bodyPr wrap="none" anchor="ctr"/>
            <a:lstStyle/>
            <a:p>
              <a:endParaRPr lang="en-US" baseline="-25000"/>
            </a:p>
          </p:txBody>
        </p:sp>
      </p:grpSp>
      <p:sp>
        <p:nvSpPr>
          <p:cNvPr id="65" name="AutoShape 17"/>
          <p:cNvSpPr>
            <a:spLocks noChangeArrowheads="1"/>
          </p:cNvSpPr>
          <p:nvPr/>
        </p:nvSpPr>
        <p:spPr bwMode="auto">
          <a:xfrm flipH="1">
            <a:off x="775326" y="2636912"/>
            <a:ext cx="7037034"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altLang="en-US" sz="2400" b="1" dirty="0">
                <a:solidFill>
                  <a:srgbClr val="002060"/>
                </a:solidFill>
              </a:rPr>
              <a:t>رقم </a:t>
            </a:r>
            <a:r>
              <a:rPr lang="en-US" altLang="en-US" sz="2400" b="1" dirty="0">
                <a:solidFill>
                  <a:srgbClr val="002060"/>
                </a:solidFill>
              </a:rPr>
              <a:t>Skype </a:t>
            </a:r>
            <a:r>
              <a:rPr lang="ar-EG" altLang="en-US" sz="2400" b="1" dirty="0">
                <a:solidFill>
                  <a:srgbClr val="002060"/>
                </a:solidFill>
              </a:rPr>
              <a:t>يمكن الاتصال برقم والرد من </a:t>
            </a:r>
            <a:r>
              <a:rPr lang="en-US" altLang="en-US" sz="2400" b="1" dirty="0" smtClean="0">
                <a:solidFill>
                  <a:srgbClr val="002060"/>
                </a:solidFill>
              </a:rPr>
              <a:t>Skype</a:t>
            </a:r>
          </a:p>
          <a:p>
            <a:pPr rtl="1"/>
            <a:r>
              <a:rPr lang="en-US" altLang="en-US" sz="2400" b="1" dirty="0" smtClean="0">
                <a:solidFill>
                  <a:srgbClr val="002060"/>
                </a:solidFill>
              </a:rPr>
              <a:t> </a:t>
            </a:r>
            <a:r>
              <a:rPr lang="ar-EG" altLang="en-US" sz="2400" b="1" dirty="0">
                <a:solidFill>
                  <a:srgbClr val="002060"/>
                </a:solidFill>
              </a:rPr>
              <a:t>أيًا كان المكان في العالم</a:t>
            </a:r>
            <a:endParaRPr lang="en-ZA" altLang="en-US" sz="2400" b="1" dirty="0">
              <a:solidFill>
                <a:srgbClr val="002060"/>
              </a:solidFill>
            </a:endParaRPr>
          </a:p>
        </p:txBody>
      </p:sp>
      <p:sp>
        <p:nvSpPr>
          <p:cNvPr id="66" name="AutoShape 18"/>
          <p:cNvSpPr>
            <a:spLocks noChangeArrowheads="1"/>
          </p:cNvSpPr>
          <p:nvPr/>
        </p:nvSpPr>
        <p:spPr bwMode="auto">
          <a:xfrm flipH="1">
            <a:off x="827584" y="3789040"/>
            <a:ext cx="7037034"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a:solidFill>
                  <a:srgbClr val="002060"/>
                </a:solidFill>
              </a:rPr>
              <a:t>إعادة توجيه المكالمات </a:t>
            </a:r>
            <a:endParaRPr lang="en-US" sz="2400" b="1" dirty="0">
              <a:solidFill>
                <a:srgbClr val="002060"/>
              </a:solidFill>
            </a:endParaRPr>
          </a:p>
        </p:txBody>
      </p:sp>
      <p:sp>
        <p:nvSpPr>
          <p:cNvPr id="67" name="AutoShape 19"/>
          <p:cNvSpPr>
            <a:spLocks noChangeArrowheads="1"/>
          </p:cNvSpPr>
          <p:nvPr/>
        </p:nvSpPr>
        <p:spPr bwMode="auto">
          <a:xfrm flipH="1">
            <a:off x="755576" y="4797152"/>
            <a:ext cx="7108131"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a:solidFill>
                  <a:srgbClr val="002060"/>
                </a:solidFill>
              </a:rPr>
              <a:t>مكالمات الفيديو من فرد لفرد </a:t>
            </a:r>
            <a:r>
              <a:rPr lang="ar-EG" sz="2400" b="1" dirty="0" smtClean="0">
                <a:solidFill>
                  <a:srgbClr val="002060"/>
                </a:solidFill>
              </a:rPr>
              <a:t>/ جماعية</a:t>
            </a:r>
            <a:endParaRPr lang="ar-EG" sz="2400" b="1" dirty="0">
              <a:solidFill>
                <a:srgbClr val="002060"/>
              </a:solidFill>
            </a:endParaRPr>
          </a:p>
        </p:txBody>
      </p:sp>
    </p:spTree>
    <p:extLst>
      <p:ext uri="{BB962C8B-B14F-4D97-AF65-F5344CB8AC3E}">
        <p14:creationId xmlns:p14="http://schemas.microsoft.com/office/powerpoint/2010/main" xmlns="" val="85888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500"/>
                                        <p:tgtEl>
                                          <p:spTgt spid="5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barn(inVertical)">
                                      <p:cBhvr>
                                        <p:cTn id="10" dur="500"/>
                                        <p:tgtEl>
                                          <p:spTgt spid="6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barn(inVertical)">
                                      <p:cBhvr>
                                        <p:cTn id="15" dur="500"/>
                                        <p:tgtEl>
                                          <p:spTgt spid="5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barn(inVertical)">
                                      <p:cBhvr>
                                        <p:cTn id="18" dur="500"/>
                                        <p:tgtEl>
                                          <p:spTgt spid="6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barn(inVertical)">
                                      <p:cBhvr>
                                        <p:cTn id="23" dur="500"/>
                                        <p:tgtEl>
                                          <p:spTgt spid="6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barn(inVertical)">
                                      <p:cBhvr>
                                        <p:cTn id="26"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67" grpId="0"/>
    </p:bld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بعض مميزات برنامج </a:t>
            </a:r>
            <a:r>
              <a:rPr lang="en-US" altLang="en-US" sz="3200" dirty="0">
                <a:latin typeface="Simplified Arabic" pitchFamily="18" charset="-78"/>
                <a:cs typeface="Simplified Arabic" pitchFamily="18" charset="-78"/>
              </a:rPr>
              <a:t>Skype</a:t>
            </a:r>
            <a:endParaRPr lang="ar-EG" altLang="en-US" sz="3200" dirty="0">
              <a:latin typeface="Simplified Arabic" pitchFamily="18" charset="-78"/>
              <a:cs typeface="Simplified Arabic" pitchFamily="18" charset="-78"/>
            </a:endParaRPr>
          </a:p>
        </p:txBody>
      </p:sp>
      <p:grpSp>
        <p:nvGrpSpPr>
          <p:cNvPr id="56" name="Group 6"/>
          <p:cNvGrpSpPr>
            <a:grpSpLocks/>
          </p:cNvGrpSpPr>
          <p:nvPr/>
        </p:nvGrpSpPr>
        <p:grpSpPr bwMode="auto">
          <a:xfrm flipH="1">
            <a:off x="467544" y="2380779"/>
            <a:ext cx="8135812" cy="1008062"/>
            <a:chOff x="0" y="0"/>
            <a:chExt cx="3308" cy="292"/>
          </a:xfrm>
        </p:grpSpPr>
        <p:sp>
          <p:nvSpPr>
            <p:cNvPr id="57" name="AutoShape 8"/>
            <p:cNvSpPr>
              <a:spLocks noChangeArrowheads="1"/>
            </p:cNvSpPr>
            <p:nvPr/>
          </p:nvSpPr>
          <p:spPr bwMode="auto">
            <a:xfrm>
              <a:off x="132" y="34"/>
              <a:ext cx="3176" cy="230"/>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58" name="AutoShape 9"/>
            <p:cNvSpPr>
              <a:spLocks noChangeArrowheads="1"/>
            </p:cNvSpPr>
            <p:nvPr/>
          </p:nvSpPr>
          <p:spPr bwMode="auto">
            <a:xfrm>
              <a:off x="0" y="0"/>
              <a:ext cx="288" cy="292"/>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p>
          </p:txBody>
        </p:sp>
      </p:grpSp>
      <p:grpSp>
        <p:nvGrpSpPr>
          <p:cNvPr id="59" name="Group 9"/>
          <p:cNvGrpSpPr>
            <a:grpSpLocks/>
          </p:cNvGrpSpPr>
          <p:nvPr/>
        </p:nvGrpSpPr>
        <p:grpSpPr bwMode="auto">
          <a:xfrm flipH="1">
            <a:off x="540256" y="3533304"/>
            <a:ext cx="8063100" cy="903287"/>
            <a:chOff x="0" y="0"/>
            <a:chExt cx="3326" cy="292"/>
          </a:xfrm>
        </p:grpSpPr>
        <p:sp>
          <p:nvSpPr>
            <p:cNvPr id="60" name="AutoShape 11"/>
            <p:cNvSpPr>
              <a:spLocks noChangeArrowheads="1"/>
            </p:cNvSpPr>
            <p:nvPr/>
          </p:nvSpPr>
          <p:spPr bwMode="auto">
            <a:xfrm>
              <a:off x="150" y="37"/>
              <a:ext cx="3176" cy="230"/>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61" name="AutoShape 12"/>
            <p:cNvSpPr>
              <a:spLocks noChangeArrowheads="1"/>
            </p:cNvSpPr>
            <p:nvPr/>
          </p:nvSpPr>
          <p:spPr bwMode="auto">
            <a:xfrm>
              <a:off x="0" y="0"/>
              <a:ext cx="288" cy="292"/>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p>
          </p:txBody>
        </p:sp>
      </p:grpSp>
      <p:grpSp>
        <p:nvGrpSpPr>
          <p:cNvPr id="62" name="Group 12"/>
          <p:cNvGrpSpPr>
            <a:grpSpLocks/>
          </p:cNvGrpSpPr>
          <p:nvPr/>
        </p:nvGrpSpPr>
        <p:grpSpPr bwMode="auto">
          <a:xfrm flipH="1">
            <a:off x="466471" y="4541366"/>
            <a:ext cx="8136351" cy="899143"/>
            <a:chOff x="-61" y="0"/>
            <a:chExt cx="3363" cy="292"/>
          </a:xfrm>
        </p:grpSpPr>
        <p:sp>
          <p:nvSpPr>
            <p:cNvPr id="63" name="AutoShape 14"/>
            <p:cNvSpPr>
              <a:spLocks noChangeArrowheads="1"/>
            </p:cNvSpPr>
            <p:nvPr/>
          </p:nvSpPr>
          <p:spPr bwMode="auto">
            <a:xfrm>
              <a:off x="73" y="35"/>
              <a:ext cx="3229" cy="230"/>
            </a:xfrm>
            <a:prstGeom prst="roundRect">
              <a:avLst>
                <a:gd name="adj" fmla="val 50000"/>
              </a:avLst>
            </a:prstGeom>
            <a:gradFill rotWithShape="1">
              <a:gsLst>
                <a:gs pos="0">
                  <a:schemeClr val="hlink"/>
                </a:gs>
                <a:gs pos="50000">
                  <a:srgbClr val="5A5A5A"/>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64" name="AutoShape 15"/>
            <p:cNvSpPr>
              <a:spLocks noChangeArrowheads="1"/>
            </p:cNvSpPr>
            <p:nvPr/>
          </p:nvSpPr>
          <p:spPr bwMode="auto">
            <a:xfrm>
              <a:off x="-61" y="0"/>
              <a:ext cx="288" cy="292"/>
            </a:xfrm>
            <a:prstGeom prst="homePlate">
              <a:avLst>
                <a:gd name="adj" fmla="val 25000"/>
              </a:avLst>
            </a:prstGeom>
            <a:gradFill rotWithShape="1">
              <a:gsLst>
                <a:gs pos="0">
                  <a:srgbClr val="373737"/>
                </a:gs>
                <a:gs pos="100000">
                  <a:schemeClr val="hlink"/>
                </a:gs>
              </a:gsLst>
              <a:lin ang="18900000" scaled="1"/>
            </a:gradFill>
            <a:ln w="38100" cmpd="sng">
              <a:solidFill>
                <a:schemeClr val="bg1"/>
              </a:solidFill>
              <a:miter lim="800000"/>
              <a:headEnd/>
              <a:tailEnd/>
            </a:ln>
          </p:spPr>
          <p:txBody>
            <a:bodyPr wrap="none" anchor="ctr"/>
            <a:lstStyle/>
            <a:p>
              <a:endParaRPr lang="en-US" baseline="-25000"/>
            </a:p>
          </p:txBody>
        </p:sp>
      </p:grpSp>
      <p:sp>
        <p:nvSpPr>
          <p:cNvPr id="65" name="AutoShape 17"/>
          <p:cNvSpPr>
            <a:spLocks noChangeArrowheads="1"/>
          </p:cNvSpPr>
          <p:nvPr/>
        </p:nvSpPr>
        <p:spPr bwMode="auto">
          <a:xfrm flipH="1">
            <a:off x="775326" y="2636912"/>
            <a:ext cx="7037034"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altLang="en-US" sz="2400" b="1" dirty="0">
                <a:solidFill>
                  <a:srgbClr val="002060"/>
                </a:solidFill>
              </a:rPr>
              <a:t>إرسال الملفات إرسال الملفات والصور ومقاطع </a:t>
            </a:r>
            <a:r>
              <a:rPr lang="ar-EG" altLang="en-US" sz="2400" b="1" dirty="0" smtClean="0">
                <a:solidFill>
                  <a:srgbClr val="002060"/>
                </a:solidFill>
              </a:rPr>
              <a:t>الفيديو</a:t>
            </a:r>
          </a:p>
          <a:p>
            <a:pPr rtl="1"/>
            <a:r>
              <a:rPr lang="ar-EG" altLang="en-US" sz="2400" b="1" dirty="0" smtClean="0">
                <a:solidFill>
                  <a:srgbClr val="002060"/>
                </a:solidFill>
              </a:rPr>
              <a:t> </a:t>
            </a:r>
            <a:r>
              <a:rPr lang="ar-EG" altLang="en-US" sz="2400" b="1" dirty="0">
                <a:solidFill>
                  <a:srgbClr val="002060"/>
                </a:solidFill>
              </a:rPr>
              <a:t>بأي حجم عبر </a:t>
            </a:r>
            <a:r>
              <a:rPr lang="en-US" altLang="en-US" sz="2400" b="1" dirty="0">
                <a:solidFill>
                  <a:srgbClr val="002060"/>
                </a:solidFill>
              </a:rPr>
              <a:t>Skype </a:t>
            </a:r>
            <a:endParaRPr lang="en-ZA" altLang="en-US" sz="2400" b="1" dirty="0">
              <a:solidFill>
                <a:srgbClr val="002060"/>
              </a:solidFill>
            </a:endParaRPr>
          </a:p>
        </p:txBody>
      </p:sp>
      <p:sp>
        <p:nvSpPr>
          <p:cNvPr id="66" name="AutoShape 18"/>
          <p:cNvSpPr>
            <a:spLocks noChangeArrowheads="1"/>
          </p:cNvSpPr>
          <p:nvPr/>
        </p:nvSpPr>
        <p:spPr bwMode="auto">
          <a:xfrm flipH="1">
            <a:off x="827584" y="3789040"/>
            <a:ext cx="7037034"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a:solidFill>
                  <a:srgbClr val="002060"/>
                </a:solidFill>
              </a:rPr>
              <a:t>مشاركة الشاشة مشاركة شاشة الكمبيوتر لدى المتصل مع </a:t>
            </a:r>
            <a:endParaRPr lang="ar-EG" sz="2400" b="1" dirty="0" smtClean="0">
              <a:solidFill>
                <a:srgbClr val="002060"/>
              </a:solidFill>
            </a:endParaRPr>
          </a:p>
          <a:p>
            <a:pPr rtl="1" latinLnBrk="1"/>
            <a:r>
              <a:rPr lang="ar-EG" sz="2400" b="1" dirty="0" smtClean="0">
                <a:solidFill>
                  <a:srgbClr val="002060"/>
                </a:solidFill>
              </a:rPr>
              <a:t>الشخص </a:t>
            </a:r>
            <a:r>
              <a:rPr lang="ar-EG" sz="2400" b="1" dirty="0">
                <a:solidFill>
                  <a:srgbClr val="002060"/>
                </a:solidFill>
              </a:rPr>
              <a:t>الذي يتحدث إليه</a:t>
            </a:r>
            <a:endParaRPr lang="en-US" sz="2400" b="1" dirty="0">
              <a:solidFill>
                <a:srgbClr val="002060"/>
              </a:solidFill>
            </a:endParaRPr>
          </a:p>
        </p:txBody>
      </p:sp>
      <p:sp>
        <p:nvSpPr>
          <p:cNvPr id="67" name="AutoShape 19"/>
          <p:cNvSpPr>
            <a:spLocks noChangeArrowheads="1"/>
          </p:cNvSpPr>
          <p:nvPr/>
        </p:nvSpPr>
        <p:spPr bwMode="auto">
          <a:xfrm flipH="1">
            <a:off x="755576" y="4797152"/>
            <a:ext cx="7108131"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a:solidFill>
                  <a:srgbClr val="002060"/>
                </a:solidFill>
              </a:rPr>
              <a:t>مشاركة جماعية للشاشة مشاركة آخر الأخبار مع الجميع </a:t>
            </a:r>
            <a:endParaRPr lang="ar-EG" sz="2400" b="1" dirty="0" smtClean="0">
              <a:solidFill>
                <a:srgbClr val="002060"/>
              </a:solidFill>
            </a:endParaRPr>
          </a:p>
          <a:p>
            <a:pPr rtl="1" latinLnBrk="1"/>
            <a:r>
              <a:rPr lang="ar-EG" sz="2400" b="1" dirty="0" smtClean="0">
                <a:solidFill>
                  <a:srgbClr val="002060"/>
                </a:solidFill>
              </a:rPr>
              <a:t>في </a:t>
            </a:r>
            <a:r>
              <a:rPr lang="ar-EG" sz="2400" b="1" dirty="0">
                <a:solidFill>
                  <a:srgbClr val="002060"/>
                </a:solidFill>
              </a:rPr>
              <a:t>مكالمة فيديو جماعية</a:t>
            </a:r>
          </a:p>
        </p:txBody>
      </p:sp>
    </p:spTree>
    <p:extLst>
      <p:ext uri="{BB962C8B-B14F-4D97-AF65-F5344CB8AC3E}">
        <p14:creationId xmlns:p14="http://schemas.microsoft.com/office/powerpoint/2010/main" xmlns="" val="357582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500"/>
                                        <p:tgtEl>
                                          <p:spTgt spid="5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barn(inVertical)">
                                      <p:cBhvr>
                                        <p:cTn id="10" dur="500"/>
                                        <p:tgtEl>
                                          <p:spTgt spid="6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barn(inVertical)">
                                      <p:cBhvr>
                                        <p:cTn id="15" dur="500"/>
                                        <p:tgtEl>
                                          <p:spTgt spid="5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barn(inVertical)">
                                      <p:cBhvr>
                                        <p:cTn id="18" dur="500"/>
                                        <p:tgtEl>
                                          <p:spTgt spid="6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barn(inVertical)">
                                      <p:cBhvr>
                                        <p:cTn id="23" dur="500"/>
                                        <p:tgtEl>
                                          <p:spTgt spid="6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barn(inVertical)">
                                      <p:cBhvr>
                                        <p:cTn id="26"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67" grpId="0"/>
    </p:bld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WordArt 3"/>
          <p:cNvSpPr>
            <a:spLocks noChangeArrowheads="1" noChangeShapeType="1" noTextEdit="1"/>
          </p:cNvSpPr>
          <p:nvPr/>
        </p:nvSpPr>
        <p:spPr bwMode="auto">
          <a:xfrm>
            <a:off x="304800" y="4578350"/>
            <a:ext cx="3744913" cy="508000"/>
          </a:xfrm>
          <a:prstGeom prst="rect">
            <a:avLst/>
          </a:prstGeom>
        </p:spPr>
        <p:txBody>
          <a:bodyPr wrap="none" fromWordArt="1">
            <a:prstTxWarp prst="textDeflate">
              <a:avLst>
                <a:gd name="adj" fmla="val 0"/>
              </a:avLst>
            </a:prstTxWarp>
          </a:bodyPr>
          <a:lstStyle/>
          <a:p>
            <a:r>
              <a:rPr lang="en-US" sz="3600" b="1" kern="10">
                <a:ln w="38100" cmpd="sng">
                  <a:solidFill>
                    <a:srgbClr val="FFFFFF"/>
                  </a:solidFill>
                  <a:round/>
                  <a:headEnd/>
                  <a:tailEnd/>
                </a:ln>
                <a:gradFill rotWithShape="1">
                  <a:gsLst>
                    <a:gs pos="0">
                      <a:schemeClr val="tx2"/>
                    </a:gs>
                    <a:gs pos="100000">
                      <a:schemeClr val="hlink"/>
                    </a:gs>
                  </a:gsLst>
                  <a:lin ang="0" scaled="1"/>
                </a:gradFill>
                <a:effectLst>
                  <a:outerShdw dist="107763" dir="2700000" algn="ctr" rotWithShape="0">
                    <a:srgbClr val="868686">
                      <a:alpha val="50000"/>
                    </a:srgbClr>
                  </a:outerShdw>
                </a:effectLst>
                <a:latin typeface="Arial"/>
                <a:cs typeface="Arial"/>
              </a:rPr>
              <a:t>Thank You!</a:t>
            </a:r>
            <a:endParaRPr lang="ar-EG" sz="3600" b="1" kern="10">
              <a:ln w="38100" cmpd="sng">
                <a:solidFill>
                  <a:srgbClr val="FFFFFF"/>
                </a:solidFill>
                <a:round/>
                <a:headEnd/>
                <a:tailEnd/>
              </a:ln>
              <a:gradFill rotWithShape="1">
                <a:gsLst>
                  <a:gs pos="0">
                    <a:schemeClr val="tx2"/>
                  </a:gs>
                  <a:gs pos="100000">
                    <a:schemeClr val="hlink"/>
                  </a:gs>
                </a:gsLst>
                <a:lin ang="0" scaled="1"/>
              </a:gradFill>
              <a:effectLst>
                <a:outerShdw dist="107763" dir="2700000" algn="ctr" rotWithShape="0">
                  <a:srgbClr val="868686">
                    <a:alpha val="50000"/>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fltVal val="0"/>
                                          </p:val>
                                        </p:tav>
                                        <p:tav tm="100000">
                                          <p:val>
                                            <p:strVal val="#ppt_h"/>
                                          </p:val>
                                        </p:tav>
                                      </p:tavLst>
                                    </p:anim>
                                    <p:animEffect transition="in" filter="fade">
                                      <p:cBhvr>
                                        <p:cTn id="9"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المهارات الواجب توافرها في السكرتير</a:t>
            </a:r>
          </a:p>
        </p:txBody>
      </p:sp>
      <p:sp>
        <p:nvSpPr>
          <p:cNvPr id="8" name="AutoShape 3"/>
          <p:cNvSpPr>
            <a:spLocks noChangeArrowheads="1"/>
          </p:cNvSpPr>
          <p:nvPr/>
        </p:nvSpPr>
        <p:spPr bwMode="auto">
          <a:xfrm flipH="1">
            <a:off x="1763688" y="2681605"/>
            <a:ext cx="5746140" cy="409516"/>
          </a:xfrm>
          <a:prstGeom prst="roundRect">
            <a:avLst>
              <a:gd name="adj" fmla="val 50000"/>
            </a:avLst>
          </a:prstGeom>
          <a:gradFill rotWithShape="1">
            <a:gsLst>
              <a:gs pos="0">
                <a:schemeClr val="bg2"/>
              </a:gs>
              <a:gs pos="50000">
                <a:srgbClr val="934300"/>
              </a:gs>
              <a:gs pos="100000">
                <a:schemeClr val="bg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9" name="AutoShape 4"/>
          <p:cNvSpPr>
            <a:spLocks noChangeArrowheads="1"/>
          </p:cNvSpPr>
          <p:nvPr/>
        </p:nvSpPr>
        <p:spPr bwMode="auto">
          <a:xfrm flipH="1">
            <a:off x="7260152" y="2621279"/>
            <a:ext cx="521061" cy="519907"/>
          </a:xfrm>
          <a:prstGeom prst="homePlate">
            <a:avLst>
              <a:gd name="adj" fmla="val 25000"/>
            </a:avLst>
          </a:prstGeom>
          <a:gradFill rotWithShape="1">
            <a:gsLst>
              <a:gs pos="0">
                <a:srgbClr val="5A2900"/>
              </a:gs>
              <a:gs pos="100000">
                <a:schemeClr val="bg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1" name="AutoShape 6"/>
          <p:cNvSpPr>
            <a:spLocks noChangeArrowheads="1"/>
          </p:cNvSpPr>
          <p:nvPr/>
        </p:nvSpPr>
        <p:spPr bwMode="auto">
          <a:xfrm flipH="1">
            <a:off x="1719184" y="3633686"/>
            <a:ext cx="5850038" cy="409516"/>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2" name="AutoShape 7"/>
          <p:cNvSpPr>
            <a:spLocks noChangeArrowheads="1"/>
          </p:cNvSpPr>
          <p:nvPr/>
        </p:nvSpPr>
        <p:spPr bwMode="auto">
          <a:xfrm flipH="1">
            <a:off x="7281878" y="3573149"/>
            <a:ext cx="530482" cy="519907"/>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4" name="AutoShape 9"/>
          <p:cNvSpPr>
            <a:spLocks noChangeArrowheads="1"/>
          </p:cNvSpPr>
          <p:nvPr/>
        </p:nvSpPr>
        <p:spPr bwMode="auto">
          <a:xfrm flipH="1">
            <a:off x="1719183" y="4641123"/>
            <a:ext cx="5763299" cy="409516"/>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5" name="AutoShape 10"/>
          <p:cNvSpPr>
            <a:spLocks noChangeArrowheads="1"/>
          </p:cNvSpPr>
          <p:nvPr/>
        </p:nvSpPr>
        <p:spPr bwMode="auto">
          <a:xfrm flipH="1">
            <a:off x="7232061" y="4575244"/>
            <a:ext cx="522617" cy="519907"/>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7" name="AutoShape 12"/>
          <p:cNvSpPr>
            <a:spLocks noChangeArrowheads="1"/>
          </p:cNvSpPr>
          <p:nvPr/>
        </p:nvSpPr>
        <p:spPr bwMode="auto">
          <a:xfrm flipH="1">
            <a:off x="1719184" y="5565455"/>
            <a:ext cx="5860668" cy="409516"/>
          </a:xfrm>
          <a:prstGeom prst="roundRect">
            <a:avLst>
              <a:gd name="adj" fmla="val 50000"/>
            </a:avLst>
          </a:prstGeom>
          <a:gradFill rotWithShape="1">
            <a:gsLst>
              <a:gs pos="0">
                <a:schemeClr val="hlink"/>
              </a:gs>
              <a:gs pos="50000">
                <a:srgbClr val="5A5A5A"/>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8" name="AutoShape 13"/>
          <p:cNvSpPr>
            <a:spLocks noChangeArrowheads="1"/>
          </p:cNvSpPr>
          <p:nvPr/>
        </p:nvSpPr>
        <p:spPr bwMode="auto">
          <a:xfrm flipH="1">
            <a:off x="7280914" y="5503137"/>
            <a:ext cx="531446" cy="519907"/>
          </a:xfrm>
          <a:prstGeom prst="homePlate">
            <a:avLst>
              <a:gd name="adj" fmla="val 25000"/>
            </a:avLst>
          </a:prstGeom>
          <a:gradFill rotWithShape="1">
            <a:gsLst>
              <a:gs pos="0">
                <a:srgbClr val="373737"/>
              </a:gs>
              <a:gs pos="100000">
                <a:schemeClr val="hlink"/>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20" name="AutoShape 14"/>
          <p:cNvSpPr>
            <a:spLocks noChangeArrowheads="1"/>
          </p:cNvSpPr>
          <p:nvPr/>
        </p:nvSpPr>
        <p:spPr bwMode="auto">
          <a:xfrm>
            <a:off x="1719184" y="2611795"/>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القدرة </a:t>
            </a:r>
            <a:r>
              <a:rPr lang="ar-EG" sz="2400" b="1" dirty="0">
                <a:solidFill>
                  <a:srgbClr val="FFFFFF"/>
                </a:solidFill>
                <a:ea typeface="Gulim" pitchFamily="34" charset="-127"/>
              </a:rPr>
              <a:t>على التعامل مع برامج الحاسب الآلي</a:t>
            </a:r>
            <a:endParaRPr lang="en-US" sz="2400" b="1" dirty="0">
              <a:solidFill>
                <a:srgbClr val="FFFFFF"/>
              </a:solidFill>
              <a:ea typeface="Gulim" pitchFamily="34" charset="-127"/>
            </a:endParaRPr>
          </a:p>
        </p:txBody>
      </p:sp>
      <p:sp>
        <p:nvSpPr>
          <p:cNvPr id="24" name="AutoShape 18"/>
          <p:cNvSpPr>
            <a:spLocks noChangeArrowheads="1"/>
          </p:cNvSpPr>
          <p:nvPr/>
        </p:nvSpPr>
        <p:spPr bwMode="auto">
          <a:xfrm>
            <a:off x="7740352" y="2563881"/>
            <a:ext cx="574675" cy="648103"/>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400">
              <a:solidFill>
                <a:srgbClr val="4D4D4D"/>
              </a:solidFill>
            </a:endParaRPr>
          </a:p>
        </p:txBody>
      </p:sp>
      <p:grpSp>
        <p:nvGrpSpPr>
          <p:cNvPr id="25" name="Group 19"/>
          <p:cNvGrpSpPr>
            <a:grpSpLocks/>
          </p:cNvGrpSpPr>
          <p:nvPr/>
        </p:nvGrpSpPr>
        <p:grpSpPr bwMode="auto">
          <a:xfrm>
            <a:off x="7740352" y="2563881"/>
            <a:ext cx="574675" cy="648103"/>
            <a:chOff x="0" y="0"/>
            <a:chExt cx="4251" cy="2141"/>
          </a:xfrm>
        </p:grpSpPr>
        <p:sp>
          <p:nvSpPr>
            <p:cNvPr id="26" name="Oval 20"/>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27" name="Oval 21"/>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28" name="Oval 22"/>
          <p:cNvSpPr>
            <a:spLocks noChangeArrowheads="1"/>
          </p:cNvSpPr>
          <p:nvPr/>
        </p:nvSpPr>
        <p:spPr bwMode="auto">
          <a:xfrm flipH="1">
            <a:off x="7786389" y="2616269"/>
            <a:ext cx="482600" cy="516346"/>
          </a:xfrm>
          <a:prstGeom prst="ellipse">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29" name="Oval 23"/>
          <p:cNvSpPr>
            <a:spLocks noChangeArrowheads="1"/>
          </p:cNvSpPr>
          <p:nvPr/>
        </p:nvSpPr>
        <p:spPr bwMode="auto">
          <a:xfrm flipH="1">
            <a:off x="7834013" y="2625793"/>
            <a:ext cx="377825" cy="341857"/>
          </a:xfrm>
          <a:prstGeom prst="ellipse">
            <a:avLst/>
          </a:prstGeom>
          <a:gradFill rotWithShape="1">
            <a:gsLst>
              <a:gs pos="0">
                <a:srgbClr val="F6E7DA"/>
              </a:gs>
              <a:gs pos="100000">
                <a:schemeClr val="bg2">
                  <a:alpha val="37999"/>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0" name="AutoShape 24"/>
          <p:cNvSpPr>
            <a:spLocks noChangeArrowheads="1"/>
          </p:cNvSpPr>
          <p:nvPr/>
        </p:nvSpPr>
        <p:spPr bwMode="auto">
          <a:xfrm>
            <a:off x="7740352" y="2565468"/>
            <a:ext cx="576262" cy="605371"/>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1</a:t>
            </a:r>
            <a:endParaRPr lang="en-US" b="1">
              <a:solidFill>
                <a:srgbClr val="FFFFFF"/>
              </a:solidFill>
              <a:ea typeface="Gulim" pitchFamily="34" charset="-127"/>
            </a:endParaRPr>
          </a:p>
        </p:txBody>
      </p:sp>
      <p:grpSp>
        <p:nvGrpSpPr>
          <p:cNvPr id="31" name="Group 25"/>
          <p:cNvGrpSpPr>
            <a:grpSpLocks/>
          </p:cNvGrpSpPr>
          <p:nvPr/>
        </p:nvGrpSpPr>
        <p:grpSpPr bwMode="auto">
          <a:xfrm>
            <a:off x="7740154" y="3500506"/>
            <a:ext cx="576262" cy="648103"/>
            <a:chOff x="0" y="0"/>
            <a:chExt cx="363" cy="364"/>
          </a:xfrm>
        </p:grpSpPr>
        <p:sp>
          <p:nvSpPr>
            <p:cNvPr id="32" name="AutoShape 26"/>
            <p:cNvSpPr>
              <a:spLocks noChangeArrowheads="1"/>
            </p:cNvSpPr>
            <p:nvPr/>
          </p:nvSpPr>
          <p:spPr bwMode="auto">
            <a:xfrm>
              <a:off x="2" y="1"/>
              <a:ext cx="360" cy="363"/>
            </a:xfrm>
            <a:prstGeom prst="roundRect">
              <a:avLst>
                <a:gd name="adj" fmla="val 14222"/>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33" name="Group 27"/>
            <p:cNvGrpSpPr>
              <a:grpSpLocks/>
            </p:cNvGrpSpPr>
            <p:nvPr/>
          </p:nvGrpSpPr>
          <p:grpSpPr bwMode="auto">
            <a:xfrm>
              <a:off x="2" y="0"/>
              <a:ext cx="359" cy="364"/>
              <a:chOff x="0" y="0"/>
              <a:chExt cx="4251" cy="2141"/>
            </a:xfrm>
          </p:grpSpPr>
          <p:sp>
            <p:nvSpPr>
              <p:cNvPr id="37" name="Oval 28"/>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38" name="Oval 29"/>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34" name="Oval 30"/>
            <p:cNvSpPr>
              <a:spLocks noChangeArrowheads="1"/>
            </p:cNvSpPr>
            <p:nvPr/>
          </p:nvSpPr>
          <p:spPr bwMode="auto">
            <a:xfrm flipH="1">
              <a:off x="31" y="33"/>
              <a:ext cx="302" cy="292"/>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5" name="Oval 31"/>
            <p:cNvSpPr>
              <a:spLocks noChangeArrowheads="1"/>
            </p:cNvSpPr>
            <p:nvPr/>
          </p:nvSpPr>
          <p:spPr bwMode="auto">
            <a:xfrm flipH="1">
              <a:off x="59" y="41"/>
              <a:ext cx="244" cy="191"/>
            </a:xfrm>
            <a:prstGeom prst="ellipse">
              <a:avLst/>
            </a:prstGeom>
            <a:gradFill rotWithShape="1">
              <a:gsLst>
                <a:gs pos="0">
                  <a:srgbClr val="FCF2CD"/>
                </a:gs>
                <a:gs pos="100000">
                  <a:schemeClr val="accent1">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6" name="AutoShape 32"/>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2</a:t>
              </a:r>
              <a:endParaRPr lang="en-US" b="1">
                <a:solidFill>
                  <a:srgbClr val="FFFFFF"/>
                </a:solidFill>
                <a:ea typeface="Gulim" pitchFamily="34" charset="-127"/>
              </a:endParaRPr>
            </a:p>
          </p:txBody>
        </p:sp>
      </p:grpSp>
      <p:grpSp>
        <p:nvGrpSpPr>
          <p:cNvPr id="39" name="Group 33"/>
          <p:cNvGrpSpPr>
            <a:grpSpLocks/>
          </p:cNvGrpSpPr>
          <p:nvPr/>
        </p:nvGrpSpPr>
        <p:grpSpPr bwMode="auto">
          <a:xfrm>
            <a:off x="7740154" y="4510156"/>
            <a:ext cx="576262" cy="648103"/>
            <a:chOff x="0" y="0"/>
            <a:chExt cx="363" cy="364"/>
          </a:xfrm>
        </p:grpSpPr>
        <p:sp>
          <p:nvSpPr>
            <p:cNvPr id="40" name="AutoShape 34"/>
            <p:cNvSpPr>
              <a:spLocks noChangeArrowheads="1"/>
            </p:cNvSpPr>
            <p:nvPr/>
          </p:nvSpPr>
          <p:spPr bwMode="auto">
            <a:xfrm>
              <a:off x="1" y="0"/>
              <a:ext cx="361" cy="363"/>
            </a:xfrm>
            <a:prstGeom prst="roundRect">
              <a:avLst>
                <a:gd name="adj" fmla="val 14222"/>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1" name="Group 35"/>
            <p:cNvGrpSpPr>
              <a:grpSpLocks/>
            </p:cNvGrpSpPr>
            <p:nvPr/>
          </p:nvGrpSpPr>
          <p:grpSpPr bwMode="auto">
            <a:xfrm>
              <a:off x="0" y="0"/>
              <a:ext cx="361" cy="364"/>
              <a:chOff x="0" y="0"/>
              <a:chExt cx="4251" cy="2141"/>
            </a:xfrm>
          </p:grpSpPr>
          <p:sp>
            <p:nvSpPr>
              <p:cNvPr id="45" name="Oval 36"/>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46" name="Oval 37"/>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42" name="Oval 38"/>
            <p:cNvSpPr>
              <a:spLocks noChangeArrowheads="1"/>
            </p:cNvSpPr>
            <p:nvPr/>
          </p:nvSpPr>
          <p:spPr bwMode="auto">
            <a:xfrm flipH="1">
              <a:off x="29" y="33"/>
              <a:ext cx="303" cy="293"/>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3" name="Oval 39"/>
            <p:cNvSpPr>
              <a:spLocks noChangeArrowheads="1"/>
            </p:cNvSpPr>
            <p:nvPr/>
          </p:nvSpPr>
          <p:spPr bwMode="auto">
            <a:xfrm flipH="1">
              <a:off x="57" y="41"/>
              <a:ext cx="246" cy="191"/>
            </a:xfrm>
            <a:prstGeom prst="ellipse">
              <a:avLst/>
            </a:prstGeom>
            <a:gradFill rotWithShape="1">
              <a:gsLst>
                <a:gs pos="0">
                  <a:srgbClr val="FFAAAA"/>
                </a:gs>
                <a:gs pos="100000">
                  <a:schemeClr val="accent2">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4" name="AutoShape 40"/>
            <p:cNvSpPr>
              <a:spLocks noChangeArrowheads="1"/>
            </p:cNvSpPr>
            <p:nvPr/>
          </p:nvSpPr>
          <p:spPr bwMode="auto">
            <a:xfrm>
              <a:off x="0" y="0"/>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3</a:t>
              </a:r>
              <a:endParaRPr lang="en-US" b="1">
                <a:solidFill>
                  <a:srgbClr val="FFFFFF"/>
                </a:solidFill>
                <a:ea typeface="Gulim" pitchFamily="34" charset="-127"/>
              </a:endParaRPr>
            </a:p>
          </p:txBody>
        </p:sp>
      </p:grpSp>
      <p:grpSp>
        <p:nvGrpSpPr>
          <p:cNvPr id="47" name="Group 41"/>
          <p:cNvGrpSpPr>
            <a:grpSpLocks/>
          </p:cNvGrpSpPr>
          <p:nvPr/>
        </p:nvGrpSpPr>
        <p:grpSpPr bwMode="auto">
          <a:xfrm>
            <a:off x="7740154" y="5445193"/>
            <a:ext cx="576262" cy="648103"/>
            <a:chOff x="0" y="0"/>
            <a:chExt cx="363" cy="364"/>
          </a:xfrm>
        </p:grpSpPr>
        <p:sp>
          <p:nvSpPr>
            <p:cNvPr id="48" name="AutoShape 42"/>
            <p:cNvSpPr>
              <a:spLocks noChangeArrowheads="1"/>
            </p:cNvSpPr>
            <p:nvPr/>
          </p:nvSpPr>
          <p:spPr bwMode="auto">
            <a:xfrm>
              <a:off x="1" y="1"/>
              <a:ext cx="361" cy="363"/>
            </a:xfrm>
            <a:prstGeom prst="roundRect">
              <a:avLst>
                <a:gd name="adj" fmla="val 14222"/>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9" name="Group 43"/>
            <p:cNvGrpSpPr>
              <a:grpSpLocks/>
            </p:cNvGrpSpPr>
            <p:nvPr/>
          </p:nvGrpSpPr>
          <p:grpSpPr bwMode="auto">
            <a:xfrm>
              <a:off x="0" y="0"/>
              <a:ext cx="360" cy="364"/>
              <a:chOff x="0" y="0"/>
              <a:chExt cx="1134" cy="993"/>
            </a:xfrm>
          </p:grpSpPr>
          <p:grpSp>
            <p:nvGrpSpPr>
              <p:cNvPr id="52" name="Group 44"/>
              <p:cNvGrpSpPr>
                <a:grpSpLocks/>
              </p:cNvGrpSpPr>
              <p:nvPr/>
            </p:nvGrpSpPr>
            <p:grpSpPr bwMode="auto">
              <a:xfrm>
                <a:off x="0" y="0"/>
                <a:ext cx="1134" cy="993"/>
                <a:chOff x="0" y="0"/>
                <a:chExt cx="4251" cy="2141"/>
              </a:xfrm>
            </p:grpSpPr>
            <p:sp>
              <p:nvSpPr>
                <p:cNvPr id="54" name="Oval 45"/>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55" name="Oval 46"/>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53" name="Oval 47"/>
              <p:cNvSpPr>
                <a:spLocks noChangeArrowheads="1"/>
              </p:cNvSpPr>
              <p:nvPr/>
            </p:nvSpPr>
            <p:spPr bwMode="auto">
              <a:xfrm flipH="1">
                <a:off x="91" y="91"/>
                <a:ext cx="953" cy="795"/>
              </a:xfrm>
              <a:prstGeom prst="ellipse">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grpSp>
        <p:sp>
          <p:nvSpPr>
            <p:cNvPr id="50" name="Oval 48"/>
            <p:cNvSpPr>
              <a:spLocks noChangeArrowheads="1"/>
            </p:cNvSpPr>
            <p:nvPr/>
          </p:nvSpPr>
          <p:spPr bwMode="auto">
            <a:xfrm flipH="1">
              <a:off x="57" y="42"/>
              <a:ext cx="244" cy="191"/>
            </a:xfrm>
            <a:prstGeom prst="ellipse">
              <a:avLst/>
            </a:prstGeom>
            <a:gradFill rotWithShape="1">
              <a:gsLst>
                <a:gs pos="0">
                  <a:srgbClr val="DBDBDB"/>
                </a:gs>
                <a:gs pos="100000">
                  <a:schemeClr val="hlink">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51" name="AutoShape 49"/>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4</a:t>
              </a:r>
              <a:endParaRPr lang="en-US" b="1">
                <a:solidFill>
                  <a:srgbClr val="FFFFFF"/>
                </a:solidFill>
                <a:ea typeface="Gulim" pitchFamily="34" charset="-127"/>
              </a:endParaRPr>
            </a:p>
          </p:txBody>
        </p:sp>
      </p:grpSp>
      <p:sp>
        <p:nvSpPr>
          <p:cNvPr id="69" name="AutoShape 14"/>
          <p:cNvSpPr>
            <a:spLocks noChangeArrowheads="1"/>
          </p:cNvSpPr>
          <p:nvPr/>
        </p:nvSpPr>
        <p:spPr bwMode="auto">
          <a:xfrm>
            <a:off x="1763688" y="3573016"/>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القدرة </a:t>
            </a:r>
            <a:r>
              <a:rPr lang="ar-EG" sz="2400" b="1" dirty="0">
                <a:solidFill>
                  <a:srgbClr val="FFFFFF"/>
                </a:solidFill>
                <a:ea typeface="Gulim" pitchFamily="34" charset="-127"/>
              </a:rPr>
              <a:t>على النسخ باللغتين العربية والإنجليزية</a:t>
            </a:r>
            <a:endParaRPr lang="en-US" sz="2400" b="1" dirty="0">
              <a:solidFill>
                <a:srgbClr val="FFFFFF"/>
              </a:solidFill>
              <a:ea typeface="Gulim" pitchFamily="34" charset="-127"/>
            </a:endParaRPr>
          </a:p>
        </p:txBody>
      </p:sp>
      <p:sp>
        <p:nvSpPr>
          <p:cNvPr id="70" name="AutoShape 14"/>
          <p:cNvSpPr>
            <a:spLocks noChangeArrowheads="1"/>
          </p:cNvSpPr>
          <p:nvPr/>
        </p:nvSpPr>
        <p:spPr bwMode="auto">
          <a:xfrm>
            <a:off x="1808192" y="4565496"/>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القدرة </a:t>
            </a:r>
            <a:r>
              <a:rPr lang="ar-EG" sz="2400" b="1" dirty="0">
                <a:solidFill>
                  <a:srgbClr val="FFFFFF"/>
                </a:solidFill>
                <a:ea typeface="Gulim" pitchFamily="34" charset="-127"/>
              </a:rPr>
              <a:t>على حفظ الأوراق في الملفات واسترجاعها</a:t>
            </a:r>
            <a:endParaRPr lang="en-US" sz="2400" b="1" dirty="0">
              <a:solidFill>
                <a:srgbClr val="FFFFFF"/>
              </a:solidFill>
              <a:ea typeface="Gulim" pitchFamily="34" charset="-127"/>
            </a:endParaRPr>
          </a:p>
        </p:txBody>
      </p:sp>
      <p:sp>
        <p:nvSpPr>
          <p:cNvPr id="71" name="AutoShape 14"/>
          <p:cNvSpPr>
            <a:spLocks noChangeArrowheads="1"/>
          </p:cNvSpPr>
          <p:nvPr/>
        </p:nvSpPr>
        <p:spPr bwMode="auto">
          <a:xfrm>
            <a:off x="1852696" y="5501600"/>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القدرة </a:t>
            </a:r>
            <a:r>
              <a:rPr lang="ar-EG" sz="2400" b="1" dirty="0">
                <a:solidFill>
                  <a:srgbClr val="FFFFFF"/>
                </a:solidFill>
                <a:ea typeface="Gulim" pitchFamily="34" charset="-127"/>
              </a:rPr>
              <a:t>على استخدام الأجهزة الحديثة </a:t>
            </a:r>
            <a:endParaRPr lang="en-US" sz="2400" b="1" dirty="0">
              <a:solidFill>
                <a:srgbClr val="FFFFFF"/>
              </a:solidFill>
              <a:ea typeface="Gulim" pitchFamily="34" charset="-127"/>
            </a:endParaRPr>
          </a:p>
        </p:txBody>
      </p:sp>
    </p:spTree>
    <p:extLst>
      <p:ext uri="{BB962C8B-B14F-4D97-AF65-F5344CB8AC3E}">
        <p14:creationId xmlns:p14="http://schemas.microsoft.com/office/powerpoint/2010/main" xmlns="" val="391219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fade">
                                      <p:cBhvr>
                                        <p:cTn id="64" dur="1000"/>
                                        <p:tgtEl>
                                          <p:spTgt spid="69"/>
                                        </p:tgtEl>
                                      </p:cBhvr>
                                    </p:animEffect>
                                    <p:anim calcmode="lin" valueType="num">
                                      <p:cBhvr>
                                        <p:cTn id="65" dur="1000" fill="hold"/>
                                        <p:tgtEl>
                                          <p:spTgt spid="69"/>
                                        </p:tgtEl>
                                        <p:attrNameLst>
                                          <p:attrName>ppt_x</p:attrName>
                                        </p:attrNameLst>
                                      </p:cBhvr>
                                      <p:tavLst>
                                        <p:tav tm="0">
                                          <p:val>
                                            <p:strVal val="#ppt_x"/>
                                          </p:val>
                                        </p:tav>
                                        <p:tav tm="100000">
                                          <p:val>
                                            <p:strVal val="#ppt_x"/>
                                          </p:val>
                                        </p:tav>
                                      </p:tavLst>
                                    </p:anim>
                                    <p:anim calcmode="lin" valueType="num">
                                      <p:cBhvr>
                                        <p:cTn id="6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1000"/>
                                        <p:tgtEl>
                                          <p:spTgt spid="39"/>
                                        </p:tgtEl>
                                      </p:cBhvr>
                                    </p:animEffect>
                                    <p:anim calcmode="lin" valueType="num">
                                      <p:cBhvr>
                                        <p:cTn id="82" dur="1000" fill="hold"/>
                                        <p:tgtEl>
                                          <p:spTgt spid="39"/>
                                        </p:tgtEl>
                                        <p:attrNameLst>
                                          <p:attrName>ppt_x</p:attrName>
                                        </p:attrNameLst>
                                      </p:cBhvr>
                                      <p:tavLst>
                                        <p:tav tm="0">
                                          <p:val>
                                            <p:strVal val="#ppt_x"/>
                                          </p:val>
                                        </p:tav>
                                        <p:tav tm="100000">
                                          <p:val>
                                            <p:strVal val="#ppt_x"/>
                                          </p:val>
                                        </p:tav>
                                      </p:tavLst>
                                    </p:anim>
                                    <p:anim calcmode="lin" valueType="num">
                                      <p:cBhvr>
                                        <p:cTn id="83" dur="1000" fill="hold"/>
                                        <p:tgtEl>
                                          <p:spTgt spid="3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fade">
                                      <p:cBhvr>
                                        <p:cTn id="86" dur="1000"/>
                                        <p:tgtEl>
                                          <p:spTgt spid="70"/>
                                        </p:tgtEl>
                                      </p:cBhvr>
                                    </p:animEffect>
                                    <p:anim calcmode="lin" valueType="num">
                                      <p:cBhvr>
                                        <p:cTn id="87" dur="1000" fill="hold"/>
                                        <p:tgtEl>
                                          <p:spTgt spid="70"/>
                                        </p:tgtEl>
                                        <p:attrNameLst>
                                          <p:attrName>ppt_x</p:attrName>
                                        </p:attrNameLst>
                                      </p:cBhvr>
                                      <p:tavLst>
                                        <p:tav tm="0">
                                          <p:val>
                                            <p:strVal val="#ppt_x"/>
                                          </p:val>
                                        </p:tav>
                                        <p:tav tm="100000">
                                          <p:val>
                                            <p:strVal val="#ppt_x"/>
                                          </p:val>
                                        </p:tav>
                                      </p:tavLst>
                                    </p:anim>
                                    <p:anim calcmode="lin" valueType="num">
                                      <p:cBhvr>
                                        <p:cTn id="88"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fade">
                                      <p:cBhvr>
                                        <p:cTn id="93" dur="1000"/>
                                        <p:tgtEl>
                                          <p:spTgt spid="17"/>
                                        </p:tgtEl>
                                      </p:cBhvr>
                                    </p:animEffect>
                                    <p:anim calcmode="lin" valueType="num">
                                      <p:cBhvr>
                                        <p:cTn id="94" dur="1000" fill="hold"/>
                                        <p:tgtEl>
                                          <p:spTgt spid="17"/>
                                        </p:tgtEl>
                                        <p:attrNameLst>
                                          <p:attrName>ppt_x</p:attrName>
                                        </p:attrNameLst>
                                      </p:cBhvr>
                                      <p:tavLst>
                                        <p:tav tm="0">
                                          <p:val>
                                            <p:strVal val="#ppt_x"/>
                                          </p:val>
                                        </p:tav>
                                        <p:tav tm="100000">
                                          <p:val>
                                            <p:strVal val="#ppt_x"/>
                                          </p:val>
                                        </p:tav>
                                      </p:tavLst>
                                    </p:anim>
                                    <p:anim calcmode="lin" valueType="num">
                                      <p:cBhvr>
                                        <p:cTn id="95" dur="1000" fill="hold"/>
                                        <p:tgtEl>
                                          <p:spTgt spid="1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1000"/>
                                        <p:tgtEl>
                                          <p:spTgt spid="47"/>
                                        </p:tgtEl>
                                      </p:cBhvr>
                                    </p:animEffect>
                                    <p:anim calcmode="lin" valueType="num">
                                      <p:cBhvr>
                                        <p:cTn id="104" dur="1000" fill="hold"/>
                                        <p:tgtEl>
                                          <p:spTgt spid="47"/>
                                        </p:tgtEl>
                                        <p:attrNameLst>
                                          <p:attrName>ppt_x</p:attrName>
                                        </p:attrNameLst>
                                      </p:cBhvr>
                                      <p:tavLst>
                                        <p:tav tm="0">
                                          <p:val>
                                            <p:strVal val="#ppt_x"/>
                                          </p:val>
                                        </p:tav>
                                        <p:tav tm="100000">
                                          <p:val>
                                            <p:strVal val="#ppt_x"/>
                                          </p:val>
                                        </p:tav>
                                      </p:tavLst>
                                    </p:anim>
                                    <p:anim calcmode="lin" valueType="num">
                                      <p:cBhvr>
                                        <p:cTn id="105" dur="1000" fill="hold"/>
                                        <p:tgtEl>
                                          <p:spTgt spid="47"/>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71"/>
                                        </p:tgtEl>
                                        <p:attrNameLst>
                                          <p:attrName>style.visibility</p:attrName>
                                        </p:attrNameLst>
                                      </p:cBhvr>
                                      <p:to>
                                        <p:strVal val="visible"/>
                                      </p:to>
                                    </p:set>
                                    <p:animEffect transition="in" filter="fade">
                                      <p:cBhvr>
                                        <p:cTn id="108" dur="1000"/>
                                        <p:tgtEl>
                                          <p:spTgt spid="71"/>
                                        </p:tgtEl>
                                      </p:cBhvr>
                                    </p:animEffect>
                                    <p:anim calcmode="lin" valueType="num">
                                      <p:cBhvr>
                                        <p:cTn id="109" dur="1000" fill="hold"/>
                                        <p:tgtEl>
                                          <p:spTgt spid="71"/>
                                        </p:tgtEl>
                                        <p:attrNameLst>
                                          <p:attrName>ppt_x</p:attrName>
                                        </p:attrNameLst>
                                      </p:cBhvr>
                                      <p:tavLst>
                                        <p:tav tm="0">
                                          <p:val>
                                            <p:strVal val="#ppt_x"/>
                                          </p:val>
                                        </p:tav>
                                        <p:tav tm="100000">
                                          <p:val>
                                            <p:strVal val="#ppt_x"/>
                                          </p:val>
                                        </p:tav>
                                      </p:tavLst>
                                    </p:anim>
                                    <p:anim calcmode="lin" valueType="num">
                                      <p:cBhvr>
                                        <p:cTn id="110"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4" grpId="0" animBg="1"/>
      <p:bldP spid="15" grpId="0" animBg="1"/>
      <p:bldP spid="17" grpId="0" animBg="1"/>
      <p:bldP spid="18" grpId="0" animBg="1"/>
      <p:bldP spid="20" grpId="0"/>
      <p:bldP spid="24" grpId="0" animBg="1"/>
      <p:bldP spid="28" grpId="0" animBg="1"/>
      <p:bldP spid="29" grpId="0" animBg="1"/>
      <p:bldP spid="30" grpId="0"/>
      <p:bldP spid="69" grpId="0"/>
      <p:bldP spid="70" grpId="0"/>
      <p:bldP spid="7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المهارات الواجب توافرها في السكرتير</a:t>
            </a:r>
          </a:p>
        </p:txBody>
      </p:sp>
      <p:sp>
        <p:nvSpPr>
          <p:cNvPr id="8" name="AutoShape 3"/>
          <p:cNvSpPr>
            <a:spLocks noChangeArrowheads="1"/>
          </p:cNvSpPr>
          <p:nvPr/>
        </p:nvSpPr>
        <p:spPr bwMode="auto">
          <a:xfrm flipH="1">
            <a:off x="1763688" y="2681605"/>
            <a:ext cx="5746140" cy="409516"/>
          </a:xfrm>
          <a:prstGeom prst="roundRect">
            <a:avLst>
              <a:gd name="adj" fmla="val 50000"/>
            </a:avLst>
          </a:prstGeom>
          <a:gradFill rotWithShape="1">
            <a:gsLst>
              <a:gs pos="0">
                <a:schemeClr val="bg2"/>
              </a:gs>
              <a:gs pos="50000">
                <a:srgbClr val="934300"/>
              </a:gs>
              <a:gs pos="100000">
                <a:schemeClr val="bg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9" name="AutoShape 4"/>
          <p:cNvSpPr>
            <a:spLocks noChangeArrowheads="1"/>
          </p:cNvSpPr>
          <p:nvPr/>
        </p:nvSpPr>
        <p:spPr bwMode="auto">
          <a:xfrm flipH="1">
            <a:off x="7260152" y="2621279"/>
            <a:ext cx="521061" cy="519907"/>
          </a:xfrm>
          <a:prstGeom prst="homePlate">
            <a:avLst>
              <a:gd name="adj" fmla="val 25000"/>
            </a:avLst>
          </a:prstGeom>
          <a:gradFill rotWithShape="1">
            <a:gsLst>
              <a:gs pos="0">
                <a:srgbClr val="5A2900"/>
              </a:gs>
              <a:gs pos="100000">
                <a:schemeClr val="bg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1" name="AutoShape 6"/>
          <p:cNvSpPr>
            <a:spLocks noChangeArrowheads="1"/>
          </p:cNvSpPr>
          <p:nvPr/>
        </p:nvSpPr>
        <p:spPr bwMode="auto">
          <a:xfrm flipH="1">
            <a:off x="1719184" y="3633686"/>
            <a:ext cx="5850038" cy="409516"/>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2" name="AutoShape 7"/>
          <p:cNvSpPr>
            <a:spLocks noChangeArrowheads="1"/>
          </p:cNvSpPr>
          <p:nvPr/>
        </p:nvSpPr>
        <p:spPr bwMode="auto">
          <a:xfrm flipH="1">
            <a:off x="7281878" y="3573149"/>
            <a:ext cx="530482" cy="519907"/>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4" name="AutoShape 9"/>
          <p:cNvSpPr>
            <a:spLocks noChangeArrowheads="1"/>
          </p:cNvSpPr>
          <p:nvPr/>
        </p:nvSpPr>
        <p:spPr bwMode="auto">
          <a:xfrm flipH="1">
            <a:off x="1719183" y="4641123"/>
            <a:ext cx="5763299" cy="409516"/>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5" name="AutoShape 10"/>
          <p:cNvSpPr>
            <a:spLocks noChangeArrowheads="1"/>
          </p:cNvSpPr>
          <p:nvPr/>
        </p:nvSpPr>
        <p:spPr bwMode="auto">
          <a:xfrm flipH="1">
            <a:off x="7232061" y="4575244"/>
            <a:ext cx="522617" cy="519907"/>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7" name="AutoShape 12"/>
          <p:cNvSpPr>
            <a:spLocks noChangeArrowheads="1"/>
          </p:cNvSpPr>
          <p:nvPr/>
        </p:nvSpPr>
        <p:spPr bwMode="auto">
          <a:xfrm flipH="1">
            <a:off x="1719184" y="5565455"/>
            <a:ext cx="5860668" cy="409516"/>
          </a:xfrm>
          <a:prstGeom prst="roundRect">
            <a:avLst>
              <a:gd name="adj" fmla="val 50000"/>
            </a:avLst>
          </a:prstGeom>
          <a:gradFill rotWithShape="1">
            <a:gsLst>
              <a:gs pos="0">
                <a:schemeClr val="hlink"/>
              </a:gs>
              <a:gs pos="50000">
                <a:srgbClr val="5A5A5A"/>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8" name="AutoShape 13"/>
          <p:cNvSpPr>
            <a:spLocks noChangeArrowheads="1"/>
          </p:cNvSpPr>
          <p:nvPr/>
        </p:nvSpPr>
        <p:spPr bwMode="auto">
          <a:xfrm flipH="1">
            <a:off x="7280914" y="5503137"/>
            <a:ext cx="531446" cy="519907"/>
          </a:xfrm>
          <a:prstGeom prst="homePlate">
            <a:avLst>
              <a:gd name="adj" fmla="val 25000"/>
            </a:avLst>
          </a:prstGeom>
          <a:gradFill rotWithShape="1">
            <a:gsLst>
              <a:gs pos="0">
                <a:srgbClr val="373737"/>
              </a:gs>
              <a:gs pos="100000">
                <a:schemeClr val="hlink"/>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20" name="AutoShape 14"/>
          <p:cNvSpPr>
            <a:spLocks noChangeArrowheads="1"/>
          </p:cNvSpPr>
          <p:nvPr/>
        </p:nvSpPr>
        <p:spPr bwMode="auto">
          <a:xfrm>
            <a:off x="1719184" y="2611795"/>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القدرة </a:t>
            </a:r>
            <a:r>
              <a:rPr lang="ar-EG" sz="2400" b="1" dirty="0">
                <a:solidFill>
                  <a:srgbClr val="FFFFFF"/>
                </a:solidFill>
                <a:ea typeface="Gulim" pitchFamily="34" charset="-127"/>
              </a:rPr>
              <a:t>على التحدث باللغة الإنجليزية</a:t>
            </a:r>
            <a:endParaRPr lang="en-US" sz="2400" b="1" dirty="0">
              <a:solidFill>
                <a:srgbClr val="FFFFFF"/>
              </a:solidFill>
              <a:ea typeface="Gulim" pitchFamily="34" charset="-127"/>
            </a:endParaRPr>
          </a:p>
        </p:txBody>
      </p:sp>
      <p:sp>
        <p:nvSpPr>
          <p:cNvPr id="24" name="AutoShape 18"/>
          <p:cNvSpPr>
            <a:spLocks noChangeArrowheads="1"/>
          </p:cNvSpPr>
          <p:nvPr/>
        </p:nvSpPr>
        <p:spPr bwMode="auto">
          <a:xfrm>
            <a:off x="7740352" y="2563881"/>
            <a:ext cx="574675" cy="648103"/>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400">
              <a:solidFill>
                <a:srgbClr val="4D4D4D"/>
              </a:solidFill>
            </a:endParaRPr>
          </a:p>
        </p:txBody>
      </p:sp>
      <p:grpSp>
        <p:nvGrpSpPr>
          <p:cNvPr id="25" name="Group 19"/>
          <p:cNvGrpSpPr>
            <a:grpSpLocks/>
          </p:cNvGrpSpPr>
          <p:nvPr/>
        </p:nvGrpSpPr>
        <p:grpSpPr bwMode="auto">
          <a:xfrm>
            <a:off x="7740352" y="2563881"/>
            <a:ext cx="574675" cy="648103"/>
            <a:chOff x="0" y="0"/>
            <a:chExt cx="4251" cy="2141"/>
          </a:xfrm>
        </p:grpSpPr>
        <p:sp>
          <p:nvSpPr>
            <p:cNvPr id="26" name="Oval 20"/>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27" name="Oval 21"/>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28" name="Oval 22"/>
          <p:cNvSpPr>
            <a:spLocks noChangeArrowheads="1"/>
          </p:cNvSpPr>
          <p:nvPr/>
        </p:nvSpPr>
        <p:spPr bwMode="auto">
          <a:xfrm flipH="1">
            <a:off x="7786389" y="2616269"/>
            <a:ext cx="482600" cy="516346"/>
          </a:xfrm>
          <a:prstGeom prst="ellipse">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29" name="Oval 23"/>
          <p:cNvSpPr>
            <a:spLocks noChangeArrowheads="1"/>
          </p:cNvSpPr>
          <p:nvPr/>
        </p:nvSpPr>
        <p:spPr bwMode="auto">
          <a:xfrm flipH="1">
            <a:off x="7834013" y="2625793"/>
            <a:ext cx="377825" cy="341857"/>
          </a:xfrm>
          <a:prstGeom prst="ellipse">
            <a:avLst/>
          </a:prstGeom>
          <a:gradFill rotWithShape="1">
            <a:gsLst>
              <a:gs pos="0">
                <a:srgbClr val="F6E7DA"/>
              </a:gs>
              <a:gs pos="100000">
                <a:schemeClr val="bg2">
                  <a:alpha val="37999"/>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0" name="AutoShape 24"/>
          <p:cNvSpPr>
            <a:spLocks noChangeArrowheads="1"/>
          </p:cNvSpPr>
          <p:nvPr/>
        </p:nvSpPr>
        <p:spPr bwMode="auto">
          <a:xfrm>
            <a:off x="7740352" y="2565468"/>
            <a:ext cx="576262" cy="605371"/>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altLang="en-US" b="1" dirty="0" smtClean="0">
                <a:solidFill>
                  <a:srgbClr val="FFFFFF"/>
                </a:solidFill>
              </a:rPr>
              <a:t>5</a:t>
            </a:r>
            <a:endParaRPr lang="en-US" b="1" dirty="0">
              <a:solidFill>
                <a:srgbClr val="FFFFFF"/>
              </a:solidFill>
              <a:ea typeface="Gulim" pitchFamily="34" charset="-127"/>
            </a:endParaRPr>
          </a:p>
        </p:txBody>
      </p:sp>
      <p:grpSp>
        <p:nvGrpSpPr>
          <p:cNvPr id="31" name="Group 25"/>
          <p:cNvGrpSpPr>
            <a:grpSpLocks/>
          </p:cNvGrpSpPr>
          <p:nvPr/>
        </p:nvGrpSpPr>
        <p:grpSpPr bwMode="auto">
          <a:xfrm>
            <a:off x="7740154" y="3500506"/>
            <a:ext cx="576262" cy="648103"/>
            <a:chOff x="0" y="0"/>
            <a:chExt cx="363" cy="364"/>
          </a:xfrm>
        </p:grpSpPr>
        <p:sp>
          <p:nvSpPr>
            <p:cNvPr id="32" name="AutoShape 26"/>
            <p:cNvSpPr>
              <a:spLocks noChangeArrowheads="1"/>
            </p:cNvSpPr>
            <p:nvPr/>
          </p:nvSpPr>
          <p:spPr bwMode="auto">
            <a:xfrm>
              <a:off x="2" y="1"/>
              <a:ext cx="360" cy="363"/>
            </a:xfrm>
            <a:prstGeom prst="roundRect">
              <a:avLst>
                <a:gd name="adj" fmla="val 14222"/>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33" name="Group 27"/>
            <p:cNvGrpSpPr>
              <a:grpSpLocks/>
            </p:cNvGrpSpPr>
            <p:nvPr/>
          </p:nvGrpSpPr>
          <p:grpSpPr bwMode="auto">
            <a:xfrm>
              <a:off x="2" y="0"/>
              <a:ext cx="359" cy="364"/>
              <a:chOff x="0" y="0"/>
              <a:chExt cx="4251" cy="2141"/>
            </a:xfrm>
          </p:grpSpPr>
          <p:sp>
            <p:nvSpPr>
              <p:cNvPr id="37" name="Oval 28"/>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38" name="Oval 29"/>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34" name="Oval 30"/>
            <p:cNvSpPr>
              <a:spLocks noChangeArrowheads="1"/>
            </p:cNvSpPr>
            <p:nvPr/>
          </p:nvSpPr>
          <p:spPr bwMode="auto">
            <a:xfrm flipH="1">
              <a:off x="31" y="33"/>
              <a:ext cx="302" cy="292"/>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5" name="Oval 31"/>
            <p:cNvSpPr>
              <a:spLocks noChangeArrowheads="1"/>
            </p:cNvSpPr>
            <p:nvPr/>
          </p:nvSpPr>
          <p:spPr bwMode="auto">
            <a:xfrm flipH="1">
              <a:off x="59" y="41"/>
              <a:ext cx="244" cy="191"/>
            </a:xfrm>
            <a:prstGeom prst="ellipse">
              <a:avLst/>
            </a:prstGeom>
            <a:gradFill rotWithShape="1">
              <a:gsLst>
                <a:gs pos="0">
                  <a:srgbClr val="FCF2CD"/>
                </a:gs>
                <a:gs pos="100000">
                  <a:schemeClr val="accent1">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6" name="AutoShape 32"/>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altLang="en-US" b="1" dirty="0" smtClean="0">
                  <a:solidFill>
                    <a:srgbClr val="FFFFFF"/>
                  </a:solidFill>
                </a:rPr>
                <a:t>6</a:t>
              </a:r>
              <a:endParaRPr lang="en-US" b="1" dirty="0">
                <a:solidFill>
                  <a:srgbClr val="FFFFFF"/>
                </a:solidFill>
                <a:ea typeface="Gulim" pitchFamily="34" charset="-127"/>
              </a:endParaRPr>
            </a:p>
          </p:txBody>
        </p:sp>
      </p:grpSp>
      <p:grpSp>
        <p:nvGrpSpPr>
          <p:cNvPr id="39" name="Group 33"/>
          <p:cNvGrpSpPr>
            <a:grpSpLocks/>
          </p:cNvGrpSpPr>
          <p:nvPr/>
        </p:nvGrpSpPr>
        <p:grpSpPr bwMode="auto">
          <a:xfrm>
            <a:off x="7740154" y="4510156"/>
            <a:ext cx="576262" cy="648103"/>
            <a:chOff x="0" y="0"/>
            <a:chExt cx="363" cy="364"/>
          </a:xfrm>
        </p:grpSpPr>
        <p:sp>
          <p:nvSpPr>
            <p:cNvPr id="40" name="AutoShape 34"/>
            <p:cNvSpPr>
              <a:spLocks noChangeArrowheads="1"/>
            </p:cNvSpPr>
            <p:nvPr/>
          </p:nvSpPr>
          <p:spPr bwMode="auto">
            <a:xfrm>
              <a:off x="1" y="0"/>
              <a:ext cx="361" cy="363"/>
            </a:xfrm>
            <a:prstGeom prst="roundRect">
              <a:avLst>
                <a:gd name="adj" fmla="val 14222"/>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1" name="Group 35"/>
            <p:cNvGrpSpPr>
              <a:grpSpLocks/>
            </p:cNvGrpSpPr>
            <p:nvPr/>
          </p:nvGrpSpPr>
          <p:grpSpPr bwMode="auto">
            <a:xfrm>
              <a:off x="0" y="0"/>
              <a:ext cx="361" cy="364"/>
              <a:chOff x="0" y="0"/>
              <a:chExt cx="4251" cy="2141"/>
            </a:xfrm>
          </p:grpSpPr>
          <p:sp>
            <p:nvSpPr>
              <p:cNvPr id="45" name="Oval 36"/>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46" name="Oval 37"/>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42" name="Oval 38"/>
            <p:cNvSpPr>
              <a:spLocks noChangeArrowheads="1"/>
            </p:cNvSpPr>
            <p:nvPr/>
          </p:nvSpPr>
          <p:spPr bwMode="auto">
            <a:xfrm flipH="1">
              <a:off x="29" y="33"/>
              <a:ext cx="303" cy="293"/>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3" name="Oval 39"/>
            <p:cNvSpPr>
              <a:spLocks noChangeArrowheads="1"/>
            </p:cNvSpPr>
            <p:nvPr/>
          </p:nvSpPr>
          <p:spPr bwMode="auto">
            <a:xfrm flipH="1">
              <a:off x="57" y="41"/>
              <a:ext cx="246" cy="191"/>
            </a:xfrm>
            <a:prstGeom prst="ellipse">
              <a:avLst/>
            </a:prstGeom>
            <a:gradFill rotWithShape="1">
              <a:gsLst>
                <a:gs pos="0">
                  <a:srgbClr val="FFAAAA"/>
                </a:gs>
                <a:gs pos="100000">
                  <a:schemeClr val="accent2">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4" name="AutoShape 40"/>
            <p:cNvSpPr>
              <a:spLocks noChangeArrowheads="1"/>
            </p:cNvSpPr>
            <p:nvPr/>
          </p:nvSpPr>
          <p:spPr bwMode="auto">
            <a:xfrm>
              <a:off x="0" y="0"/>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altLang="en-US" b="1" dirty="0" smtClean="0">
                  <a:solidFill>
                    <a:srgbClr val="FFFFFF"/>
                  </a:solidFill>
                </a:rPr>
                <a:t>7</a:t>
              </a:r>
              <a:endParaRPr lang="en-US" b="1" dirty="0">
                <a:solidFill>
                  <a:srgbClr val="FFFFFF"/>
                </a:solidFill>
                <a:ea typeface="Gulim" pitchFamily="34" charset="-127"/>
              </a:endParaRPr>
            </a:p>
          </p:txBody>
        </p:sp>
      </p:grpSp>
      <p:grpSp>
        <p:nvGrpSpPr>
          <p:cNvPr id="47" name="Group 41"/>
          <p:cNvGrpSpPr>
            <a:grpSpLocks/>
          </p:cNvGrpSpPr>
          <p:nvPr/>
        </p:nvGrpSpPr>
        <p:grpSpPr bwMode="auto">
          <a:xfrm>
            <a:off x="7740154" y="5445193"/>
            <a:ext cx="576262" cy="648103"/>
            <a:chOff x="0" y="0"/>
            <a:chExt cx="363" cy="364"/>
          </a:xfrm>
        </p:grpSpPr>
        <p:sp>
          <p:nvSpPr>
            <p:cNvPr id="48" name="AutoShape 42"/>
            <p:cNvSpPr>
              <a:spLocks noChangeArrowheads="1"/>
            </p:cNvSpPr>
            <p:nvPr/>
          </p:nvSpPr>
          <p:spPr bwMode="auto">
            <a:xfrm>
              <a:off x="1" y="1"/>
              <a:ext cx="361" cy="363"/>
            </a:xfrm>
            <a:prstGeom prst="roundRect">
              <a:avLst>
                <a:gd name="adj" fmla="val 14222"/>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9" name="Group 43"/>
            <p:cNvGrpSpPr>
              <a:grpSpLocks/>
            </p:cNvGrpSpPr>
            <p:nvPr/>
          </p:nvGrpSpPr>
          <p:grpSpPr bwMode="auto">
            <a:xfrm>
              <a:off x="0" y="0"/>
              <a:ext cx="360" cy="364"/>
              <a:chOff x="0" y="0"/>
              <a:chExt cx="1134" cy="993"/>
            </a:xfrm>
          </p:grpSpPr>
          <p:grpSp>
            <p:nvGrpSpPr>
              <p:cNvPr id="52" name="Group 44"/>
              <p:cNvGrpSpPr>
                <a:grpSpLocks/>
              </p:cNvGrpSpPr>
              <p:nvPr/>
            </p:nvGrpSpPr>
            <p:grpSpPr bwMode="auto">
              <a:xfrm>
                <a:off x="0" y="0"/>
                <a:ext cx="1134" cy="993"/>
                <a:chOff x="0" y="0"/>
                <a:chExt cx="4251" cy="2141"/>
              </a:xfrm>
            </p:grpSpPr>
            <p:sp>
              <p:nvSpPr>
                <p:cNvPr id="54" name="Oval 45"/>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55" name="Oval 46"/>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53" name="Oval 47"/>
              <p:cNvSpPr>
                <a:spLocks noChangeArrowheads="1"/>
              </p:cNvSpPr>
              <p:nvPr/>
            </p:nvSpPr>
            <p:spPr bwMode="auto">
              <a:xfrm flipH="1">
                <a:off x="91" y="91"/>
                <a:ext cx="953" cy="795"/>
              </a:xfrm>
              <a:prstGeom prst="ellipse">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grpSp>
        <p:sp>
          <p:nvSpPr>
            <p:cNvPr id="50" name="Oval 48"/>
            <p:cNvSpPr>
              <a:spLocks noChangeArrowheads="1"/>
            </p:cNvSpPr>
            <p:nvPr/>
          </p:nvSpPr>
          <p:spPr bwMode="auto">
            <a:xfrm flipH="1">
              <a:off x="57" y="42"/>
              <a:ext cx="244" cy="191"/>
            </a:xfrm>
            <a:prstGeom prst="ellipse">
              <a:avLst/>
            </a:prstGeom>
            <a:gradFill rotWithShape="1">
              <a:gsLst>
                <a:gs pos="0">
                  <a:srgbClr val="DBDBDB"/>
                </a:gs>
                <a:gs pos="100000">
                  <a:schemeClr val="hlink">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51" name="AutoShape 49"/>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altLang="en-US" b="1" dirty="0" smtClean="0">
                  <a:solidFill>
                    <a:srgbClr val="FFFFFF"/>
                  </a:solidFill>
                </a:rPr>
                <a:t>8</a:t>
              </a:r>
              <a:endParaRPr lang="en-US" b="1" dirty="0">
                <a:solidFill>
                  <a:srgbClr val="FFFFFF"/>
                </a:solidFill>
                <a:ea typeface="Gulim" pitchFamily="34" charset="-127"/>
              </a:endParaRPr>
            </a:p>
          </p:txBody>
        </p:sp>
      </p:grpSp>
      <p:sp>
        <p:nvSpPr>
          <p:cNvPr id="69" name="AutoShape 14"/>
          <p:cNvSpPr>
            <a:spLocks noChangeArrowheads="1"/>
          </p:cNvSpPr>
          <p:nvPr/>
        </p:nvSpPr>
        <p:spPr bwMode="auto">
          <a:xfrm>
            <a:off x="1763688" y="3573016"/>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القدرة </a:t>
            </a:r>
            <a:r>
              <a:rPr lang="ar-EG" sz="2400" b="1" dirty="0">
                <a:solidFill>
                  <a:srgbClr val="FFFFFF"/>
                </a:solidFill>
                <a:ea typeface="Gulim" pitchFamily="34" charset="-127"/>
              </a:rPr>
              <a:t>على تحرير الرسائل وكتابة التقارير</a:t>
            </a:r>
            <a:endParaRPr lang="en-US" sz="2400" b="1" dirty="0">
              <a:solidFill>
                <a:srgbClr val="FFFFFF"/>
              </a:solidFill>
              <a:ea typeface="Gulim" pitchFamily="34" charset="-127"/>
            </a:endParaRPr>
          </a:p>
        </p:txBody>
      </p:sp>
      <p:sp>
        <p:nvSpPr>
          <p:cNvPr id="70" name="AutoShape 14"/>
          <p:cNvSpPr>
            <a:spLocks noChangeArrowheads="1"/>
          </p:cNvSpPr>
          <p:nvPr/>
        </p:nvSpPr>
        <p:spPr bwMode="auto">
          <a:xfrm>
            <a:off x="1808192" y="4565496"/>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القدرة </a:t>
            </a:r>
            <a:r>
              <a:rPr lang="ar-EG" sz="2400" b="1" dirty="0">
                <a:solidFill>
                  <a:srgbClr val="FFFFFF"/>
                </a:solidFill>
                <a:ea typeface="Gulim" pitchFamily="34" charset="-127"/>
              </a:rPr>
              <a:t>على تلخيص المقالات</a:t>
            </a:r>
            <a:endParaRPr lang="en-US" sz="2400" b="1" dirty="0">
              <a:solidFill>
                <a:srgbClr val="FFFFFF"/>
              </a:solidFill>
              <a:ea typeface="Gulim" pitchFamily="34" charset="-127"/>
            </a:endParaRPr>
          </a:p>
        </p:txBody>
      </p:sp>
      <p:sp>
        <p:nvSpPr>
          <p:cNvPr id="71" name="AutoShape 14"/>
          <p:cNvSpPr>
            <a:spLocks noChangeArrowheads="1"/>
          </p:cNvSpPr>
          <p:nvPr/>
        </p:nvSpPr>
        <p:spPr bwMode="auto">
          <a:xfrm>
            <a:off x="1852696" y="5501600"/>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القدرة </a:t>
            </a:r>
            <a:r>
              <a:rPr lang="ar-EG" sz="2400" b="1" dirty="0">
                <a:solidFill>
                  <a:srgbClr val="FFFFFF"/>
                </a:solidFill>
                <a:ea typeface="Gulim" pitchFamily="34" charset="-127"/>
              </a:rPr>
              <a:t>على التعامل بلباقة مع الآخرين</a:t>
            </a:r>
            <a:endParaRPr lang="en-US" sz="2400" b="1" dirty="0">
              <a:solidFill>
                <a:srgbClr val="FFFFFF"/>
              </a:solidFill>
              <a:ea typeface="Gulim" pitchFamily="34" charset="-127"/>
            </a:endParaRPr>
          </a:p>
        </p:txBody>
      </p:sp>
    </p:spTree>
    <p:extLst>
      <p:ext uri="{BB962C8B-B14F-4D97-AF65-F5344CB8AC3E}">
        <p14:creationId xmlns:p14="http://schemas.microsoft.com/office/powerpoint/2010/main" xmlns="" val="209901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fade">
                                      <p:cBhvr>
                                        <p:cTn id="64" dur="1000"/>
                                        <p:tgtEl>
                                          <p:spTgt spid="69"/>
                                        </p:tgtEl>
                                      </p:cBhvr>
                                    </p:animEffect>
                                    <p:anim calcmode="lin" valueType="num">
                                      <p:cBhvr>
                                        <p:cTn id="65" dur="1000" fill="hold"/>
                                        <p:tgtEl>
                                          <p:spTgt spid="69"/>
                                        </p:tgtEl>
                                        <p:attrNameLst>
                                          <p:attrName>ppt_x</p:attrName>
                                        </p:attrNameLst>
                                      </p:cBhvr>
                                      <p:tavLst>
                                        <p:tav tm="0">
                                          <p:val>
                                            <p:strVal val="#ppt_x"/>
                                          </p:val>
                                        </p:tav>
                                        <p:tav tm="100000">
                                          <p:val>
                                            <p:strVal val="#ppt_x"/>
                                          </p:val>
                                        </p:tav>
                                      </p:tavLst>
                                    </p:anim>
                                    <p:anim calcmode="lin" valueType="num">
                                      <p:cBhvr>
                                        <p:cTn id="6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1000"/>
                                        <p:tgtEl>
                                          <p:spTgt spid="39"/>
                                        </p:tgtEl>
                                      </p:cBhvr>
                                    </p:animEffect>
                                    <p:anim calcmode="lin" valueType="num">
                                      <p:cBhvr>
                                        <p:cTn id="82" dur="1000" fill="hold"/>
                                        <p:tgtEl>
                                          <p:spTgt spid="39"/>
                                        </p:tgtEl>
                                        <p:attrNameLst>
                                          <p:attrName>ppt_x</p:attrName>
                                        </p:attrNameLst>
                                      </p:cBhvr>
                                      <p:tavLst>
                                        <p:tav tm="0">
                                          <p:val>
                                            <p:strVal val="#ppt_x"/>
                                          </p:val>
                                        </p:tav>
                                        <p:tav tm="100000">
                                          <p:val>
                                            <p:strVal val="#ppt_x"/>
                                          </p:val>
                                        </p:tav>
                                      </p:tavLst>
                                    </p:anim>
                                    <p:anim calcmode="lin" valueType="num">
                                      <p:cBhvr>
                                        <p:cTn id="83" dur="1000" fill="hold"/>
                                        <p:tgtEl>
                                          <p:spTgt spid="3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fade">
                                      <p:cBhvr>
                                        <p:cTn id="86" dur="1000"/>
                                        <p:tgtEl>
                                          <p:spTgt spid="70"/>
                                        </p:tgtEl>
                                      </p:cBhvr>
                                    </p:animEffect>
                                    <p:anim calcmode="lin" valueType="num">
                                      <p:cBhvr>
                                        <p:cTn id="87" dur="1000" fill="hold"/>
                                        <p:tgtEl>
                                          <p:spTgt spid="70"/>
                                        </p:tgtEl>
                                        <p:attrNameLst>
                                          <p:attrName>ppt_x</p:attrName>
                                        </p:attrNameLst>
                                      </p:cBhvr>
                                      <p:tavLst>
                                        <p:tav tm="0">
                                          <p:val>
                                            <p:strVal val="#ppt_x"/>
                                          </p:val>
                                        </p:tav>
                                        <p:tav tm="100000">
                                          <p:val>
                                            <p:strVal val="#ppt_x"/>
                                          </p:val>
                                        </p:tav>
                                      </p:tavLst>
                                    </p:anim>
                                    <p:anim calcmode="lin" valueType="num">
                                      <p:cBhvr>
                                        <p:cTn id="88"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fade">
                                      <p:cBhvr>
                                        <p:cTn id="93" dur="1000"/>
                                        <p:tgtEl>
                                          <p:spTgt spid="17"/>
                                        </p:tgtEl>
                                      </p:cBhvr>
                                    </p:animEffect>
                                    <p:anim calcmode="lin" valueType="num">
                                      <p:cBhvr>
                                        <p:cTn id="94" dur="1000" fill="hold"/>
                                        <p:tgtEl>
                                          <p:spTgt spid="17"/>
                                        </p:tgtEl>
                                        <p:attrNameLst>
                                          <p:attrName>ppt_x</p:attrName>
                                        </p:attrNameLst>
                                      </p:cBhvr>
                                      <p:tavLst>
                                        <p:tav tm="0">
                                          <p:val>
                                            <p:strVal val="#ppt_x"/>
                                          </p:val>
                                        </p:tav>
                                        <p:tav tm="100000">
                                          <p:val>
                                            <p:strVal val="#ppt_x"/>
                                          </p:val>
                                        </p:tav>
                                      </p:tavLst>
                                    </p:anim>
                                    <p:anim calcmode="lin" valueType="num">
                                      <p:cBhvr>
                                        <p:cTn id="95" dur="1000" fill="hold"/>
                                        <p:tgtEl>
                                          <p:spTgt spid="1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1000"/>
                                        <p:tgtEl>
                                          <p:spTgt spid="47"/>
                                        </p:tgtEl>
                                      </p:cBhvr>
                                    </p:animEffect>
                                    <p:anim calcmode="lin" valueType="num">
                                      <p:cBhvr>
                                        <p:cTn id="104" dur="1000" fill="hold"/>
                                        <p:tgtEl>
                                          <p:spTgt spid="47"/>
                                        </p:tgtEl>
                                        <p:attrNameLst>
                                          <p:attrName>ppt_x</p:attrName>
                                        </p:attrNameLst>
                                      </p:cBhvr>
                                      <p:tavLst>
                                        <p:tav tm="0">
                                          <p:val>
                                            <p:strVal val="#ppt_x"/>
                                          </p:val>
                                        </p:tav>
                                        <p:tav tm="100000">
                                          <p:val>
                                            <p:strVal val="#ppt_x"/>
                                          </p:val>
                                        </p:tav>
                                      </p:tavLst>
                                    </p:anim>
                                    <p:anim calcmode="lin" valueType="num">
                                      <p:cBhvr>
                                        <p:cTn id="105" dur="1000" fill="hold"/>
                                        <p:tgtEl>
                                          <p:spTgt spid="47"/>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71"/>
                                        </p:tgtEl>
                                        <p:attrNameLst>
                                          <p:attrName>style.visibility</p:attrName>
                                        </p:attrNameLst>
                                      </p:cBhvr>
                                      <p:to>
                                        <p:strVal val="visible"/>
                                      </p:to>
                                    </p:set>
                                    <p:animEffect transition="in" filter="fade">
                                      <p:cBhvr>
                                        <p:cTn id="108" dur="1000"/>
                                        <p:tgtEl>
                                          <p:spTgt spid="71"/>
                                        </p:tgtEl>
                                      </p:cBhvr>
                                    </p:animEffect>
                                    <p:anim calcmode="lin" valueType="num">
                                      <p:cBhvr>
                                        <p:cTn id="109" dur="1000" fill="hold"/>
                                        <p:tgtEl>
                                          <p:spTgt spid="71"/>
                                        </p:tgtEl>
                                        <p:attrNameLst>
                                          <p:attrName>ppt_x</p:attrName>
                                        </p:attrNameLst>
                                      </p:cBhvr>
                                      <p:tavLst>
                                        <p:tav tm="0">
                                          <p:val>
                                            <p:strVal val="#ppt_x"/>
                                          </p:val>
                                        </p:tav>
                                        <p:tav tm="100000">
                                          <p:val>
                                            <p:strVal val="#ppt_x"/>
                                          </p:val>
                                        </p:tav>
                                      </p:tavLst>
                                    </p:anim>
                                    <p:anim calcmode="lin" valueType="num">
                                      <p:cBhvr>
                                        <p:cTn id="110"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4" grpId="0" animBg="1"/>
      <p:bldP spid="15" grpId="0" animBg="1"/>
      <p:bldP spid="17" grpId="0" animBg="1"/>
      <p:bldP spid="18" grpId="0" animBg="1"/>
      <p:bldP spid="20" grpId="0"/>
      <p:bldP spid="24" grpId="0" animBg="1"/>
      <p:bldP spid="28" grpId="0" animBg="1"/>
      <p:bldP spid="29" grpId="0" animBg="1"/>
      <p:bldP spid="30" grpId="0"/>
      <p:bldP spid="69" grpId="0"/>
      <p:bldP spid="70" grpId="0"/>
      <p:bldP spid="7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547664" y="2459360"/>
            <a:ext cx="5688632" cy="2376264"/>
          </a:xfrm>
          <a:prstGeom prst="horizontalScroll">
            <a:avLst/>
          </a:prstGeom>
          <a:ln w="9525" cap="flat" cmpd="sng" algn="ctr">
            <a:solidFill>
              <a:schemeClr val="tx1"/>
            </a:solidFill>
            <a:prstDash val="solid"/>
            <a:round/>
            <a:headEnd type="none" w="med" len="med"/>
            <a:tailEnd type="none" w="med" len="med"/>
          </a:ln>
          <a:effectLst/>
          <a:extLst/>
        </p:spPr>
        <p:style>
          <a:lnRef idx="0">
            <a:scrgbClr r="0" g="0" b="0"/>
          </a:lnRef>
          <a:fillRef idx="1003">
            <a:schemeClr val="lt2"/>
          </a:fillRef>
          <a:effectRef idx="0">
            <a:scrgbClr r="0" g="0" b="0"/>
          </a:effectRef>
          <a:fontRef idx="major"/>
        </p:style>
        <p:txBody>
          <a:bodyPr vert="horz" wrap="square" lIns="91440" tIns="45720" rIns="91440" bIns="45720" numCol="1" rtlCol="1" anchor="t" anchorCtr="0" compatLnSpc="1">
            <a:prstTxWarp prst="textNoShape">
              <a:avLst/>
            </a:prstTxWarp>
          </a:bodyPr>
          <a:lstStyle/>
          <a:p>
            <a:pPr rtl="1">
              <a:lnSpc>
                <a:spcPct val="250000"/>
              </a:lnSpc>
            </a:pPr>
            <a:r>
              <a:rPr lang="ar-EG" sz="3600" b="1" dirty="0">
                <a:solidFill>
                  <a:schemeClr val="bg1"/>
                </a:solidFill>
                <a:latin typeface="Simplified Arabic" pitchFamily="18" charset="-78"/>
                <a:cs typeface="Simplified Arabic" pitchFamily="18" charset="-78"/>
              </a:rPr>
              <a:t>الأسس العامة لنجاح السكرتير</a:t>
            </a:r>
            <a:endParaRPr kumimoji="0" lang="ar-EG" sz="3600" b="1" i="0" u="none" strike="noStrike" cap="none" normalizeH="0" baseline="0" dirty="0" smtClean="0">
              <a:ln>
                <a:noFill/>
              </a:ln>
              <a:solidFill>
                <a:schemeClr val="bg1"/>
              </a:solidFill>
              <a:effectLst/>
              <a:latin typeface="Simplified Arabic" pitchFamily="18" charset="-78"/>
              <a:cs typeface="Simplified Arabic" pitchFamily="18" charset="-78"/>
            </a:endParaRPr>
          </a:p>
        </p:txBody>
      </p:sp>
    </p:spTree>
    <p:extLst>
      <p:ext uri="{BB962C8B-B14F-4D97-AF65-F5344CB8AC3E}">
        <p14:creationId xmlns:p14="http://schemas.microsoft.com/office/powerpoint/2010/main" xmlns="" val="360880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الأسس العامة لنجاح السكرتير</a:t>
            </a:r>
          </a:p>
        </p:txBody>
      </p:sp>
      <p:sp>
        <p:nvSpPr>
          <p:cNvPr id="8" name="AutoShape 3"/>
          <p:cNvSpPr>
            <a:spLocks noChangeArrowheads="1"/>
          </p:cNvSpPr>
          <p:nvPr/>
        </p:nvSpPr>
        <p:spPr bwMode="auto">
          <a:xfrm flipH="1">
            <a:off x="1763688" y="2681605"/>
            <a:ext cx="5746140" cy="409516"/>
          </a:xfrm>
          <a:prstGeom prst="roundRect">
            <a:avLst>
              <a:gd name="adj" fmla="val 50000"/>
            </a:avLst>
          </a:prstGeom>
          <a:gradFill rotWithShape="1">
            <a:gsLst>
              <a:gs pos="0">
                <a:schemeClr val="bg2"/>
              </a:gs>
              <a:gs pos="50000">
                <a:srgbClr val="934300"/>
              </a:gs>
              <a:gs pos="100000">
                <a:schemeClr val="bg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9" name="AutoShape 4"/>
          <p:cNvSpPr>
            <a:spLocks noChangeArrowheads="1"/>
          </p:cNvSpPr>
          <p:nvPr/>
        </p:nvSpPr>
        <p:spPr bwMode="auto">
          <a:xfrm flipH="1">
            <a:off x="7260152" y="2621279"/>
            <a:ext cx="521061" cy="519907"/>
          </a:xfrm>
          <a:prstGeom prst="homePlate">
            <a:avLst>
              <a:gd name="adj" fmla="val 25000"/>
            </a:avLst>
          </a:prstGeom>
          <a:gradFill rotWithShape="1">
            <a:gsLst>
              <a:gs pos="0">
                <a:srgbClr val="5A2900"/>
              </a:gs>
              <a:gs pos="100000">
                <a:schemeClr val="bg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1" name="AutoShape 6"/>
          <p:cNvSpPr>
            <a:spLocks noChangeArrowheads="1"/>
          </p:cNvSpPr>
          <p:nvPr/>
        </p:nvSpPr>
        <p:spPr bwMode="auto">
          <a:xfrm flipH="1">
            <a:off x="1719184" y="3633686"/>
            <a:ext cx="5850038" cy="409516"/>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2" name="AutoShape 7"/>
          <p:cNvSpPr>
            <a:spLocks noChangeArrowheads="1"/>
          </p:cNvSpPr>
          <p:nvPr/>
        </p:nvSpPr>
        <p:spPr bwMode="auto">
          <a:xfrm flipH="1">
            <a:off x="7281878" y="3573149"/>
            <a:ext cx="530482" cy="519907"/>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4" name="AutoShape 9"/>
          <p:cNvSpPr>
            <a:spLocks noChangeArrowheads="1"/>
          </p:cNvSpPr>
          <p:nvPr/>
        </p:nvSpPr>
        <p:spPr bwMode="auto">
          <a:xfrm flipH="1">
            <a:off x="1719183" y="4641123"/>
            <a:ext cx="5763299" cy="409516"/>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5" name="AutoShape 10"/>
          <p:cNvSpPr>
            <a:spLocks noChangeArrowheads="1"/>
          </p:cNvSpPr>
          <p:nvPr/>
        </p:nvSpPr>
        <p:spPr bwMode="auto">
          <a:xfrm flipH="1">
            <a:off x="7232061" y="4575244"/>
            <a:ext cx="522617" cy="519907"/>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7" name="AutoShape 12"/>
          <p:cNvSpPr>
            <a:spLocks noChangeArrowheads="1"/>
          </p:cNvSpPr>
          <p:nvPr/>
        </p:nvSpPr>
        <p:spPr bwMode="auto">
          <a:xfrm flipH="1">
            <a:off x="1719184" y="5565455"/>
            <a:ext cx="5860668" cy="409516"/>
          </a:xfrm>
          <a:prstGeom prst="roundRect">
            <a:avLst>
              <a:gd name="adj" fmla="val 50000"/>
            </a:avLst>
          </a:prstGeom>
          <a:gradFill rotWithShape="1">
            <a:gsLst>
              <a:gs pos="0">
                <a:schemeClr val="hlink"/>
              </a:gs>
              <a:gs pos="50000">
                <a:srgbClr val="5A5A5A"/>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8" name="AutoShape 13"/>
          <p:cNvSpPr>
            <a:spLocks noChangeArrowheads="1"/>
          </p:cNvSpPr>
          <p:nvPr/>
        </p:nvSpPr>
        <p:spPr bwMode="auto">
          <a:xfrm flipH="1">
            <a:off x="7280914" y="5503137"/>
            <a:ext cx="531446" cy="519907"/>
          </a:xfrm>
          <a:prstGeom prst="homePlate">
            <a:avLst>
              <a:gd name="adj" fmla="val 25000"/>
            </a:avLst>
          </a:prstGeom>
          <a:gradFill rotWithShape="1">
            <a:gsLst>
              <a:gs pos="0">
                <a:srgbClr val="373737"/>
              </a:gs>
              <a:gs pos="100000">
                <a:schemeClr val="hlink"/>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20" name="AutoShape 14"/>
          <p:cNvSpPr>
            <a:spLocks noChangeArrowheads="1"/>
          </p:cNvSpPr>
          <p:nvPr/>
        </p:nvSpPr>
        <p:spPr bwMode="auto">
          <a:xfrm>
            <a:off x="1719184" y="2611795"/>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a:solidFill>
                  <a:srgbClr val="FFFFFF"/>
                </a:solidFill>
                <a:ea typeface="Gulim" pitchFamily="34" charset="-127"/>
              </a:rPr>
              <a:t>	كن مخلصاً في أداء العمل ولا تبحث شؤونه مع الغرباء</a:t>
            </a:r>
            <a:endParaRPr lang="en-US" sz="2400" b="1" dirty="0">
              <a:solidFill>
                <a:srgbClr val="FFFFFF"/>
              </a:solidFill>
              <a:ea typeface="Gulim" pitchFamily="34" charset="-127"/>
            </a:endParaRPr>
          </a:p>
        </p:txBody>
      </p:sp>
      <p:sp>
        <p:nvSpPr>
          <p:cNvPr id="24" name="AutoShape 18"/>
          <p:cNvSpPr>
            <a:spLocks noChangeArrowheads="1"/>
          </p:cNvSpPr>
          <p:nvPr/>
        </p:nvSpPr>
        <p:spPr bwMode="auto">
          <a:xfrm>
            <a:off x="7740352" y="2563881"/>
            <a:ext cx="574675" cy="648103"/>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400">
              <a:solidFill>
                <a:srgbClr val="4D4D4D"/>
              </a:solidFill>
            </a:endParaRPr>
          </a:p>
        </p:txBody>
      </p:sp>
      <p:grpSp>
        <p:nvGrpSpPr>
          <p:cNvPr id="25" name="Group 19"/>
          <p:cNvGrpSpPr>
            <a:grpSpLocks/>
          </p:cNvGrpSpPr>
          <p:nvPr/>
        </p:nvGrpSpPr>
        <p:grpSpPr bwMode="auto">
          <a:xfrm>
            <a:off x="7740352" y="2563881"/>
            <a:ext cx="574675" cy="648103"/>
            <a:chOff x="0" y="0"/>
            <a:chExt cx="4251" cy="2141"/>
          </a:xfrm>
        </p:grpSpPr>
        <p:sp>
          <p:nvSpPr>
            <p:cNvPr id="26" name="Oval 20"/>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27" name="Oval 21"/>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28" name="Oval 22"/>
          <p:cNvSpPr>
            <a:spLocks noChangeArrowheads="1"/>
          </p:cNvSpPr>
          <p:nvPr/>
        </p:nvSpPr>
        <p:spPr bwMode="auto">
          <a:xfrm flipH="1">
            <a:off x="7786389" y="2616269"/>
            <a:ext cx="482600" cy="516346"/>
          </a:xfrm>
          <a:prstGeom prst="ellipse">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29" name="Oval 23"/>
          <p:cNvSpPr>
            <a:spLocks noChangeArrowheads="1"/>
          </p:cNvSpPr>
          <p:nvPr/>
        </p:nvSpPr>
        <p:spPr bwMode="auto">
          <a:xfrm flipH="1">
            <a:off x="7834013" y="2625793"/>
            <a:ext cx="377825" cy="341857"/>
          </a:xfrm>
          <a:prstGeom prst="ellipse">
            <a:avLst/>
          </a:prstGeom>
          <a:gradFill rotWithShape="1">
            <a:gsLst>
              <a:gs pos="0">
                <a:srgbClr val="F6E7DA"/>
              </a:gs>
              <a:gs pos="100000">
                <a:schemeClr val="bg2">
                  <a:alpha val="37999"/>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0" name="AutoShape 24"/>
          <p:cNvSpPr>
            <a:spLocks noChangeArrowheads="1"/>
          </p:cNvSpPr>
          <p:nvPr/>
        </p:nvSpPr>
        <p:spPr bwMode="auto">
          <a:xfrm>
            <a:off x="7740352" y="2565468"/>
            <a:ext cx="576262" cy="605371"/>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1</a:t>
            </a:r>
            <a:endParaRPr lang="en-US" b="1">
              <a:solidFill>
                <a:srgbClr val="FFFFFF"/>
              </a:solidFill>
              <a:ea typeface="Gulim" pitchFamily="34" charset="-127"/>
            </a:endParaRPr>
          </a:p>
        </p:txBody>
      </p:sp>
      <p:grpSp>
        <p:nvGrpSpPr>
          <p:cNvPr id="31" name="Group 25"/>
          <p:cNvGrpSpPr>
            <a:grpSpLocks/>
          </p:cNvGrpSpPr>
          <p:nvPr/>
        </p:nvGrpSpPr>
        <p:grpSpPr bwMode="auto">
          <a:xfrm>
            <a:off x="7740154" y="3500506"/>
            <a:ext cx="576262" cy="648103"/>
            <a:chOff x="0" y="0"/>
            <a:chExt cx="363" cy="364"/>
          </a:xfrm>
        </p:grpSpPr>
        <p:sp>
          <p:nvSpPr>
            <p:cNvPr id="32" name="AutoShape 26"/>
            <p:cNvSpPr>
              <a:spLocks noChangeArrowheads="1"/>
            </p:cNvSpPr>
            <p:nvPr/>
          </p:nvSpPr>
          <p:spPr bwMode="auto">
            <a:xfrm>
              <a:off x="2" y="1"/>
              <a:ext cx="360" cy="363"/>
            </a:xfrm>
            <a:prstGeom prst="roundRect">
              <a:avLst>
                <a:gd name="adj" fmla="val 14222"/>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33" name="Group 27"/>
            <p:cNvGrpSpPr>
              <a:grpSpLocks/>
            </p:cNvGrpSpPr>
            <p:nvPr/>
          </p:nvGrpSpPr>
          <p:grpSpPr bwMode="auto">
            <a:xfrm>
              <a:off x="2" y="0"/>
              <a:ext cx="359" cy="364"/>
              <a:chOff x="0" y="0"/>
              <a:chExt cx="4251" cy="2141"/>
            </a:xfrm>
          </p:grpSpPr>
          <p:sp>
            <p:nvSpPr>
              <p:cNvPr id="37" name="Oval 28"/>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38" name="Oval 29"/>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34" name="Oval 30"/>
            <p:cNvSpPr>
              <a:spLocks noChangeArrowheads="1"/>
            </p:cNvSpPr>
            <p:nvPr/>
          </p:nvSpPr>
          <p:spPr bwMode="auto">
            <a:xfrm flipH="1">
              <a:off x="31" y="33"/>
              <a:ext cx="302" cy="292"/>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5" name="Oval 31"/>
            <p:cNvSpPr>
              <a:spLocks noChangeArrowheads="1"/>
            </p:cNvSpPr>
            <p:nvPr/>
          </p:nvSpPr>
          <p:spPr bwMode="auto">
            <a:xfrm flipH="1">
              <a:off x="59" y="41"/>
              <a:ext cx="244" cy="191"/>
            </a:xfrm>
            <a:prstGeom prst="ellipse">
              <a:avLst/>
            </a:prstGeom>
            <a:gradFill rotWithShape="1">
              <a:gsLst>
                <a:gs pos="0">
                  <a:srgbClr val="FCF2CD"/>
                </a:gs>
                <a:gs pos="100000">
                  <a:schemeClr val="accent1">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6" name="AutoShape 32"/>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2</a:t>
              </a:r>
              <a:endParaRPr lang="en-US" b="1">
                <a:solidFill>
                  <a:srgbClr val="FFFFFF"/>
                </a:solidFill>
                <a:ea typeface="Gulim" pitchFamily="34" charset="-127"/>
              </a:endParaRPr>
            </a:p>
          </p:txBody>
        </p:sp>
      </p:grpSp>
      <p:grpSp>
        <p:nvGrpSpPr>
          <p:cNvPr id="39" name="Group 33"/>
          <p:cNvGrpSpPr>
            <a:grpSpLocks/>
          </p:cNvGrpSpPr>
          <p:nvPr/>
        </p:nvGrpSpPr>
        <p:grpSpPr bwMode="auto">
          <a:xfrm>
            <a:off x="7740154" y="4510156"/>
            <a:ext cx="576262" cy="648103"/>
            <a:chOff x="0" y="0"/>
            <a:chExt cx="363" cy="364"/>
          </a:xfrm>
        </p:grpSpPr>
        <p:sp>
          <p:nvSpPr>
            <p:cNvPr id="40" name="AutoShape 34"/>
            <p:cNvSpPr>
              <a:spLocks noChangeArrowheads="1"/>
            </p:cNvSpPr>
            <p:nvPr/>
          </p:nvSpPr>
          <p:spPr bwMode="auto">
            <a:xfrm>
              <a:off x="1" y="0"/>
              <a:ext cx="361" cy="363"/>
            </a:xfrm>
            <a:prstGeom prst="roundRect">
              <a:avLst>
                <a:gd name="adj" fmla="val 14222"/>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1" name="Group 35"/>
            <p:cNvGrpSpPr>
              <a:grpSpLocks/>
            </p:cNvGrpSpPr>
            <p:nvPr/>
          </p:nvGrpSpPr>
          <p:grpSpPr bwMode="auto">
            <a:xfrm>
              <a:off x="0" y="0"/>
              <a:ext cx="361" cy="364"/>
              <a:chOff x="0" y="0"/>
              <a:chExt cx="4251" cy="2141"/>
            </a:xfrm>
          </p:grpSpPr>
          <p:sp>
            <p:nvSpPr>
              <p:cNvPr id="45" name="Oval 36"/>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46" name="Oval 37"/>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42" name="Oval 38"/>
            <p:cNvSpPr>
              <a:spLocks noChangeArrowheads="1"/>
            </p:cNvSpPr>
            <p:nvPr/>
          </p:nvSpPr>
          <p:spPr bwMode="auto">
            <a:xfrm flipH="1">
              <a:off x="29" y="33"/>
              <a:ext cx="303" cy="293"/>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3" name="Oval 39"/>
            <p:cNvSpPr>
              <a:spLocks noChangeArrowheads="1"/>
            </p:cNvSpPr>
            <p:nvPr/>
          </p:nvSpPr>
          <p:spPr bwMode="auto">
            <a:xfrm flipH="1">
              <a:off x="57" y="41"/>
              <a:ext cx="246" cy="191"/>
            </a:xfrm>
            <a:prstGeom prst="ellipse">
              <a:avLst/>
            </a:prstGeom>
            <a:gradFill rotWithShape="1">
              <a:gsLst>
                <a:gs pos="0">
                  <a:srgbClr val="FFAAAA"/>
                </a:gs>
                <a:gs pos="100000">
                  <a:schemeClr val="accent2">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4" name="AutoShape 40"/>
            <p:cNvSpPr>
              <a:spLocks noChangeArrowheads="1"/>
            </p:cNvSpPr>
            <p:nvPr/>
          </p:nvSpPr>
          <p:spPr bwMode="auto">
            <a:xfrm>
              <a:off x="0" y="0"/>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3</a:t>
              </a:r>
              <a:endParaRPr lang="en-US" b="1">
                <a:solidFill>
                  <a:srgbClr val="FFFFFF"/>
                </a:solidFill>
                <a:ea typeface="Gulim" pitchFamily="34" charset="-127"/>
              </a:endParaRPr>
            </a:p>
          </p:txBody>
        </p:sp>
      </p:grpSp>
      <p:grpSp>
        <p:nvGrpSpPr>
          <p:cNvPr id="47" name="Group 41"/>
          <p:cNvGrpSpPr>
            <a:grpSpLocks/>
          </p:cNvGrpSpPr>
          <p:nvPr/>
        </p:nvGrpSpPr>
        <p:grpSpPr bwMode="auto">
          <a:xfrm>
            <a:off x="7740154" y="5445193"/>
            <a:ext cx="576262" cy="648103"/>
            <a:chOff x="0" y="0"/>
            <a:chExt cx="363" cy="364"/>
          </a:xfrm>
        </p:grpSpPr>
        <p:sp>
          <p:nvSpPr>
            <p:cNvPr id="48" name="AutoShape 42"/>
            <p:cNvSpPr>
              <a:spLocks noChangeArrowheads="1"/>
            </p:cNvSpPr>
            <p:nvPr/>
          </p:nvSpPr>
          <p:spPr bwMode="auto">
            <a:xfrm>
              <a:off x="1" y="1"/>
              <a:ext cx="361" cy="363"/>
            </a:xfrm>
            <a:prstGeom prst="roundRect">
              <a:avLst>
                <a:gd name="adj" fmla="val 14222"/>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9" name="Group 43"/>
            <p:cNvGrpSpPr>
              <a:grpSpLocks/>
            </p:cNvGrpSpPr>
            <p:nvPr/>
          </p:nvGrpSpPr>
          <p:grpSpPr bwMode="auto">
            <a:xfrm>
              <a:off x="0" y="0"/>
              <a:ext cx="360" cy="364"/>
              <a:chOff x="0" y="0"/>
              <a:chExt cx="1134" cy="993"/>
            </a:xfrm>
          </p:grpSpPr>
          <p:grpSp>
            <p:nvGrpSpPr>
              <p:cNvPr id="52" name="Group 44"/>
              <p:cNvGrpSpPr>
                <a:grpSpLocks/>
              </p:cNvGrpSpPr>
              <p:nvPr/>
            </p:nvGrpSpPr>
            <p:grpSpPr bwMode="auto">
              <a:xfrm>
                <a:off x="0" y="0"/>
                <a:ext cx="1134" cy="993"/>
                <a:chOff x="0" y="0"/>
                <a:chExt cx="4251" cy="2141"/>
              </a:xfrm>
            </p:grpSpPr>
            <p:sp>
              <p:nvSpPr>
                <p:cNvPr id="54" name="Oval 45"/>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55" name="Oval 46"/>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53" name="Oval 47"/>
              <p:cNvSpPr>
                <a:spLocks noChangeArrowheads="1"/>
              </p:cNvSpPr>
              <p:nvPr/>
            </p:nvSpPr>
            <p:spPr bwMode="auto">
              <a:xfrm flipH="1">
                <a:off x="91" y="91"/>
                <a:ext cx="953" cy="795"/>
              </a:xfrm>
              <a:prstGeom prst="ellipse">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grpSp>
        <p:sp>
          <p:nvSpPr>
            <p:cNvPr id="50" name="Oval 48"/>
            <p:cNvSpPr>
              <a:spLocks noChangeArrowheads="1"/>
            </p:cNvSpPr>
            <p:nvPr/>
          </p:nvSpPr>
          <p:spPr bwMode="auto">
            <a:xfrm flipH="1">
              <a:off x="57" y="42"/>
              <a:ext cx="244" cy="191"/>
            </a:xfrm>
            <a:prstGeom prst="ellipse">
              <a:avLst/>
            </a:prstGeom>
            <a:gradFill rotWithShape="1">
              <a:gsLst>
                <a:gs pos="0">
                  <a:srgbClr val="DBDBDB"/>
                </a:gs>
                <a:gs pos="100000">
                  <a:schemeClr val="hlink">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51" name="AutoShape 49"/>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4</a:t>
              </a:r>
              <a:endParaRPr lang="en-US" b="1">
                <a:solidFill>
                  <a:srgbClr val="FFFFFF"/>
                </a:solidFill>
                <a:ea typeface="Gulim" pitchFamily="34" charset="-127"/>
              </a:endParaRPr>
            </a:p>
          </p:txBody>
        </p:sp>
      </p:grpSp>
      <p:sp>
        <p:nvSpPr>
          <p:cNvPr id="69" name="AutoShape 14"/>
          <p:cNvSpPr>
            <a:spLocks noChangeArrowheads="1"/>
          </p:cNvSpPr>
          <p:nvPr/>
        </p:nvSpPr>
        <p:spPr bwMode="auto">
          <a:xfrm>
            <a:off x="1763688" y="3573016"/>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كن </a:t>
            </a:r>
            <a:r>
              <a:rPr lang="ar-EG" sz="2400" b="1" dirty="0">
                <a:solidFill>
                  <a:srgbClr val="FFFFFF"/>
                </a:solidFill>
                <a:ea typeface="Gulim" pitchFamily="34" charset="-127"/>
              </a:rPr>
              <a:t>على علم تام بسياسة المنشأة التي تعمل فيها</a:t>
            </a:r>
            <a:endParaRPr lang="en-US" sz="2400" b="1" dirty="0">
              <a:solidFill>
                <a:srgbClr val="FFFFFF"/>
              </a:solidFill>
              <a:ea typeface="Gulim" pitchFamily="34" charset="-127"/>
            </a:endParaRPr>
          </a:p>
        </p:txBody>
      </p:sp>
      <p:sp>
        <p:nvSpPr>
          <p:cNvPr id="70" name="AutoShape 14"/>
          <p:cNvSpPr>
            <a:spLocks noChangeArrowheads="1"/>
          </p:cNvSpPr>
          <p:nvPr/>
        </p:nvSpPr>
        <p:spPr bwMode="auto">
          <a:xfrm>
            <a:off x="1808192" y="4565496"/>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كن </a:t>
            </a:r>
            <a:r>
              <a:rPr lang="ar-EG" sz="2400" b="1" dirty="0">
                <a:solidFill>
                  <a:srgbClr val="FFFFFF"/>
                </a:solidFill>
                <a:ea typeface="Gulim" pitchFamily="34" charset="-127"/>
              </a:rPr>
              <a:t>على علم بالنظام واللوائح الداخلية للمنشأة</a:t>
            </a:r>
            <a:endParaRPr lang="en-US" sz="2400" b="1" dirty="0">
              <a:solidFill>
                <a:srgbClr val="FFFFFF"/>
              </a:solidFill>
              <a:ea typeface="Gulim" pitchFamily="34" charset="-127"/>
            </a:endParaRPr>
          </a:p>
        </p:txBody>
      </p:sp>
      <p:sp>
        <p:nvSpPr>
          <p:cNvPr id="71" name="AutoShape 14"/>
          <p:cNvSpPr>
            <a:spLocks noChangeArrowheads="1"/>
          </p:cNvSpPr>
          <p:nvPr/>
        </p:nvSpPr>
        <p:spPr bwMode="auto">
          <a:xfrm>
            <a:off x="1852696" y="5501600"/>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كن </a:t>
            </a:r>
            <a:r>
              <a:rPr lang="ar-EG" sz="2400" b="1" dirty="0">
                <a:solidFill>
                  <a:srgbClr val="FFFFFF"/>
                </a:solidFill>
                <a:ea typeface="Gulim" pitchFamily="34" charset="-127"/>
              </a:rPr>
              <a:t>كتوماً للأسرار التي تطلع عليها بحكم عملك</a:t>
            </a:r>
            <a:endParaRPr lang="en-US" sz="2400" b="1" dirty="0">
              <a:solidFill>
                <a:srgbClr val="FFFFFF"/>
              </a:solidFill>
              <a:ea typeface="Gulim" pitchFamily="34" charset="-127"/>
            </a:endParaRPr>
          </a:p>
        </p:txBody>
      </p:sp>
    </p:spTree>
    <p:extLst>
      <p:ext uri="{BB962C8B-B14F-4D97-AF65-F5344CB8AC3E}">
        <p14:creationId xmlns:p14="http://schemas.microsoft.com/office/powerpoint/2010/main" xmlns="" val="168087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fade">
                                      <p:cBhvr>
                                        <p:cTn id="64" dur="1000"/>
                                        <p:tgtEl>
                                          <p:spTgt spid="69"/>
                                        </p:tgtEl>
                                      </p:cBhvr>
                                    </p:animEffect>
                                    <p:anim calcmode="lin" valueType="num">
                                      <p:cBhvr>
                                        <p:cTn id="65" dur="1000" fill="hold"/>
                                        <p:tgtEl>
                                          <p:spTgt spid="69"/>
                                        </p:tgtEl>
                                        <p:attrNameLst>
                                          <p:attrName>ppt_x</p:attrName>
                                        </p:attrNameLst>
                                      </p:cBhvr>
                                      <p:tavLst>
                                        <p:tav tm="0">
                                          <p:val>
                                            <p:strVal val="#ppt_x"/>
                                          </p:val>
                                        </p:tav>
                                        <p:tav tm="100000">
                                          <p:val>
                                            <p:strVal val="#ppt_x"/>
                                          </p:val>
                                        </p:tav>
                                      </p:tavLst>
                                    </p:anim>
                                    <p:anim calcmode="lin" valueType="num">
                                      <p:cBhvr>
                                        <p:cTn id="6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1000"/>
                                        <p:tgtEl>
                                          <p:spTgt spid="39"/>
                                        </p:tgtEl>
                                      </p:cBhvr>
                                    </p:animEffect>
                                    <p:anim calcmode="lin" valueType="num">
                                      <p:cBhvr>
                                        <p:cTn id="82" dur="1000" fill="hold"/>
                                        <p:tgtEl>
                                          <p:spTgt spid="39"/>
                                        </p:tgtEl>
                                        <p:attrNameLst>
                                          <p:attrName>ppt_x</p:attrName>
                                        </p:attrNameLst>
                                      </p:cBhvr>
                                      <p:tavLst>
                                        <p:tav tm="0">
                                          <p:val>
                                            <p:strVal val="#ppt_x"/>
                                          </p:val>
                                        </p:tav>
                                        <p:tav tm="100000">
                                          <p:val>
                                            <p:strVal val="#ppt_x"/>
                                          </p:val>
                                        </p:tav>
                                      </p:tavLst>
                                    </p:anim>
                                    <p:anim calcmode="lin" valueType="num">
                                      <p:cBhvr>
                                        <p:cTn id="83" dur="1000" fill="hold"/>
                                        <p:tgtEl>
                                          <p:spTgt spid="3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fade">
                                      <p:cBhvr>
                                        <p:cTn id="86" dur="1000"/>
                                        <p:tgtEl>
                                          <p:spTgt spid="70"/>
                                        </p:tgtEl>
                                      </p:cBhvr>
                                    </p:animEffect>
                                    <p:anim calcmode="lin" valueType="num">
                                      <p:cBhvr>
                                        <p:cTn id="87" dur="1000" fill="hold"/>
                                        <p:tgtEl>
                                          <p:spTgt spid="70"/>
                                        </p:tgtEl>
                                        <p:attrNameLst>
                                          <p:attrName>ppt_x</p:attrName>
                                        </p:attrNameLst>
                                      </p:cBhvr>
                                      <p:tavLst>
                                        <p:tav tm="0">
                                          <p:val>
                                            <p:strVal val="#ppt_x"/>
                                          </p:val>
                                        </p:tav>
                                        <p:tav tm="100000">
                                          <p:val>
                                            <p:strVal val="#ppt_x"/>
                                          </p:val>
                                        </p:tav>
                                      </p:tavLst>
                                    </p:anim>
                                    <p:anim calcmode="lin" valueType="num">
                                      <p:cBhvr>
                                        <p:cTn id="88"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fade">
                                      <p:cBhvr>
                                        <p:cTn id="93" dur="1000"/>
                                        <p:tgtEl>
                                          <p:spTgt spid="17"/>
                                        </p:tgtEl>
                                      </p:cBhvr>
                                    </p:animEffect>
                                    <p:anim calcmode="lin" valueType="num">
                                      <p:cBhvr>
                                        <p:cTn id="94" dur="1000" fill="hold"/>
                                        <p:tgtEl>
                                          <p:spTgt spid="17"/>
                                        </p:tgtEl>
                                        <p:attrNameLst>
                                          <p:attrName>ppt_x</p:attrName>
                                        </p:attrNameLst>
                                      </p:cBhvr>
                                      <p:tavLst>
                                        <p:tav tm="0">
                                          <p:val>
                                            <p:strVal val="#ppt_x"/>
                                          </p:val>
                                        </p:tav>
                                        <p:tav tm="100000">
                                          <p:val>
                                            <p:strVal val="#ppt_x"/>
                                          </p:val>
                                        </p:tav>
                                      </p:tavLst>
                                    </p:anim>
                                    <p:anim calcmode="lin" valueType="num">
                                      <p:cBhvr>
                                        <p:cTn id="95" dur="1000" fill="hold"/>
                                        <p:tgtEl>
                                          <p:spTgt spid="1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1000"/>
                                        <p:tgtEl>
                                          <p:spTgt spid="47"/>
                                        </p:tgtEl>
                                      </p:cBhvr>
                                    </p:animEffect>
                                    <p:anim calcmode="lin" valueType="num">
                                      <p:cBhvr>
                                        <p:cTn id="104" dur="1000" fill="hold"/>
                                        <p:tgtEl>
                                          <p:spTgt spid="47"/>
                                        </p:tgtEl>
                                        <p:attrNameLst>
                                          <p:attrName>ppt_x</p:attrName>
                                        </p:attrNameLst>
                                      </p:cBhvr>
                                      <p:tavLst>
                                        <p:tav tm="0">
                                          <p:val>
                                            <p:strVal val="#ppt_x"/>
                                          </p:val>
                                        </p:tav>
                                        <p:tav tm="100000">
                                          <p:val>
                                            <p:strVal val="#ppt_x"/>
                                          </p:val>
                                        </p:tav>
                                      </p:tavLst>
                                    </p:anim>
                                    <p:anim calcmode="lin" valueType="num">
                                      <p:cBhvr>
                                        <p:cTn id="105" dur="1000" fill="hold"/>
                                        <p:tgtEl>
                                          <p:spTgt spid="47"/>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71"/>
                                        </p:tgtEl>
                                        <p:attrNameLst>
                                          <p:attrName>style.visibility</p:attrName>
                                        </p:attrNameLst>
                                      </p:cBhvr>
                                      <p:to>
                                        <p:strVal val="visible"/>
                                      </p:to>
                                    </p:set>
                                    <p:animEffect transition="in" filter="fade">
                                      <p:cBhvr>
                                        <p:cTn id="108" dur="1000"/>
                                        <p:tgtEl>
                                          <p:spTgt spid="71"/>
                                        </p:tgtEl>
                                      </p:cBhvr>
                                    </p:animEffect>
                                    <p:anim calcmode="lin" valueType="num">
                                      <p:cBhvr>
                                        <p:cTn id="109" dur="1000" fill="hold"/>
                                        <p:tgtEl>
                                          <p:spTgt spid="71"/>
                                        </p:tgtEl>
                                        <p:attrNameLst>
                                          <p:attrName>ppt_x</p:attrName>
                                        </p:attrNameLst>
                                      </p:cBhvr>
                                      <p:tavLst>
                                        <p:tav tm="0">
                                          <p:val>
                                            <p:strVal val="#ppt_x"/>
                                          </p:val>
                                        </p:tav>
                                        <p:tav tm="100000">
                                          <p:val>
                                            <p:strVal val="#ppt_x"/>
                                          </p:val>
                                        </p:tav>
                                      </p:tavLst>
                                    </p:anim>
                                    <p:anim calcmode="lin" valueType="num">
                                      <p:cBhvr>
                                        <p:cTn id="110"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4" grpId="0" animBg="1"/>
      <p:bldP spid="15" grpId="0" animBg="1"/>
      <p:bldP spid="17" grpId="0" animBg="1"/>
      <p:bldP spid="18" grpId="0" animBg="1"/>
      <p:bldP spid="20" grpId="0"/>
      <p:bldP spid="24" grpId="0" animBg="1"/>
      <p:bldP spid="28" grpId="0" animBg="1"/>
      <p:bldP spid="29" grpId="0" animBg="1"/>
      <p:bldP spid="30" grpId="0"/>
      <p:bldP spid="69" grpId="0"/>
      <p:bldP spid="70" grpId="0"/>
      <p:bldP spid="7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الأسس العامة لنجاح السكرتير</a:t>
            </a:r>
          </a:p>
        </p:txBody>
      </p:sp>
      <p:sp>
        <p:nvSpPr>
          <p:cNvPr id="8" name="AutoShape 3"/>
          <p:cNvSpPr>
            <a:spLocks noChangeArrowheads="1"/>
          </p:cNvSpPr>
          <p:nvPr/>
        </p:nvSpPr>
        <p:spPr bwMode="auto">
          <a:xfrm flipH="1">
            <a:off x="1763688" y="2681605"/>
            <a:ext cx="5746140" cy="409516"/>
          </a:xfrm>
          <a:prstGeom prst="roundRect">
            <a:avLst>
              <a:gd name="adj" fmla="val 50000"/>
            </a:avLst>
          </a:prstGeom>
          <a:gradFill rotWithShape="1">
            <a:gsLst>
              <a:gs pos="0">
                <a:schemeClr val="bg2"/>
              </a:gs>
              <a:gs pos="50000">
                <a:srgbClr val="934300"/>
              </a:gs>
              <a:gs pos="100000">
                <a:schemeClr val="bg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9" name="AutoShape 4"/>
          <p:cNvSpPr>
            <a:spLocks noChangeArrowheads="1"/>
          </p:cNvSpPr>
          <p:nvPr/>
        </p:nvSpPr>
        <p:spPr bwMode="auto">
          <a:xfrm flipH="1">
            <a:off x="7260152" y="2621279"/>
            <a:ext cx="521061" cy="519907"/>
          </a:xfrm>
          <a:prstGeom prst="homePlate">
            <a:avLst>
              <a:gd name="adj" fmla="val 25000"/>
            </a:avLst>
          </a:prstGeom>
          <a:gradFill rotWithShape="1">
            <a:gsLst>
              <a:gs pos="0">
                <a:srgbClr val="5A2900"/>
              </a:gs>
              <a:gs pos="100000">
                <a:schemeClr val="bg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1" name="AutoShape 6"/>
          <p:cNvSpPr>
            <a:spLocks noChangeArrowheads="1"/>
          </p:cNvSpPr>
          <p:nvPr/>
        </p:nvSpPr>
        <p:spPr bwMode="auto">
          <a:xfrm flipH="1">
            <a:off x="1719184" y="3633686"/>
            <a:ext cx="5850038" cy="409516"/>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2" name="AutoShape 7"/>
          <p:cNvSpPr>
            <a:spLocks noChangeArrowheads="1"/>
          </p:cNvSpPr>
          <p:nvPr/>
        </p:nvSpPr>
        <p:spPr bwMode="auto">
          <a:xfrm flipH="1">
            <a:off x="7281878" y="3573149"/>
            <a:ext cx="530482" cy="519907"/>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4" name="AutoShape 9"/>
          <p:cNvSpPr>
            <a:spLocks noChangeArrowheads="1"/>
          </p:cNvSpPr>
          <p:nvPr/>
        </p:nvSpPr>
        <p:spPr bwMode="auto">
          <a:xfrm flipH="1">
            <a:off x="1719183" y="4641123"/>
            <a:ext cx="5763299" cy="409516"/>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5" name="AutoShape 10"/>
          <p:cNvSpPr>
            <a:spLocks noChangeArrowheads="1"/>
          </p:cNvSpPr>
          <p:nvPr/>
        </p:nvSpPr>
        <p:spPr bwMode="auto">
          <a:xfrm flipH="1">
            <a:off x="7232061" y="4575244"/>
            <a:ext cx="522617" cy="519907"/>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7" name="AutoShape 12"/>
          <p:cNvSpPr>
            <a:spLocks noChangeArrowheads="1"/>
          </p:cNvSpPr>
          <p:nvPr/>
        </p:nvSpPr>
        <p:spPr bwMode="auto">
          <a:xfrm flipH="1">
            <a:off x="1719184" y="5565455"/>
            <a:ext cx="5860668" cy="409516"/>
          </a:xfrm>
          <a:prstGeom prst="roundRect">
            <a:avLst>
              <a:gd name="adj" fmla="val 50000"/>
            </a:avLst>
          </a:prstGeom>
          <a:gradFill rotWithShape="1">
            <a:gsLst>
              <a:gs pos="0">
                <a:schemeClr val="hlink"/>
              </a:gs>
              <a:gs pos="50000">
                <a:srgbClr val="5A5A5A"/>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8" name="AutoShape 13"/>
          <p:cNvSpPr>
            <a:spLocks noChangeArrowheads="1"/>
          </p:cNvSpPr>
          <p:nvPr/>
        </p:nvSpPr>
        <p:spPr bwMode="auto">
          <a:xfrm flipH="1">
            <a:off x="7280914" y="5503137"/>
            <a:ext cx="531446" cy="519907"/>
          </a:xfrm>
          <a:prstGeom prst="homePlate">
            <a:avLst>
              <a:gd name="adj" fmla="val 25000"/>
            </a:avLst>
          </a:prstGeom>
          <a:gradFill rotWithShape="1">
            <a:gsLst>
              <a:gs pos="0">
                <a:srgbClr val="373737"/>
              </a:gs>
              <a:gs pos="100000">
                <a:schemeClr val="hlink"/>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20" name="AutoShape 14"/>
          <p:cNvSpPr>
            <a:spLocks noChangeArrowheads="1"/>
          </p:cNvSpPr>
          <p:nvPr/>
        </p:nvSpPr>
        <p:spPr bwMode="auto">
          <a:xfrm>
            <a:off x="1719184" y="2611795"/>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كن </a:t>
            </a:r>
            <a:r>
              <a:rPr lang="ar-EG" sz="2400" b="1" dirty="0">
                <a:solidFill>
                  <a:srgbClr val="FFFFFF"/>
                </a:solidFill>
                <a:ea typeface="Gulim" pitchFamily="34" charset="-127"/>
              </a:rPr>
              <a:t>هادئاً متزناً مهما تعقدت الأمور</a:t>
            </a:r>
            <a:endParaRPr lang="en-US" sz="2400" b="1" dirty="0">
              <a:solidFill>
                <a:srgbClr val="FFFFFF"/>
              </a:solidFill>
              <a:ea typeface="Gulim" pitchFamily="34" charset="-127"/>
            </a:endParaRPr>
          </a:p>
        </p:txBody>
      </p:sp>
      <p:sp>
        <p:nvSpPr>
          <p:cNvPr id="24" name="AutoShape 18"/>
          <p:cNvSpPr>
            <a:spLocks noChangeArrowheads="1"/>
          </p:cNvSpPr>
          <p:nvPr/>
        </p:nvSpPr>
        <p:spPr bwMode="auto">
          <a:xfrm>
            <a:off x="7740352" y="2563881"/>
            <a:ext cx="574675" cy="648103"/>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400">
              <a:solidFill>
                <a:srgbClr val="4D4D4D"/>
              </a:solidFill>
            </a:endParaRPr>
          </a:p>
        </p:txBody>
      </p:sp>
      <p:grpSp>
        <p:nvGrpSpPr>
          <p:cNvPr id="25" name="Group 19"/>
          <p:cNvGrpSpPr>
            <a:grpSpLocks/>
          </p:cNvGrpSpPr>
          <p:nvPr/>
        </p:nvGrpSpPr>
        <p:grpSpPr bwMode="auto">
          <a:xfrm>
            <a:off x="7740352" y="2563881"/>
            <a:ext cx="574675" cy="648103"/>
            <a:chOff x="0" y="0"/>
            <a:chExt cx="4251" cy="2141"/>
          </a:xfrm>
        </p:grpSpPr>
        <p:sp>
          <p:nvSpPr>
            <p:cNvPr id="26" name="Oval 20"/>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27" name="Oval 21"/>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28" name="Oval 22"/>
          <p:cNvSpPr>
            <a:spLocks noChangeArrowheads="1"/>
          </p:cNvSpPr>
          <p:nvPr/>
        </p:nvSpPr>
        <p:spPr bwMode="auto">
          <a:xfrm flipH="1">
            <a:off x="7786389" y="2616269"/>
            <a:ext cx="482600" cy="516346"/>
          </a:xfrm>
          <a:prstGeom prst="ellipse">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29" name="Oval 23"/>
          <p:cNvSpPr>
            <a:spLocks noChangeArrowheads="1"/>
          </p:cNvSpPr>
          <p:nvPr/>
        </p:nvSpPr>
        <p:spPr bwMode="auto">
          <a:xfrm flipH="1">
            <a:off x="7834013" y="2625793"/>
            <a:ext cx="377825" cy="341857"/>
          </a:xfrm>
          <a:prstGeom prst="ellipse">
            <a:avLst/>
          </a:prstGeom>
          <a:gradFill rotWithShape="1">
            <a:gsLst>
              <a:gs pos="0">
                <a:srgbClr val="F6E7DA"/>
              </a:gs>
              <a:gs pos="100000">
                <a:schemeClr val="bg2">
                  <a:alpha val="37999"/>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0" name="AutoShape 24"/>
          <p:cNvSpPr>
            <a:spLocks noChangeArrowheads="1"/>
          </p:cNvSpPr>
          <p:nvPr/>
        </p:nvSpPr>
        <p:spPr bwMode="auto">
          <a:xfrm>
            <a:off x="7740352" y="2565468"/>
            <a:ext cx="576262" cy="605371"/>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altLang="en-US" b="1" dirty="0" smtClean="0">
                <a:solidFill>
                  <a:srgbClr val="FFFFFF"/>
                </a:solidFill>
              </a:rPr>
              <a:t>5</a:t>
            </a:r>
            <a:endParaRPr lang="en-US" b="1" dirty="0">
              <a:solidFill>
                <a:srgbClr val="FFFFFF"/>
              </a:solidFill>
              <a:ea typeface="Gulim" pitchFamily="34" charset="-127"/>
            </a:endParaRPr>
          </a:p>
        </p:txBody>
      </p:sp>
      <p:grpSp>
        <p:nvGrpSpPr>
          <p:cNvPr id="31" name="Group 25"/>
          <p:cNvGrpSpPr>
            <a:grpSpLocks/>
          </p:cNvGrpSpPr>
          <p:nvPr/>
        </p:nvGrpSpPr>
        <p:grpSpPr bwMode="auto">
          <a:xfrm>
            <a:off x="7740154" y="3500506"/>
            <a:ext cx="576262" cy="648103"/>
            <a:chOff x="0" y="0"/>
            <a:chExt cx="363" cy="364"/>
          </a:xfrm>
        </p:grpSpPr>
        <p:sp>
          <p:nvSpPr>
            <p:cNvPr id="32" name="AutoShape 26"/>
            <p:cNvSpPr>
              <a:spLocks noChangeArrowheads="1"/>
            </p:cNvSpPr>
            <p:nvPr/>
          </p:nvSpPr>
          <p:spPr bwMode="auto">
            <a:xfrm>
              <a:off x="2" y="1"/>
              <a:ext cx="360" cy="363"/>
            </a:xfrm>
            <a:prstGeom prst="roundRect">
              <a:avLst>
                <a:gd name="adj" fmla="val 14222"/>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33" name="Group 27"/>
            <p:cNvGrpSpPr>
              <a:grpSpLocks/>
            </p:cNvGrpSpPr>
            <p:nvPr/>
          </p:nvGrpSpPr>
          <p:grpSpPr bwMode="auto">
            <a:xfrm>
              <a:off x="2" y="0"/>
              <a:ext cx="359" cy="364"/>
              <a:chOff x="0" y="0"/>
              <a:chExt cx="4251" cy="2141"/>
            </a:xfrm>
          </p:grpSpPr>
          <p:sp>
            <p:nvSpPr>
              <p:cNvPr id="37" name="Oval 28"/>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38" name="Oval 29"/>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34" name="Oval 30"/>
            <p:cNvSpPr>
              <a:spLocks noChangeArrowheads="1"/>
            </p:cNvSpPr>
            <p:nvPr/>
          </p:nvSpPr>
          <p:spPr bwMode="auto">
            <a:xfrm flipH="1">
              <a:off x="31" y="33"/>
              <a:ext cx="302" cy="292"/>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5" name="Oval 31"/>
            <p:cNvSpPr>
              <a:spLocks noChangeArrowheads="1"/>
            </p:cNvSpPr>
            <p:nvPr/>
          </p:nvSpPr>
          <p:spPr bwMode="auto">
            <a:xfrm flipH="1">
              <a:off x="59" y="41"/>
              <a:ext cx="244" cy="191"/>
            </a:xfrm>
            <a:prstGeom prst="ellipse">
              <a:avLst/>
            </a:prstGeom>
            <a:gradFill rotWithShape="1">
              <a:gsLst>
                <a:gs pos="0">
                  <a:srgbClr val="FCF2CD"/>
                </a:gs>
                <a:gs pos="100000">
                  <a:schemeClr val="accent1">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6" name="AutoShape 32"/>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altLang="en-US" b="1" dirty="0" smtClean="0">
                  <a:solidFill>
                    <a:srgbClr val="FFFFFF"/>
                  </a:solidFill>
                </a:rPr>
                <a:t>6</a:t>
              </a:r>
              <a:endParaRPr lang="en-US" b="1" dirty="0">
                <a:solidFill>
                  <a:srgbClr val="FFFFFF"/>
                </a:solidFill>
                <a:ea typeface="Gulim" pitchFamily="34" charset="-127"/>
              </a:endParaRPr>
            </a:p>
          </p:txBody>
        </p:sp>
      </p:grpSp>
      <p:grpSp>
        <p:nvGrpSpPr>
          <p:cNvPr id="39" name="Group 33"/>
          <p:cNvGrpSpPr>
            <a:grpSpLocks/>
          </p:cNvGrpSpPr>
          <p:nvPr/>
        </p:nvGrpSpPr>
        <p:grpSpPr bwMode="auto">
          <a:xfrm>
            <a:off x="7740154" y="4510156"/>
            <a:ext cx="576262" cy="648103"/>
            <a:chOff x="0" y="0"/>
            <a:chExt cx="363" cy="364"/>
          </a:xfrm>
        </p:grpSpPr>
        <p:sp>
          <p:nvSpPr>
            <p:cNvPr id="40" name="AutoShape 34"/>
            <p:cNvSpPr>
              <a:spLocks noChangeArrowheads="1"/>
            </p:cNvSpPr>
            <p:nvPr/>
          </p:nvSpPr>
          <p:spPr bwMode="auto">
            <a:xfrm>
              <a:off x="1" y="0"/>
              <a:ext cx="361" cy="363"/>
            </a:xfrm>
            <a:prstGeom prst="roundRect">
              <a:avLst>
                <a:gd name="adj" fmla="val 14222"/>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1" name="Group 35"/>
            <p:cNvGrpSpPr>
              <a:grpSpLocks/>
            </p:cNvGrpSpPr>
            <p:nvPr/>
          </p:nvGrpSpPr>
          <p:grpSpPr bwMode="auto">
            <a:xfrm>
              <a:off x="0" y="0"/>
              <a:ext cx="361" cy="364"/>
              <a:chOff x="0" y="0"/>
              <a:chExt cx="4251" cy="2141"/>
            </a:xfrm>
          </p:grpSpPr>
          <p:sp>
            <p:nvSpPr>
              <p:cNvPr id="45" name="Oval 36"/>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46" name="Oval 37"/>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42" name="Oval 38"/>
            <p:cNvSpPr>
              <a:spLocks noChangeArrowheads="1"/>
            </p:cNvSpPr>
            <p:nvPr/>
          </p:nvSpPr>
          <p:spPr bwMode="auto">
            <a:xfrm flipH="1">
              <a:off x="29" y="33"/>
              <a:ext cx="303" cy="293"/>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3" name="Oval 39"/>
            <p:cNvSpPr>
              <a:spLocks noChangeArrowheads="1"/>
            </p:cNvSpPr>
            <p:nvPr/>
          </p:nvSpPr>
          <p:spPr bwMode="auto">
            <a:xfrm flipH="1">
              <a:off x="57" y="41"/>
              <a:ext cx="246" cy="191"/>
            </a:xfrm>
            <a:prstGeom prst="ellipse">
              <a:avLst/>
            </a:prstGeom>
            <a:gradFill rotWithShape="1">
              <a:gsLst>
                <a:gs pos="0">
                  <a:srgbClr val="FFAAAA"/>
                </a:gs>
                <a:gs pos="100000">
                  <a:schemeClr val="accent2">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4" name="AutoShape 40"/>
            <p:cNvSpPr>
              <a:spLocks noChangeArrowheads="1"/>
            </p:cNvSpPr>
            <p:nvPr/>
          </p:nvSpPr>
          <p:spPr bwMode="auto">
            <a:xfrm>
              <a:off x="0" y="0"/>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altLang="en-US" b="1" dirty="0" smtClean="0">
                  <a:solidFill>
                    <a:srgbClr val="FFFFFF"/>
                  </a:solidFill>
                </a:rPr>
                <a:t>7</a:t>
              </a:r>
              <a:endParaRPr lang="en-US" b="1" dirty="0">
                <a:solidFill>
                  <a:srgbClr val="FFFFFF"/>
                </a:solidFill>
                <a:ea typeface="Gulim" pitchFamily="34" charset="-127"/>
              </a:endParaRPr>
            </a:p>
          </p:txBody>
        </p:sp>
      </p:grpSp>
      <p:grpSp>
        <p:nvGrpSpPr>
          <p:cNvPr id="47" name="Group 41"/>
          <p:cNvGrpSpPr>
            <a:grpSpLocks/>
          </p:cNvGrpSpPr>
          <p:nvPr/>
        </p:nvGrpSpPr>
        <p:grpSpPr bwMode="auto">
          <a:xfrm>
            <a:off x="7740154" y="5445193"/>
            <a:ext cx="576262" cy="648103"/>
            <a:chOff x="0" y="0"/>
            <a:chExt cx="363" cy="364"/>
          </a:xfrm>
        </p:grpSpPr>
        <p:sp>
          <p:nvSpPr>
            <p:cNvPr id="48" name="AutoShape 42"/>
            <p:cNvSpPr>
              <a:spLocks noChangeArrowheads="1"/>
            </p:cNvSpPr>
            <p:nvPr/>
          </p:nvSpPr>
          <p:spPr bwMode="auto">
            <a:xfrm>
              <a:off x="1" y="1"/>
              <a:ext cx="361" cy="363"/>
            </a:xfrm>
            <a:prstGeom prst="roundRect">
              <a:avLst>
                <a:gd name="adj" fmla="val 14222"/>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9" name="Group 43"/>
            <p:cNvGrpSpPr>
              <a:grpSpLocks/>
            </p:cNvGrpSpPr>
            <p:nvPr/>
          </p:nvGrpSpPr>
          <p:grpSpPr bwMode="auto">
            <a:xfrm>
              <a:off x="0" y="0"/>
              <a:ext cx="360" cy="364"/>
              <a:chOff x="0" y="0"/>
              <a:chExt cx="1134" cy="993"/>
            </a:xfrm>
          </p:grpSpPr>
          <p:grpSp>
            <p:nvGrpSpPr>
              <p:cNvPr id="52" name="Group 44"/>
              <p:cNvGrpSpPr>
                <a:grpSpLocks/>
              </p:cNvGrpSpPr>
              <p:nvPr/>
            </p:nvGrpSpPr>
            <p:grpSpPr bwMode="auto">
              <a:xfrm>
                <a:off x="0" y="0"/>
                <a:ext cx="1134" cy="993"/>
                <a:chOff x="0" y="0"/>
                <a:chExt cx="4251" cy="2141"/>
              </a:xfrm>
            </p:grpSpPr>
            <p:sp>
              <p:nvSpPr>
                <p:cNvPr id="54" name="Oval 45"/>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55" name="Oval 46"/>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53" name="Oval 47"/>
              <p:cNvSpPr>
                <a:spLocks noChangeArrowheads="1"/>
              </p:cNvSpPr>
              <p:nvPr/>
            </p:nvSpPr>
            <p:spPr bwMode="auto">
              <a:xfrm flipH="1">
                <a:off x="91" y="91"/>
                <a:ext cx="953" cy="795"/>
              </a:xfrm>
              <a:prstGeom prst="ellipse">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grpSp>
        <p:sp>
          <p:nvSpPr>
            <p:cNvPr id="50" name="Oval 48"/>
            <p:cNvSpPr>
              <a:spLocks noChangeArrowheads="1"/>
            </p:cNvSpPr>
            <p:nvPr/>
          </p:nvSpPr>
          <p:spPr bwMode="auto">
            <a:xfrm flipH="1">
              <a:off x="57" y="42"/>
              <a:ext cx="244" cy="191"/>
            </a:xfrm>
            <a:prstGeom prst="ellipse">
              <a:avLst/>
            </a:prstGeom>
            <a:gradFill rotWithShape="1">
              <a:gsLst>
                <a:gs pos="0">
                  <a:srgbClr val="DBDBDB"/>
                </a:gs>
                <a:gs pos="100000">
                  <a:schemeClr val="hlink">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51" name="AutoShape 49"/>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altLang="en-US" b="1" dirty="0" smtClean="0">
                  <a:solidFill>
                    <a:srgbClr val="FFFFFF"/>
                  </a:solidFill>
                </a:rPr>
                <a:t>8</a:t>
              </a:r>
              <a:endParaRPr lang="en-US" b="1" dirty="0">
                <a:solidFill>
                  <a:srgbClr val="FFFFFF"/>
                </a:solidFill>
                <a:ea typeface="Gulim" pitchFamily="34" charset="-127"/>
              </a:endParaRPr>
            </a:p>
          </p:txBody>
        </p:sp>
      </p:grpSp>
      <p:sp>
        <p:nvSpPr>
          <p:cNvPr id="69" name="AutoShape 14"/>
          <p:cNvSpPr>
            <a:spLocks noChangeArrowheads="1"/>
          </p:cNvSpPr>
          <p:nvPr/>
        </p:nvSpPr>
        <p:spPr bwMode="auto">
          <a:xfrm>
            <a:off x="1763688" y="3573016"/>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كن </a:t>
            </a:r>
            <a:r>
              <a:rPr lang="ar-EG" sz="2400" b="1" dirty="0">
                <a:solidFill>
                  <a:srgbClr val="FFFFFF"/>
                </a:solidFill>
                <a:ea typeface="Gulim" pitchFamily="34" charset="-127"/>
              </a:rPr>
              <a:t>قوي الشخصية دون غطرسة</a:t>
            </a:r>
            <a:endParaRPr lang="en-US" sz="2400" b="1" dirty="0">
              <a:solidFill>
                <a:srgbClr val="FFFFFF"/>
              </a:solidFill>
              <a:ea typeface="Gulim" pitchFamily="34" charset="-127"/>
            </a:endParaRPr>
          </a:p>
        </p:txBody>
      </p:sp>
      <p:sp>
        <p:nvSpPr>
          <p:cNvPr id="70" name="AutoShape 14"/>
          <p:cNvSpPr>
            <a:spLocks noChangeArrowheads="1"/>
          </p:cNvSpPr>
          <p:nvPr/>
        </p:nvSpPr>
        <p:spPr bwMode="auto">
          <a:xfrm>
            <a:off x="1808192" y="4565496"/>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200" b="1" dirty="0">
                <a:solidFill>
                  <a:srgbClr val="FFFFFF"/>
                </a:solidFill>
                <a:ea typeface="Gulim" pitchFamily="34" charset="-127"/>
              </a:rPr>
              <a:t>	ثقف نفسك باستمرار، وتابع مجريات الأحداث بشكل يومي</a:t>
            </a:r>
            <a:endParaRPr lang="en-US" sz="2200" b="1" dirty="0">
              <a:solidFill>
                <a:srgbClr val="FFFFFF"/>
              </a:solidFill>
              <a:ea typeface="Gulim" pitchFamily="34" charset="-127"/>
            </a:endParaRPr>
          </a:p>
        </p:txBody>
      </p:sp>
      <p:sp>
        <p:nvSpPr>
          <p:cNvPr id="71" name="AutoShape 14"/>
          <p:cNvSpPr>
            <a:spLocks noChangeArrowheads="1"/>
          </p:cNvSpPr>
          <p:nvPr/>
        </p:nvSpPr>
        <p:spPr bwMode="auto">
          <a:xfrm>
            <a:off x="1852696" y="5501600"/>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أدّ </a:t>
            </a:r>
            <a:r>
              <a:rPr lang="ar-EG" sz="2400" b="1" dirty="0">
                <a:solidFill>
                  <a:srgbClr val="FFFFFF"/>
                </a:solidFill>
                <a:ea typeface="Gulim" pitchFamily="34" charset="-127"/>
              </a:rPr>
              <a:t>كل عمل في الوقت المحدد له</a:t>
            </a:r>
            <a:endParaRPr lang="en-US" sz="2400" b="1" dirty="0">
              <a:solidFill>
                <a:srgbClr val="FFFFFF"/>
              </a:solidFill>
              <a:ea typeface="Gulim" pitchFamily="34" charset="-127"/>
            </a:endParaRPr>
          </a:p>
        </p:txBody>
      </p:sp>
    </p:spTree>
    <p:extLst>
      <p:ext uri="{BB962C8B-B14F-4D97-AF65-F5344CB8AC3E}">
        <p14:creationId xmlns:p14="http://schemas.microsoft.com/office/powerpoint/2010/main" xmlns="" val="258310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fade">
                                      <p:cBhvr>
                                        <p:cTn id="64" dur="1000"/>
                                        <p:tgtEl>
                                          <p:spTgt spid="69"/>
                                        </p:tgtEl>
                                      </p:cBhvr>
                                    </p:animEffect>
                                    <p:anim calcmode="lin" valueType="num">
                                      <p:cBhvr>
                                        <p:cTn id="65" dur="1000" fill="hold"/>
                                        <p:tgtEl>
                                          <p:spTgt spid="69"/>
                                        </p:tgtEl>
                                        <p:attrNameLst>
                                          <p:attrName>ppt_x</p:attrName>
                                        </p:attrNameLst>
                                      </p:cBhvr>
                                      <p:tavLst>
                                        <p:tav tm="0">
                                          <p:val>
                                            <p:strVal val="#ppt_x"/>
                                          </p:val>
                                        </p:tav>
                                        <p:tav tm="100000">
                                          <p:val>
                                            <p:strVal val="#ppt_x"/>
                                          </p:val>
                                        </p:tav>
                                      </p:tavLst>
                                    </p:anim>
                                    <p:anim calcmode="lin" valueType="num">
                                      <p:cBhvr>
                                        <p:cTn id="6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1000"/>
                                        <p:tgtEl>
                                          <p:spTgt spid="39"/>
                                        </p:tgtEl>
                                      </p:cBhvr>
                                    </p:animEffect>
                                    <p:anim calcmode="lin" valueType="num">
                                      <p:cBhvr>
                                        <p:cTn id="82" dur="1000" fill="hold"/>
                                        <p:tgtEl>
                                          <p:spTgt spid="39"/>
                                        </p:tgtEl>
                                        <p:attrNameLst>
                                          <p:attrName>ppt_x</p:attrName>
                                        </p:attrNameLst>
                                      </p:cBhvr>
                                      <p:tavLst>
                                        <p:tav tm="0">
                                          <p:val>
                                            <p:strVal val="#ppt_x"/>
                                          </p:val>
                                        </p:tav>
                                        <p:tav tm="100000">
                                          <p:val>
                                            <p:strVal val="#ppt_x"/>
                                          </p:val>
                                        </p:tav>
                                      </p:tavLst>
                                    </p:anim>
                                    <p:anim calcmode="lin" valueType="num">
                                      <p:cBhvr>
                                        <p:cTn id="83" dur="1000" fill="hold"/>
                                        <p:tgtEl>
                                          <p:spTgt spid="3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fade">
                                      <p:cBhvr>
                                        <p:cTn id="86" dur="1000"/>
                                        <p:tgtEl>
                                          <p:spTgt spid="70"/>
                                        </p:tgtEl>
                                      </p:cBhvr>
                                    </p:animEffect>
                                    <p:anim calcmode="lin" valueType="num">
                                      <p:cBhvr>
                                        <p:cTn id="87" dur="1000" fill="hold"/>
                                        <p:tgtEl>
                                          <p:spTgt spid="70"/>
                                        </p:tgtEl>
                                        <p:attrNameLst>
                                          <p:attrName>ppt_x</p:attrName>
                                        </p:attrNameLst>
                                      </p:cBhvr>
                                      <p:tavLst>
                                        <p:tav tm="0">
                                          <p:val>
                                            <p:strVal val="#ppt_x"/>
                                          </p:val>
                                        </p:tav>
                                        <p:tav tm="100000">
                                          <p:val>
                                            <p:strVal val="#ppt_x"/>
                                          </p:val>
                                        </p:tav>
                                      </p:tavLst>
                                    </p:anim>
                                    <p:anim calcmode="lin" valueType="num">
                                      <p:cBhvr>
                                        <p:cTn id="88"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fade">
                                      <p:cBhvr>
                                        <p:cTn id="93" dur="1000"/>
                                        <p:tgtEl>
                                          <p:spTgt spid="17"/>
                                        </p:tgtEl>
                                      </p:cBhvr>
                                    </p:animEffect>
                                    <p:anim calcmode="lin" valueType="num">
                                      <p:cBhvr>
                                        <p:cTn id="94" dur="1000" fill="hold"/>
                                        <p:tgtEl>
                                          <p:spTgt spid="17"/>
                                        </p:tgtEl>
                                        <p:attrNameLst>
                                          <p:attrName>ppt_x</p:attrName>
                                        </p:attrNameLst>
                                      </p:cBhvr>
                                      <p:tavLst>
                                        <p:tav tm="0">
                                          <p:val>
                                            <p:strVal val="#ppt_x"/>
                                          </p:val>
                                        </p:tav>
                                        <p:tav tm="100000">
                                          <p:val>
                                            <p:strVal val="#ppt_x"/>
                                          </p:val>
                                        </p:tav>
                                      </p:tavLst>
                                    </p:anim>
                                    <p:anim calcmode="lin" valueType="num">
                                      <p:cBhvr>
                                        <p:cTn id="95" dur="1000" fill="hold"/>
                                        <p:tgtEl>
                                          <p:spTgt spid="1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1000"/>
                                        <p:tgtEl>
                                          <p:spTgt spid="47"/>
                                        </p:tgtEl>
                                      </p:cBhvr>
                                    </p:animEffect>
                                    <p:anim calcmode="lin" valueType="num">
                                      <p:cBhvr>
                                        <p:cTn id="104" dur="1000" fill="hold"/>
                                        <p:tgtEl>
                                          <p:spTgt spid="47"/>
                                        </p:tgtEl>
                                        <p:attrNameLst>
                                          <p:attrName>ppt_x</p:attrName>
                                        </p:attrNameLst>
                                      </p:cBhvr>
                                      <p:tavLst>
                                        <p:tav tm="0">
                                          <p:val>
                                            <p:strVal val="#ppt_x"/>
                                          </p:val>
                                        </p:tav>
                                        <p:tav tm="100000">
                                          <p:val>
                                            <p:strVal val="#ppt_x"/>
                                          </p:val>
                                        </p:tav>
                                      </p:tavLst>
                                    </p:anim>
                                    <p:anim calcmode="lin" valueType="num">
                                      <p:cBhvr>
                                        <p:cTn id="105" dur="1000" fill="hold"/>
                                        <p:tgtEl>
                                          <p:spTgt spid="47"/>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71"/>
                                        </p:tgtEl>
                                        <p:attrNameLst>
                                          <p:attrName>style.visibility</p:attrName>
                                        </p:attrNameLst>
                                      </p:cBhvr>
                                      <p:to>
                                        <p:strVal val="visible"/>
                                      </p:to>
                                    </p:set>
                                    <p:animEffect transition="in" filter="fade">
                                      <p:cBhvr>
                                        <p:cTn id="108" dur="1000"/>
                                        <p:tgtEl>
                                          <p:spTgt spid="71"/>
                                        </p:tgtEl>
                                      </p:cBhvr>
                                    </p:animEffect>
                                    <p:anim calcmode="lin" valueType="num">
                                      <p:cBhvr>
                                        <p:cTn id="109" dur="1000" fill="hold"/>
                                        <p:tgtEl>
                                          <p:spTgt spid="71"/>
                                        </p:tgtEl>
                                        <p:attrNameLst>
                                          <p:attrName>ppt_x</p:attrName>
                                        </p:attrNameLst>
                                      </p:cBhvr>
                                      <p:tavLst>
                                        <p:tav tm="0">
                                          <p:val>
                                            <p:strVal val="#ppt_x"/>
                                          </p:val>
                                        </p:tav>
                                        <p:tav tm="100000">
                                          <p:val>
                                            <p:strVal val="#ppt_x"/>
                                          </p:val>
                                        </p:tav>
                                      </p:tavLst>
                                    </p:anim>
                                    <p:anim calcmode="lin" valueType="num">
                                      <p:cBhvr>
                                        <p:cTn id="110"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4" grpId="0" animBg="1"/>
      <p:bldP spid="15" grpId="0" animBg="1"/>
      <p:bldP spid="17" grpId="0" animBg="1"/>
      <p:bldP spid="18" grpId="0" animBg="1"/>
      <p:bldP spid="20" grpId="0"/>
      <p:bldP spid="24" grpId="0" animBg="1"/>
      <p:bldP spid="28" grpId="0" animBg="1"/>
      <p:bldP spid="29" grpId="0" animBg="1"/>
      <p:bldP spid="30" grpId="0"/>
      <p:bldP spid="69" grpId="0"/>
      <p:bldP spid="70" grpId="0"/>
      <p:bldP spid="7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4081122449"/>
              </p:ext>
            </p:extLst>
          </p:nvPr>
        </p:nvGraphicFramePr>
        <p:xfrm>
          <a:off x="762000" y="304800"/>
          <a:ext cx="7467600" cy="6248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13"/>
          <p:cNvSpPr txBox="1">
            <a:spLocks noChangeArrowheads="1"/>
          </p:cNvSpPr>
          <p:nvPr/>
        </p:nvSpPr>
        <p:spPr bwMode="auto">
          <a:xfrm>
            <a:off x="5149850" y="9432"/>
            <a:ext cx="3943350" cy="683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solidFill>
                  <a:schemeClr val="accent3"/>
                </a:solidFill>
                <a:latin typeface="Microsoft YaHei" pitchFamily="34" charset="-122"/>
                <a:ea typeface="Microsoft YaHei" pitchFamily="34" charset="-122"/>
              </a:rPr>
              <a:t>محاور الدورة</a:t>
            </a:r>
          </a:p>
        </p:txBody>
      </p:sp>
    </p:spTree>
    <p:extLst>
      <p:ext uri="{BB962C8B-B14F-4D97-AF65-F5344CB8AC3E}">
        <p14:creationId xmlns:p14="http://schemas.microsoft.com/office/powerpoint/2010/main" xmlns="" val="4251746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547664" y="2459360"/>
            <a:ext cx="5688632" cy="2376264"/>
          </a:xfrm>
          <a:prstGeom prst="horizontalScroll">
            <a:avLst/>
          </a:prstGeom>
          <a:ln w="9525" cap="flat" cmpd="sng" algn="ctr">
            <a:solidFill>
              <a:schemeClr val="tx1"/>
            </a:solidFill>
            <a:prstDash val="solid"/>
            <a:round/>
            <a:headEnd type="none" w="med" len="med"/>
            <a:tailEnd type="none" w="med" len="med"/>
          </a:ln>
          <a:effectLst/>
          <a:extLst/>
        </p:spPr>
        <p:style>
          <a:lnRef idx="0">
            <a:scrgbClr r="0" g="0" b="0"/>
          </a:lnRef>
          <a:fillRef idx="1003">
            <a:schemeClr val="lt2"/>
          </a:fillRef>
          <a:effectRef idx="0">
            <a:scrgbClr r="0" g="0" b="0"/>
          </a:effectRef>
          <a:fontRef idx="major"/>
        </p:style>
        <p:txBody>
          <a:bodyPr vert="horz" wrap="square" lIns="91440" tIns="45720" rIns="91440" bIns="45720" numCol="1" rtlCol="1" anchor="t" anchorCtr="0" compatLnSpc="1">
            <a:prstTxWarp prst="textNoShape">
              <a:avLst/>
            </a:prstTxWarp>
          </a:bodyPr>
          <a:lstStyle/>
          <a:p>
            <a:pPr rtl="1">
              <a:lnSpc>
                <a:spcPct val="250000"/>
              </a:lnSpc>
            </a:pPr>
            <a:r>
              <a:rPr lang="ar-EG" sz="3600" b="1" dirty="0">
                <a:solidFill>
                  <a:schemeClr val="bg1"/>
                </a:solidFill>
                <a:latin typeface="Simplified Arabic" pitchFamily="18" charset="-78"/>
                <a:cs typeface="Simplified Arabic" pitchFamily="18" charset="-78"/>
              </a:rPr>
              <a:t>مهام السكرتارية الخاصة</a:t>
            </a:r>
            <a:endParaRPr kumimoji="0" lang="ar-EG" sz="3600" b="1" i="0" u="none" strike="noStrike" cap="none" normalizeH="0" baseline="0" dirty="0" smtClean="0">
              <a:ln>
                <a:noFill/>
              </a:ln>
              <a:solidFill>
                <a:schemeClr val="bg1"/>
              </a:solidFill>
              <a:effectLst/>
              <a:latin typeface="Simplified Arabic" pitchFamily="18" charset="-78"/>
              <a:cs typeface="Simplified Arabic" pitchFamily="18" charset="-78"/>
            </a:endParaRPr>
          </a:p>
        </p:txBody>
      </p:sp>
    </p:spTree>
    <p:extLst>
      <p:ext uri="{BB962C8B-B14F-4D97-AF65-F5344CB8AC3E}">
        <p14:creationId xmlns:p14="http://schemas.microsoft.com/office/powerpoint/2010/main" xmlns="" val="173318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مهام السكرتارية الخاصة</a:t>
            </a:r>
          </a:p>
        </p:txBody>
      </p:sp>
      <p:sp>
        <p:nvSpPr>
          <p:cNvPr id="8" name="AutoShape 3"/>
          <p:cNvSpPr>
            <a:spLocks noChangeArrowheads="1"/>
          </p:cNvSpPr>
          <p:nvPr/>
        </p:nvSpPr>
        <p:spPr bwMode="auto">
          <a:xfrm flipH="1">
            <a:off x="1763688" y="2681605"/>
            <a:ext cx="5746140" cy="409516"/>
          </a:xfrm>
          <a:prstGeom prst="roundRect">
            <a:avLst>
              <a:gd name="adj" fmla="val 50000"/>
            </a:avLst>
          </a:prstGeom>
          <a:gradFill rotWithShape="1">
            <a:gsLst>
              <a:gs pos="0">
                <a:schemeClr val="bg2"/>
              </a:gs>
              <a:gs pos="50000">
                <a:srgbClr val="934300"/>
              </a:gs>
              <a:gs pos="100000">
                <a:schemeClr val="bg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9" name="AutoShape 4"/>
          <p:cNvSpPr>
            <a:spLocks noChangeArrowheads="1"/>
          </p:cNvSpPr>
          <p:nvPr/>
        </p:nvSpPr>
        <p:spPr bwMode="auto">
          <a:xfrm flipH="1">
            <a:off x="7260152" y="2621279"/>
            <a:ext cx="521061" cy="519907"/>
          </a:xfrm>
          <a:prstGeom prst="homePlate">
            <a:avLst>
              <a:gd name="adj" fmla="val 25000"/>
            </a:avLst>
          </a:prstGeom>
          <a:gradFill rotWithShape="1">
            <a:gsLst>
              <a:gs pos="0">
                <a:srgbClr val="5A2900"/>
              </a:gs>
              <a:gs pos="100000">
                <a:schemeClr val="bg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1" name="AutoShape 6"/>
          <p:cNvSpPr>
            <a:spLocks noChangeArrowheads="1"/>
          </p:cNvSpPr>
          <p:nvPr/>
        </p:nvSpPr>
        <p:spPr bwMode="auto">
          <a:xfrm flipH="1">
            <a:off x="1719184" y="3633686"/>
            <a:ext cx="5850038" cy="409516"/>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2" name="AutoShape 7"/>
          <p:cNvSpPr>
            <a:spLocks noChangeArrowheads="1"/>
          </p:cNvSpPr>
          <p:nvPr/>
        </p:nvSpPr>
        <p:spPr bwMode="auto">
          <a:xfrm flipH="1">
            <a:off x="7281878" y="3573149"/>
            <a:ext cx="530482" cy="519907"/>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4" name="AutoShape 9"/>
          <p:cNvSpPr>
            <a:spLocks noChangeArrowheads="1"/>
          </p:cNvSpPr>
          <p:nvPr/>
        </p:nvSpPr>
        <p:spPr bwMode="auto">
          <a:xfrm flipH="1">
            <a:off x="1719183" y="4641123"/>
            <a:ext cx="5763299" cy="409516"/>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5" name="AutoShape 10"/>
          <p:cNvSpPr>
            <a:spLocks noChangeArrowheads="1"/>
          </p:cNvSpPr>
          <p:nvPr/>
        </p:nvSpPr>
        <p:spPr bwMode="auto">
          <a:xfrm flipH="1">
            <a:off x="7232061" y="4575244"/>
            <a:ext cx="522617" cy="519907"/>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7" name="AutoShape 12"/>
          <p:cNvSpPr>
            <a:spLocks noChangeArrowheads="1"/>
          </p:cNvSpPr>
          <p:nvPr/>
        </p:nvSpPr>
        <p:spPr bwMode="auto">
          <a:xfrm flipH="1">
            <a:off x="1719184" y="5565455"/>
            <a:ext cx="5860668" cy="409516"/>
          </a:xfrm>
          <a:prstGeom prst="roundRect">
            <a:avLst>
              <a:gd name="adj" fmla="val 50000"/>
            </a:avLst>
          </a:prstGeom>
          <a:gradFill rotWithShape="1">
            <a:gsLst>
              <a:gs pos="0">
                <a:schemeClr val="hlink"/>
              </a:gs>
              <a:gs pos="50000">
                <a:srgbClr val="5A5A5A"/>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8" name="AutoShape 13"/>
          <p:cNvSpPr>
            <a:spLocks noChangeArrowheads="1"/>
          </p:cNvSpPr>
          <p:nvPr/>
        </p:nvSpPr>
        <p:spPr bwMode="auto">
          <a:xfrm flipH="1">
            <a:off x="7280914" y="5503137"/>
            <a:ext cx="531446" cy="519907"/>
          </a:xfrm>
          <a:prstGeom prst="homePlate">
            <a:avLst>
              <a:gd name="adj" fmla="val 25000"/>
            </a:avLst>
          </a:prstGeom>
          <a:gradFill rotWithShape="1">
            <a:gsLst>
              <a:gs pos="0">
                <a:srgbClr val="373737"/>
              </a:gs>
              <a:gs pos="100000">
                <a:schemeClr val="hlink"/>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20" name="AutoShape 14"/>
          <p:cNvSpPr>
            <a:spLocks noChangeArrowheads="1"/>
          </p:cNvSpPr>
          <p:nvPr/>
        </p:nvSpPr>
        <p:spPr bwMode="auto">
          <a:xfrm>
            <a:off x="1719184" y="2611795"/>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إجراء </a:t>
            </a:r>
            <a:r>
              <a:rPr lang="ar-EG" sz="2400" b="1" dirty="0">
                <a:solidFill>
                  <a:srgbClr val="FFFFFF"/>
                </a:solidFill>
                <a:ea typeface="Gulim" pitchFamily="34" charset="-127"/>
              </a:rPr>
              <a:t>ومعالجة الاتصالات الهاتفية بمهارة</a:t>
            </a:r>
            <a:endParaRPr lang="en-US" sz="2400" b="1" dirty="0">
              <a:solidFill>
                <a:srgbClr val="FFFFFF"/>
              </a:solidFill>
              <a:ea typeface="Gulim" pitchFamily="34" charset="-127"/>
            </a:endParaRPr>
          </a:p>
        </p:txBody>
      </p:sp>
      <p:sp>
        <p:nvSpPr>
          <p:cNvPr id="24" name="AutoShape 18"/>
          <p:cNvSpPr>
            <a:spLocks noChangeArrowheads="1"/>
          </p:cNvSpPr>
          <p:nvPr/>
        </p:nvSpPr>
        <p:spPr bwMode="auto">
          <a:xfrm>
            <a:off x="7740352" y="2563881"/>
            <a:ext cx="574675" cy="648103"/>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400">
              <a:solidFill>
                <a:srgbClr val="4D4D4D"/>
              </a:solidFill>
            </a:endParaRPr>
          </a:p>
        </p:txBody>
      </p:sp>
      <p:grpSp>
        <p:nvGrpSpPr>
          <p:cNvPr id="25" name="Group 19"/>
          <p:cNvGrpSpPr>
            <a:grpSpLocks/>
          </p:cNvGrpSpPr>
          <p:nvPr/>
        </p:nvGrpSpPr>
        <p:grpSpPr bwMode="auto">
          <a:xfrm>
            <a:off x="7740352" y="2563881"/>
            <a:ext cx="574675" cy="648103"/>
            <a:chOff x="0" y="0"/>
            <a:chExt cx="4251" cy="2141"/>
          </a:xfrm>
        </p:grpSpPr>
        <p:sp>
          <p:nvSpPr>
            <p:cNvPr id="26" name="Oval 20"/>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27" name="Oval 21"/>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28" name="Oval 22"/>
          <p:cNvSpPr>
            <a:spLocks noChangeArrowheads="1"/>
          </p:cNvSpPr>
          <p:nvPr/>
        </p:nvSpPr>
        <p:spPr bwMode="auto">
          <a:xfrm flipH="1">
            <a:off x="7786389" y="2616269"/>
            <a:ext cx="482600" cy="516346"/>
          </a:xfrm>
          <a:prstGeom prst="ellipse">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29" name="Oval 23"/>
          <p:cNvSpPr>
            <a:spLocks noChangeArrowheads="1"/>
          </p:cNvSpPr>
          <p:nvPr/>
        </p:nvSpPr>
        <p:spPr bwMode="auto">
          <a:xfrm flipH="1">
            <a:off x="7834013" y="2625793"/>
            <a:ext cx="377825" cy="341857"/>
          </a:xfrm>
          <a:prstGeom prst="ellipse">
            <a:avLst/>
          </a:prstGeom>
          <a:gradFill rotWithShape="1">
            <a:gsLst>
              <a:gs pos="0">
                <a:srgbClr val="F6E7DA"/>
              </a:gs>
              <a:gs pos="100000">
                <a:schemeClr val="bg2">
                  <a:alpha val="37999"/>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0" name="AutoShape 24"/>
          <p:cNvSpPr>
            <a:spLocks noChangeArrowheads="1"/>
          </p:cNvSpPr>
          <p:nvPr/>
        </p:nvSpPr>
        <p:spPr bwMode="auto">
          <a:xfrm>
            <a:off x="7740352" y="2565468"/>
            <a:ext cx="576262" cy="605371"/>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1</a:t>
            </a:r>
            <a:endParaRPr lang="en-US" b="1">
              <a:solidFill>
                <a:srgbClr val="FFFFFF"/>
              </a:solidFill>
              <a:ea typeface="Gulim" pitchFamily="34" charset="-127"/>
            </a:endParaRPr>
          </a:p>
        </p:txBody>
      </p:sp>
      <p:grpSp>
        <p:nvGrpSpPr>
          <p:cNvPr id="31" name="Group 25"/>
          <p:cNvGrpSpPr>
            <a:grpSpLocks/>
          </p:cNvGrpSpPr>
          <p:nvPr/>
        </p:nvGrpSpPr>
        <p:grpSpPr bwMode="auto">
          <a:xfrm>
            <a:off x="7740154" y="3500506"/>
            <a:ext cx="576262" cy="648103"/>
            <a:chOff x="0" y="0"/>
            <a:chExt cx="363" cy="364"/>
          </a:xfrm>
        </p:grpSpPr>
        <p:sp>
          <p:nvSpPr>
            <p:cNvPr id="32" name="AutoShape 26"/>
            <p:cNvSpPr>
              <a:spLocks noChangeArrowheads="1"/>
            </p:cNvSpPr>
            <p:nvPr/>
          </p:nvSpPr>
          <p:spPr bwMode="auto">
            <a:xfrm>
              <a:off x="2" y="1"/>
              <a:ext cx="360" cy="363"/>
            </a:xfrm>
            <a:prstGeom prst="roundRect">
              <a:avLst>
                <a:gd name="adj" fmla="val 14222"/>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33" name="Group 27"/>
            <p:cNvGrpSpPr>
              <a:grpSpLocks/>
            </p:cNvGrpSpPr>
            <p:nvPr/>
          </p:nvGrpSpPr>
          <p:grpSpPr bwMode="auto">
            <a:xfrm>
              <a:off x="2" y="0"/>
              <a:ext cx="359" cy="364"/>
              <a:chOff x="0" y="0"/>
              <a:chExt cx="4251" cy="2141"/>
            </a:xfrm>
          </p:grpSpPr>
          <p:sp>
            <p:nvSpPr>
              <p:cNvPr id="37" name="Oval 28"/>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38" name="Oval 29"/>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34" name="Oval 30"/>
            <p:cNvSpPr>
              <a:spLocks noChangeArrowheads="1"/>
            </p:cNvSpPr>
            <p:nvPr/>
          </p:nvSpPr>
          <p:spPr bwMode="auto">
            <a:xfrm flipH="1">
              <a:off x="31" y="33"/>
              <a:ext cx="302" cy="292"/>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5" name="Oval 31"/>
            <p:cNvSpPr>
              <a:spLocks noChangeArrowheads="1"/>
            </p:cNvSpPr>
            <p:nvPr/>
          </p:nvSpPr>
          <p:spPr bwMode="auto">
            <a:xfrm flipH="1">
              <a:off x="59" y="41"/>
              <a:ext cx="244" cy="191"/>
            </a:xfrm>
            <a:prstGeom prst="ellipse">
              <a:avLst/>
            </a:prstGeom>
            <a:gradFill rotWithShape="1">
              <a:gsLst>
                <a:gs pos="0">
                  <a:srgbClr val="FCF2CD"/>
                </a:gs>
                <a:gs pos="100000">
                  <a:schemeClr val="accent1">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6" name="AutoShape 32"/>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2</a:t>
              </a:r>
              <a:endParaRPr lang="en-US" b="1">
                <a:solidFill>
                  <a:srgbClr val="FFFFFF"/>
                </a:solidFill>
                <a:ea typeface="Gulim" pitchFamily="34" charset="-127"/>
              </a:endParaRPr>
            </a:p>
          </p:txBody>
        </p:sp>
      </p:grpSp>
      <p:grpSp>
        <p:nvGrpSpPr>
          <p:cNvPr id="39" name="Group 33"/>
          <p:cNvGrpSpPr>
            <a:grpSpLocks/>
          </p:cNvGrpSpPr>
          <p:nvPr/>
        </p:nvGrpSpPr>
        <p:grpSpPr bwMode="auto">
          <a:xfrm>
            <a:off x="7740154" y="4510156"/>
            <a:ext cx="576262" cy="648103"/>
            <a:chOff x="0" y="0"/>
            <a:chExt cx="363" cy="364"/>
          </a:xfrm>
        </p:grpSpPr>
        <p:sp>
          <p:nvSpPr>
            <p:cNvPr id="40" name="AutoShape 34"/>
            <p:cNvSpPr>
              <a:spLocks noChangeArrowheads="1"/>
            </p:cNvSpPr>
            <p:nvPr/>
          </p:nvSpPr>
          <p:spPr bwMode="auto">
            <a:xfrm>
              <a:off x="1" y="0"/>
              <a:ext cx="361" cy="363"/>
            </a:xfrm>
            <a:prstGeom prst="roundRect">
              <a:avLst>
                <a:gd name="adj" fmla="val 14222"/>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1" name="Group 35"/>
            <p:cNvGrpSpPr>
              <a:grpSpLocks/>
            </p:cNvGrpSpPr>
            <p:nvPr/>
          </p:nvGrpSpPr>
          <p:grpSpPr bwMode="auto">
            <a:xfrm>
              <a:off x="0" y="0"/>
              <a:ext cx="361" cy="364"/>
              <a:chOff x="0" y="0"/>
              <a:chExt cx="4251" cy="2141"/>
            </a:xfrm>
          </p:grpSpPr>
          <p:sp>
            <p:nvSpPr>
              <p:cNvPr id="45" name="Oval 36"/>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46" name="Oval 37"/>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42" name="Oval 38"/>
            <p:cNvSpPr>
              <a:spLocks noChangeArrowheads="1"/>
            </p:cNvSpPr>
            <p:nvPr/>
          </p:nvSpPr>
          <p:spPr bwMode="auto">
            <a:xfrm flipH="1">
              <a:off x="29" y="33"/>
              <a:ext cx="303" cy="293"/>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3" name="Oval 39"/>
            <p:cNvSpPr>
              <a:spLocks noChangeArrowheads="1"/>
            </p:cNvSpPr>
            <p:nvPr/>
          </p:nvSpPr>
          <p:spPr bwMode="auto">
            <a:xfrm flipH="1">
              <a:off x="57" y="41"/>
              <a:ext cx="246" cy="191"/>
            </a:xfrm>
            <a:prstGeom prst="ellipse">
              <a:avLst/>
            </a:prstGeom>
            <a:gradFill rotWithShape="1">
              <a:gsLst>
                <a:gs pos="0">
                  <a:srgbClr val="FFAAAA"/>
                </a:gs>
                <a:gs pos="100000">
                  <a:schemeClr val="accent2">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4" name="AutoShape 40"/>
            <p:cNvSpPr>
              <a:spLocks noChangeArrowheads="1"/>
            </p:cNvSpPr>
            <p:nvPr/>
          </p:nvSpPr>
          <p:spPr bwMode="auto">
            <a:xfrm>
              <a:off x="0" y="0"/>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3</a:t>
              </a:r>
              <a:endParaRPr lang="en-US" b="1">
                <a:solidFill>
                  <a:srgbClr val="FFFFFF"/>
                </a:solidFill>
                <a:ea typeface="Gulim" pitchFamily="34" charset="-127"/>
              </a:endParaRPr>
            </a:p>
          </p:txBody>
        </p:sp>
      </p:grpSp>
      <p:grpSp>
        <p:nvGrpSpPr>
          <p:cNvPr id="47" name="Group 41"/>
          <p:cNvGrpSpPr>
            <a:grpSpLocks/>
          </p:cNvGrpSpPr>
          <p:nvPr/>
        </p:nvGrpSpPr>
        <p:grpSpPr bwMode="auto">
          <a:xfrm>
            <a:off x="7740154" y="5445193"/>
            <a:ext cx="576262" cy="648103"/>
            <a:chOff x="0" y="0"/>
            <a:chExt cx="363" cy="364"/>
          </a:xfrm>
        </p:grpSpPr>
        <p:sp>
          <p:nvSpPr>
            <p:cNvPr id="48" name="AutoShape 42"/>
            <p:cNvSpPr>
              <a:spLocks noChangeArrowheads="1"/>
            </p:cNvSpPr>
            <p:nvPr/>
          </p:nvSpPr>
          <p:spPr bwMode="auto">
            <a:xfrm>
              <a:off x="1" y="1"/>
              <a:ext cx="361" cy="363"/>
            </a:xfrm>
            <a:prstGeom prst="roundRect">
              <a:avLst>
                <a:gd name="adj" fmla="val 14222"/>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9" name="Group 43"/>
            <p:cNvGrpSpPr>
              <a:grpSpLocks/>
            </p:cNvGrpSpPr>
            <p:nvPr/>
          </p:nvGrpSpPr>
          <p:grpSpPr bwMode="auto">
            <a:xfrm>
              <a:off x="0" y="0"/>
              <a:ext cx="360" cy="364"/>
              <a:chOff x="0" y="0"/>
              <a:chExt cx="1134" cy="993"/>
            </a:xfrm>
          </p:grpSpPr>
          <p:grpSp>
            <p:nvGrpSpPr>
              <p:cNvPr id="52" name="Group 44"/>
              <p:cNvGrpSpPr>
                <a:grpSpLocks/>
              </p:cNvGrpSpPr>
              <p:nvPr/>
            </p:nvGrpSpPr>
            <p:grpSpPr bwMode="auto">
              <a:xfrm>
                <a:off x="0" y="0"/>
                <a:ext cx="1134" cy="993"/>
                <a:chOff x="0" y="0"/>
                <a:chExt cx="4251" cy="2141"/>
              </a:xfrm>
            </p:grpSpPr>
            <p:sp>
              <p:nvSpPr>
                <p:cNvPr id="54" name="Oval 45"/>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55" name="Oval 46"/>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53" name="Oval 47"/>
              <p:cNvSpPr>
                <a:spLocks noChangeArrowheads="1"/>
              </p:cNvSpPr>
              <p:nvPr/>
            </p:nvSpPr>
            <p:spPr bwMode="auto">
              <a:xfrm flipH="1">
                <a:off x="91" y="91"/>
                <a:ext cx="953" cy="795"/>
              </a:xfrm>
              <a:prstGeom prst="ellipse">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grpSp>
        <p:sp>
          <p:nvSpPr>
            <p:cNvPr id="50" name="Oval 48"/>
            <p:cNvSpPr>
              <a:spLocks noChangeArrowheads="1"/>
            </p:cNvSpPr>
            <p:nvPr/>
          </p:nvSpPr>
          <p:spPr bwMode="auto">
            <a:xfrm flipH="1">
              <a:off x="57" y="42"/>
              <a:ext cx="244" cy="191"/>
            </a:xfrm>
            <a:prstGeom prst="ellipse">
              <a:avLst/>
            </a:prstGeom>
            <a:gradFill rotWithShape="1">
              <a:gsLst>
                <a:gs pos="0">
                  <a:srgbClr val="DBDBDB"/>
                </a:gs>
                <a:gs pos="100000">
                  <a:schemeClr val="hlink">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51" name="AutoShape 49"/>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4</a:t>
              </a:r>
              <a:endParaRPr lang="en-US" b="1">
                <a:solidFill>
                  <a:srgbClr val="FFFFFF"/>
                </a:solidFill>
                <a:ea typeface="Gulim" pitchFamily="34" charset="-127"/>
              </a:endParaRPr>
            </a:p>
          </p:txBody>
        </p:sp>
      </p:grpSp>
      <p:sp>
        <p:nvSpPr>
          <p:cNvPr id="69" name="AutoShape 14"/>
          <p:cNvSpPr>
            <a:spLocks noChangeArrowheads="1"/>
          </p:cNvSpPr>
          <p:nvPr/>
        </p:nvSpPr>
        <p:spPr bwMode="auto">
          <a:xfrm>
            <a:off x="1763688" y="3573016"/>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تنظيم </a:t>
            </a:r>
            <a:r>
              <a:rPr lang="ar-EG" sz="2400" b="1" dirty="0">
                <a:solidFill>
                  <a:srgbClr val="FFFFFF"/>
                </a:solidFill>
                <a:ea typeface="Gulim" pitchFamily="34" charset="-127"/>
              </a:rPr>
              <a:t>اجتماعات المدير</a:t>
            </a:r>
            <a:endParaRPr lang="en-US" sz="2400" b="1" dirty="0">
              <a:solidFill>
                <a:srgbClr val="FFFFFF"/>
              </a:solidFill>
              <a:ea typeface="Gulim" pitchFamily="34" charset="-127"/>
            </a:endParaRPr>
          </a:p>
        </p:txBody>
      </p:sp>
      <p:sp>
        <p:nvSpPr>
          <p:cNvPr id="70" name="AutoShape 14"/>
          <p:cNvSpPr>
            <a:spLocks noChangeArrowheads="1"/>
          </p:cNvSpPr>
          <p:nvPr/>
        </p:nvSpPr>
        <p:spPr bwMode="auto">
          <a:xfrm>
            <a:off x="1808192" y="4565496"/>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تنظيم </a:t>
            </a:r>
            <a:r>
              <a:rPr lang="ar-EG" sz="2400" b="1" dirty="0">
                <a:solidFill>
                  <a:srgbClr val="FFFFFF"/>
                </a:solidFill>
                <a:ea typeface="Gulim" pitchFamily="34" charset="-127"/>
              </a:rPr>
              <a:t>سفريات المدير</a:t>
            </a:r>
            <a:endParaRPr lang="en-US" sz="2400" b="1" dirty="0">
              <a:solidFill>
                <a:srgbClr val="FFFFFF"/>
              </a:solidFill>
              <a:ea typeface="Gulim" pitchFamily="34" charset="-127"/>
            </a:endParaRPr>
          </a:p>
        </p:txBody>
      </p:sp>
      <p:sp>
        <p:nvSpPr>
          <p:cNvPr id="71" name="AutoShape 14"/>
          <p:cNvSpPr>
            <a:spLocks noChangeArrowheads="1"/>
          </p:cNvSpPr>
          <p:nvPr/>
        </p:nvSpPr>
        <p:spPr bwMode="auto">
          <a:xfrm>
            <a:off x="1852696" y="5501600"/>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تنظيم </a:t>
            </a:r>
            <a:r>
              <a:rPr lang="ar-EG" sz="2400" b="1" dirty="0">
                <a:solidFill>
                  <a:srgbClr val="FFFFFF"/>
                </a:solidFill>
                <a:ea typeface="Gulim" pitchFamily="34" charset="-127"/>
              </a:rPr>
              <a:t>مقابلات زوار المدير</a:t>
            </a:r>
            <a:endParaRPr lang="en-US" sz="2400" b="1" dirty="0">
              <a:solidFill>
                <a:srgbClr val="FFFFFF"/>
              </a:solidFill>
              <a:ea typeface="Gulim" pitchFamily="34" charset="-127"/>
            </a:endParaRPr>
          </a:p>
        </p:txBody>
      </p:sp>
    </p:spTree>
    <p:extLst>
      <p:ext uri="{BB962C8B-B14F-4D97-AF65-F5344CB8AC3E}">
        <p14:creationId xmlns:p14="http://schemas.microsoft.com/office/powerpoint/2010/main" xmlns="" val="1853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fade">
                                      <p:cBhvr>
                                        <p:cTn id="64" dur="1000"/>
                                        <p:tgtEl>
                                          <p:spTgt spid="69"/>
                                        </p:tgtEl>
                                      </p:cBhvr>
                                    </p:animEffect>
                                    <p:anim calcmode="lin" valueType="num">
                                      <p:cBhvr>
                                        <p:cTn id="65" dur="1000" fill="hold"/>
                                        <p:tgtEl>
                                          <p:spTgt spid="69"/>
                                        </p:tgtEl>
                                        <p:attrNameLst>
                                          <p:attrName>ppt_x</p:attrName>
                                        </p:attrNameLst>
                                      </p:cBhvr>
                                      <p:tavLst>
                                        <p:tav tm="0">
                                          <p:val>
                                            <p:strVal val="#ppt_x"/>
                                          </p:val>
                                        </p:tav>
                                        <p:tav tm="100000">
                                          <p:val>
                                            <p:strVal val="#ppt_x"/>
                                          </p:val>
                                        </p:tav>
                                      </p:tavLst>
                                    </p:anim>
                                    <p:anim calcmode="lin" valueType="num">
                                      <p:cBhvr>
                                        <p:cTn id="6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1000"/>
                                        <p:tgtEl>
                                          <p:spTgt spid="39"/>
                                        </p:tgtEl>
                                      </p:cBhvr>
                                    </p:animEffect>
                                    <p:anim calcmode="lin" valueType="num">
                                      <p:cBhvr>
                                        <p:cTn id="82" dur="1000" fill="hold"/>
                                        <p:tgtEl>
                                          <p:spTgt spid="39"/>
                                        </p:tgtEl>
                                        <p:attrNameLst>
                                          <p:attrName>ppt_x</p:attrName>
                                        </p:attrNameLst>
                                      </p:cBhvr>
                                      <p:tavLst>
                                        <p:tav tm="0">
                                          <p:val>
                                            <p:strVal val="#ppt_x"/>
                                          </p:val>
                                        </p:tav>
                                        <p:tav tm="100000">
                                          <p:val>
                                            <p:strVal val="#ppt_x"/>
                                          </p:val>
                                        </p:tav>
                                      </p:tavLst>
                                    </p:anim>
                                    <p:anim calcmode="lin" valueType="num">
                                      <p:cBhvr>
                                        <p:cTn id="83" dur="1000" fill="hold"/>
                                        <p:tgtEl>
                                          <p:spTgt spid="3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fade">
                                      <p:cBhvr>
                                        <p:cTn id="86" dur="1000"/>
                                        <p:tgtEl>
                                          <p:spTgt spid="70"/>
                                        </p:tgtEl>
                                      </p:cBhvr>
                                    </p:animEffect>
                                    <p:anim calcmode="lin" valueType="num">
                                      <p:cBhvr>
                                        <p:cTn id="87" dur="1000" fill="hold"/>
                                        <p:tgtEl>
                                          <p:spTgt spid="70"/>
                                        </p:tgtEl>
                                        <p:attrNameLst>
                                          <p:attrName>ppt_x</p:attrName>
                                        </p:attrNameLst>
                                      </p:cBhvr>
                                      <p:tavLst>
                                        <p:tav tm="0">
                                          <p:val>
                                            <p:strVal val="#ppt_x"/>
                                          </p:val>
                                        </p:tav>
                                        <p:tav tm="100000">
                                          <p:val>
                                            <p:strVal val="#ppt_x"/>
                                          </p:val>
                                        </p:tav>
                                      </p:tavLst>
                                    </p:anim>
                                    <p:anim calcmode="lin" valueType="num">
                                      <p:cBhvr>
                                        <p:cTn id="88"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fade">
                                      <p:cBhvr>
                                        <p:cTn id="93" dur="1000"/>
                                        <p:tgtEl>
                                          <p:spTgt spid="17"/>
                                        </p:tgtEl>
                                      </p:cBhvr>
                                    </p:animEffect>
                                    <p:anim calcmode="lin" valueType="num">
                                      <p:cBhvr>
                                        <p:cTn id="94" dur="1000" fill="hold"/>
                                        <p:tgtEl>
                                          <p:spTgt spid="17"/>
                                        </p:tgtEl>
                                        <p:attrNameLst>
                                          <p:attrName>ppt_x</p:attrName>
                                        </p:attrNameLst>
                                      </p:cBhvr>
                                      <p:tavLst>
                                        <p:tav tm="0">
                                          <p:val>
                                            <p:strVal val="#ppt_x"/>
                                          </p:val>
                                        </p:tav>
                                        <p:tav tm="100000">
                                          <p:val>
                                            <p:strVal val="#ppt_x"/>
                                          </p:val>
                                        </p:tav>
                                      </p:tavLst>
                                    </p:anim>
                                    <p:anim calcmode="lin" valueType="num">
                                      <p:cBhvr>
                                        <p:cTn id="95" dur="1000" fill="hold"/>
                                        <p:tgtEl>
                                          <p:spTgt spid="1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1000"/>
                                        <p:tgtEl>
                                          <p:spTgt spid="47"/>
                                        </p:tgtEl>
                                      </p:cBhvr>
                                    </p:animEffect>
                                    <p:anim calcmode="lin" valueType="num">
                                      <p:cBhvr>
                                        <p:cTn id="104" dur="1000" fill="hold"/>
                                        <p:tgtEl>
                                          <p:spTgt spid="47"/>
                                        </p:tgtEl>
                                        <p:attrNameLst>
                                          <p:attrName>ppt_x</p:attrName>
                                        </p:attrNameLst>
                                      </p:cBhvr>
                                      <p:tavLst>
                                        <p:tav tm="0">
                                          <p:val>
                                            <p:strVal val="#ppt_x"/>
                                          </p:val>
                                        </p:tav>
                                        <p:tav tm="100000">
                                          <p:val>
                                            <p:strVal val="#ppt_x"/>
                                          </p:val>
                                        </p:tav>
                                      </p:tavLst>
                                    </p:anim>
                                    <p:anim calcmode="lin" valueType="num">
                                      <p:cBhvr>
                                        <p:cTn id="105" dur="1000" fill="hold"/>
                                        <p:tgtEl>
                                          <p:spTgt spid="47"/>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71"/>
                                        </p:tgtEl>
                                        <p:attrNameLst>
                                          <p:attrName>style.visibility</p:attrName>
                                        </p:attrNameLst>
                                      </p:cBhvr>
                                      <p:to>
                                        <p:strVal val="visible"/>
                                      </p:to>
                                    </p:set>
                                    <p:animEffect transition="in" filter="fade">
                                      <p:cBhvr>
                                        <p:cTn id="108" dur="1000"/>
                                        <p:tgtEl>
                                          <p:spTgt spid="71"/>
                                        </p:tgtEl>
                                      </p:cBhvr>
                                    </p:animEffect>
                                    <p:anim calcmode="lin" valueType="num">
                                      <p:cBhvr>
                                        <p:cTn id="109" dur="1000" fill="hold"/>
                                        <p:tgtEl>
                                          <p:spTgt spid="71"/>
                                        </p:tgtEl>
                                        <p:attrNameLst>
                                          <p:attrName>ppt_x</p:attrName>
                                        </p:attrNameLst>
                                      </p:cBhvr>
                                      <p:tavLst>
                                        <p:tav tm="0">
                                          <p:val>
                                            <p:strVal val="#ppt_x"/>
                                          </p:val>
                                        </p:tav>
                                        <p:tav tm="100000">
                                          <p:val>
                                            <p:strVal val="#ppt_x"/>
                                          </p:val>
                                        </p:tav>
                                      </p:tavLst>
                                    </p:anim>
                                    <p:anim calcmode="lin" valueType="num">
                                      <p:cBhvr>
                                        <p:cTn id="110"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4" grpId="0" animBg="1"/>
      <p:bldP spid="15" grpId="0" animBg="1"/>
      <p:bldP spid="17" grpId="0" animBg="1"/>
      <p:bldP spid="18" grpId="0" animBg="1"/>
      <p:bldP spid="20" grpId="0"/>
      <p:bldP spid="24" grpId="0" animBg="1"/>
      <p:bldP spid="28" grpId="0" animBg="1"/>
      <p:bldP spid="29" grpId="0" animBg="1"/>
      <p:bldP spid="30" grpId="0"/>
      <p:bldP spid="69" grpId="0"/>
      <p:bldP spid="70" grpId="0"/>
      <p:bldP spid="7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مهام السكرتارية الخاصة</a:t>
            </a:r>
          </a:p>
        </p:txBody>
      </p:sp>
      <p:sp>
        <p:nvSpPr>
          <p:cNvPr id="8" name="AutoShape 3"/>
          <p:cNvSpPr>
            <a:spLocks noChangeArrowheads="1"/>
          </p:cNvSpPr>
          <p:nvPr/>
        </p:nvSpPr>
        <p:spPr bwMode="auto">
          <a:xfrm flipH="1">
            <a:off x="1763688" y="2681605"/>
            <a:ext cx="5746140" cy="409516"/>
          </a:xfrm>
          <a:prstGeom prst="roundRect">
            <a:avLst>
              <a:gd name="adj" fmla="val 50000"/>
            </a:avLst>
          </a:prstGeom>
          <a:gradFill rotWithShape="1">
            <a:gsLst>
              <a:gs pos="0">
                <a:schemeClr val="bg2"/>
              </a:gs>
              <a:gs pos="50000">
                <a:srgbClr val="934300"/>
              </a:gs>
              <a:gs pos="100000">
                <a:schemeClr val="bg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9" name="AutoShape 4"/>
          <p:cNvSpPr>
            <a:spLocks noChangeArrowheads="1"/>
          </p:cNvSpPr>
          <p:nvPr/>
        </p:nvSpPr>
        <p:spPr bwMode="auto">
          <a:xfrm flipH="1">
            <a:off x="7260152" y="2621279"/>
            <a:ext cx="521061" cy="519907"/>
          </a:xfrm>
          <a:prstGeom prst="homePlate">
            <a:avLst>
              <a:gd name="adj" fmla="val 25000"/>
            </a:avLst>
          </a:prstGeom>
          <a:gradFill rotWithShape="1">
            <a:gsLst>
              <a:gs pos="0">
                <a:srgbClr val="5A2900"/>
              </a:gs>
              <a:gs pos="100000">
                <a:schemeClr val="bg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1" name="AutoShape 6"/>
          <p:cNvSpPr>
            <a:spLocks noChangeArrowheads="1"/>
          </p:cNvSpPr>
          <p:nvPr/>
        </p:nvSpPr>
        <p:spPr bwMode="auto">
          <a:xfrm flipH="1">
            <a:off x="1719184" y="3633686"/>
            <a:ext cx="5850038" cy="409516"/>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2" name="AutoShape 7"/>
          <p:cNvSpPr>
            <a:spLocks noChangeArrowheads="1"/>
          </p:cNvSpPr>
          <p:nvPr/>
        </p:nvSpPr>
        <p:spPr bwMode="auto">
          <a:xfrm flipH="1">
            <a:off x="7281878" y="3573149"/>
            <a:ext cx="530482" cy="519907"/>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4" name="AutoShape 9"/>
          <p:cNvSpPr>
            <a:spLocks noChangeArrowheads="1"/>
          </p:cNvSpPr>
          <p:nvPr/>
        </p:nvSpPr>
        <p:spPr bwMode="auto">
          <a:xfrm flipH="1">
            <a:off x="1719183" y="4641123"/>
            <a:ext cx="5763299" cy="409516"/>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5" name="AutoShape 10"/>
          <p:cNvSpPr>
            <a:spLocks noChangeArrowheads="1"/>
          </p:cNvSpPr>
          <p:nvPr/>
        </p:nvSpPr>
        <p:spPr bwMode="auto">
          <a:xfrm flipH="1">
            <a:off x="7232061" y="4575244"/>
            <a:ext cx="522617" cy="519907"/>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20" name="AutoShape 14"/>
          <p:cNvSpPr>
            <a:spLocks noChangeArrowheads="1"/>
          </p:cNvSpPr>
          <p:nvPr/>
        </p:nvSpPr>
        <p:spPr bwMode="auto">
          <a:xfrm>
            <a:off x="1719184" y="2611795"/>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كتابة </a:t>
            </a:r>
            <a:r>
              <a:rPr lang="ar-EG" sz="2400" b="1" dirty="0">
                <a:solidFill>
                  <a:srgbClr val="FFFFFF"/>
                </a:solidFill>
                <a:ea typeface="Gulim" pitchFamily="34" charset="-127"/>
              </a:rPr>
              <a:t>المراسلات وفقاً للشروط الشكلية </a:t>
            </a:r>
            <a:endParaRPr lang="en-US" sz="2400" b="1" dirty="0">
              <a:solidFill>
                <a:srgbClr val="FFFFFF"/>
              </a:solidFill>
              <a:ea typeface="Gulim" pitchFamily="34" charset="-127"/>
            </a:endParaRPr>
          </a:p>
        </p:txBody>
      </p:sp>
      <p:sp>
        <p:nvSpPr>
          <p:cNvPr id="24" name="AutoShape 18"/>
          <p:cNvSpPr>
            <a:spLocks noChangeArrowheads="1"/>
          </p:cNvSpPr>
          <p:nvPr/>
        </p:nvSpPr>
        <p:spPr bwMode="auto">
          <a:xfrm>
            <a:off x="7740352" y="2563881"/>
            <a:ext cx="574675" cy="648103"/>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400">
              <a:solidFill>
                <a:srgbClr val="4D4D4D"/>
              </a:solidFill>
            </a:endParaRPr>
          </a:p>
        </p:txBody>
      </p:sp>
      <p:grpSp>
        <p:nvGrpSpPr>
          <p:cNvPr id="25" name="Group 19"/>
          <p:cNvGrpSpPr>
            <a:grpSpLocks/>
          </p:cNvGrpSpPr>
          <p:nvPr/>
        </p:nvGrpSpPr>
        <p:grpSpPr bwMode="auto">
          <a:xfrm>
            <a:off x="7740352" y="2563881"/>
            <a:ext cx="574675" cy="648103"/>
            <a:chOff x="0" y="0"/>
            <a:chExt cx="4251" cy="2141"/>
          </a:xfrm>
        </p:grpSpPr>
        <p:sp>
          <p:nvSpPr>
            <p:cNvPr id="26" name="Oval 20"/>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27" name="Oval 21"/>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28" name="Oval 22"/>
          <p:cNvSpPr>
            <a:spLocks noChangeArrowheads="1"/>
          </p:cNvSpPr>
          <p:nvPr/>
        </p:nvSpPr>
        <p:spPr bwMode="auto">
          <a:xfrm flipH="1">
            <a:off x="7786389" y="2616269"/>
            <a:ext cx="482600" cy="516346"/>
          </a:xfrm>
          <a:prstGeom prst="ellipse">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29" name="Oval 23"/>
          <p:cNvSpPr>
            <a:spLocks noChangeArrowheads="1"/>
          </p:cNvSpPr>
          <p:nvPr/>
        </p:nvSpPr>
        <p:spPr bwMode="auto">
          <a:xfrm flipH="1">
            <a:off x="7834013" y="2625793"/>
            <a:ext cx="377825" cy="341857"/>
          </a:xfrm>
          <a:prstGeom prst="ellipse">
            <a:avLst/>
          </a:prstGeom>
          <a:gradFill rotWithShape="1">
            <a:gsLst>
              <a:gs pos="0">
                <a:srgbClr val="F6E7DA"/>
              </a:gs>
              <a:gs pos="100000">
                <a:schemeClr val="bg2">
                  <a:alpha val="37999"/>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0" name="AutoShape 24"/>
          <p:cNvSpPr>
            <a:spLocks noChangeArrowheads="1"/>
          </p:cNvSpPr>
          <p:nvPr/>
        </p:nvSpPr>
        <p:spPr bwMode="auto">
          <a:xfrm>
            <a:off x="7740352" y="2565468"/>
            <a:ext cx="576262" cy="605371"/>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1</a:t>
            </a:r>
            <a:endParaRPr lang="en-US" b="1">
              <a:solidFill>
                <a:srgbClr val="FFFFFF"/>
              </a:solidFill>
              <a:ea typeface="Gulim" pitchFamily="34" charset="-127"/>
            </a:endParaRPr>
          </a:p>
        </p:txBody>
      </p:sp>
      <p:grpSp>
        <p:nvGrpSpPr>
          <p:cNvPr id="31" name="Group 25"/>
          <p:cNvGrpSpPr>
            <a:grpSpLocks/>
          </p:cNvGrpSpPr>
          <p:nvPr/>
        </p:nvGrpSpPr>
        <p:grpSpPr bwMode="auto">
          <a:xfrm>
            <a:off x="7740154" y="3500506"/>
            <a:ext cx="576262" cy="648103"/>
            <a:chOff x="0" y="0"/>
            <a:chExt cx="363" cy="364"/>
          </a:xfrm>
        </p:grpSpPr>
        <p:sp>
          <p:nvSpPr>
            <p:cNvPr id="32" name="AutoShape 26"/>
            <p:cNvSpPr>
              <a:spLocks noChangeArrowheads="1"/>
            </p:cNvSpPr>
            <p:nvPr/>
          </p:nvSpPr>
          <p:spPr bwMode="auto">
            <a:xfrm>
              <a:off x="2" y="1"/>
              <a:ext cx="360" cy="363"/>
            </a:xfrm>
            <a:prstGeom prst="roundRect">
              <a:avLst>
                <a:gd name="adj" fmla="val 14222"/>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33" name="Group 27"/>
            <p:cNvGrpSpPr>
              <a:grpSpLocks/>
            </p:cNvGrpSpPr>
            <p:nvPr/>
          </p:nvGrpSpPr>
          <p:grpSpPr bwMode="auto">
            <a:xfrm>
              <a:off x="2" y="0"/>
              <a:ext cx="359" cy="364"/>
              <a:chOff x="0" y="0"/>
              <a:chExt cx="4251" cy="2141"/>
            </a:xfrm>
          </p:grpSpPr>
          <p:sp>
            <p:nvSpPr>
              <p:cNvPr id="37" name="Oval 28"/>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38" name="Oval 29"/>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34" name="Oval 30"/>
            <p:cNvSpPr>
              <a:spLocks noChangeArrowheads="1"/>
            </p:cNvSpPr>
            <p:nvPr/>
          </p:nvSpPr>
          <p:spPr bwMode="auto">
            <a:xfrm flipH="1">
              <a:off x="31" y="33"/>
              <a:ext cx="302" cy="292"/>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5" name="Oval 31"/>
            <p:cNvSpPr>
              <a:spLocks noChangeArrowheads="1"/>
            </p:cNvSpPr>
            <p:nvPr/>
          </p:nvSpPr>
          <p:spPr bwMode="auto">
            <a:xfrm flipH="1">
              <a:off x="59" y="41"/>
              <a:ext cx="244" cy="191"/>
            </a:xfrm>
            <a:prstGeom prst="ellipse">
              <a:avLst/>
            </a:prstGeom>
            <a:gradFill rotWithShape="1">
              <a:gsLst>
                <a:gs pos="0">
                  <a:srgbClr val="FCF2CD"/>
                </a:gs>
                <a:gs pos="100000">
                  <a:schemeClr val="accent1">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6" name="AutoShape 32"/>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2</a:t>
              </a:r>
              <a:endParaRPr lang="en-US" b="1">
                <a:solidFill>
                  <a:srgbClr val="FFFFFF"/>
                </a:solidFill>
                <a:ea typeface="Gulim" pitchFamily="34" charset="-127"/>
              </a:endParaRPr>
            </a:p>
          </p:txBody>
        </p:sp>
      </p:grpSp>
      <p:grpSp>
        <p:nvGrpSpPr>
          <p:cNvPr id="39" name="Group 33"/>
          <p:cNvGrpSpPr>
            <a:grpSpLocks/>
          </p:cNvGrpSpPr>
          <p:nvPr/>
        </p:nvGrpSpPr>
        <p:grpSpPr bwMode="auto">
          <a:xfrm>
            <a:off x="7740154" y="4510156"/>
            <a:ext cx="576262" cy="648103"/>
            <a:chOff x="0" y="0"/>
            <a:chExt cx="363" cy="364"/>
          </a:xfrm>
        </p:grpSpPr>
        <p:sp>
          <p:nvSpPr>
            <p:cNvPr id="40" name="AutoShape 34"/>
            <p:cNvSpPr>
              <a:spLocks noChangeArrowheads="1"/>
            </p:cNvSpPr>
            <p:nvPr/>
          </p:nvSpPr>
          <p:spPr bwMode="auto">
            <a:xfrm>
              <a:off x="1" y="0"/>
              <a:ext cx="361" cy="363"/>
            </a:xfrm>
            <a:prstGeom prst="roundRect">
              <a:avLst>
                <a:gd name="adj" fmla="val 14222"/>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1" name="Group 35"/>
            <p:cNvGrpSpPr>
              <a:grpSpLocks/>
            </p:cNvGrpSpPr>
            <p:nvPr/>
          </p:nvGrpSpPr>
          <p:grpSpPr bwMode="auto">
            <a:xfrm>
              <a:off x="0" y="0"/>
              <a:ext cx="361" cy="364"/>
              <a:chOff x="0" y="0"/>
              <a:chExt cx="4251" cy="2141"/>
            </a:xfrm>
          </p:grpSpPr>
          <p:sp>
            <p:nvSpPr>
              <p:cNvPr id="45" name="Oval 36"/>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46" name="Oval 37"/>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42" name="Oval 38"/>
            <p:cNvSpPr>
              <a:spLocks noChangeArrowheads="1"/>
            </p:cNvSpPr>
            <p:nvPr/>
          </p:nvSpPr>
          <p:spPr bwMode="auto">
            <a:xfrm flipH="1">
              <a:off x="29" y="33"/>
              <a:ext cx="303" cy="293"/>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3" name="Oval 39"/>
            <p:cNvSpPr>
              <a:spLocks noChangeArrowheads="1"/>
            </p:cNvSpPr>
            <p:nvPr/>
          </p:nvSpPr>
          <p:spPr bwMode="auto">
            <a:xfrm flipH="1">
              <a:off x="57" y="41"/>
              <a:ext cx="246" cy="191"/>
            </a:xfrm>
            <a:prstGeom prst="ellipse">
              <a:avLst/>
            </a:prstGeom>
            <a:gradFill rotWithShape="1">
              <a:gsLst>
                <a:gs pos="0">
                  <a:srgbClr val="FFAAAA"/>
                </a:gs>
                <a:gs pos="100000">
                  <a:schemeClr val="accent2">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4" name="AutoShape 40"/>
            <p:cNvSpPr>
              <a:spLocks noChangeArrowheads="1"/>
            </p:cNvSpPr>
            <p:nvPr/>
          </p:nvSpPr>
          <p:spPr bwMode="auto">
            <a:xfrm>
              <a:off x="0" y="0"/>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3</a:t>
              </a:r>
              <a:endParaRPr lang="en-US" b="1">
                <a:solidFill>
                  <a:srgbClr val="FFFFFF"/>
                </a:solidFill>
                <a:ea typeface="Gulim" pitchFamily="34" charset="-127"/>
              </a:endParaRPr>
            </a:p>
          </p:txBody>
        </p:sp>
      </p:grpSp>
      <p:sp>
        <p:nvSpPr>
          <p:cNvPr id="69" name="AutoShape 14"/>
          <p:cNvSpPr>
            <a:spLocks noChangeArrowheads="1"/>
          </p:cNvSpPr>
          <p:nvPr/>
        </p:nvSpPr>
        <p:spPr bwMode="auto">
          <a:xfrm>
            <a:off x="1763688" y="3573016"/>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تداول </a:t>
            </a:r>
            <a:r>
              <a:rPr lang="ar-EG" sz="2400" b="1" dirty="0">
                <a:solidFill>
                  <a:srgbClr val="FFFFFF"/>
                </a:solidFill>
                <a:ea typeface="Gulim" pitchFamily="34" charset="-127"/>
              </a:rPr>
              <a:t>وسائل الاتصال بكفاءة</a:t>
            </a:r>
            <a:endParaRPr lang="en-US" sz="2400" b="1" dirty="0">
              <a:solidFill>
                <a:srgbClr val="FFFFFF"/>
              </a:solidFill>
              <a:ea typeface="Gulim" pitchFamily="34" charset="-127"/>
            </a:endParaRPr>
          </a:p>
        </p:txBody>
      </p:sp>
      <p:sp>
        <p:nvSpPr>
          <p:cNvPr id="70" name="AutoShape 14"/>
          <p:cNvSpPr>
            <a:spLocks noChangeArrowheads="1"/>
          </p:cNvSpPr>
          <p:nvPr/>
        </p:nvSpPr>
        <p:spPr bwMode="auto">
          <a:xfrm>
            <a:off x="1808192" y="4565496"/>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تنظيم </a:t>
            </a:r>
            <a:r>
              <a:rPr lang="ar-EG" sz="2400" b="1" dirty="0">
                <a:solidFill>
                  <a:srgbClr val="FFFFFF"/>
                </a:solidFill>
                <a:ea typeface="Gulim" pitchFamily="34" charset="-127"/>
              </a:rPr>
              <a:t>محفوظات مكتب المدير</a:t>
            </a:r>
            <a:endParaRPr lang="en-US" sz="2400" b="1" dirty="0">
              <a:solidFill>
                <a:srgbClr val="FFFFFF"/>
              </a:solidFill>
              <a:ea typeface="Gulim" pitchFamily="34" charset="-127"/>
            </a:endParaRPr>
          </a:p>
        </p:txBody>
      </p:sp>
    </p:spTree>
    <p:extLst>
      <p:ext uri="{BB962C8B-B14F-4D97-AF65-F5344CB8AC3E}">
        <p14:creationId xmlns:p14="http://schemas.microsoft.com/office/powerpoint/2010/main" xmlns="" val="239130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fade">
                                      <p:cBhvr>
                                        <p:cTn id="64" dur="1000"/>
                                        <p:tgtEl>
                                          <p:spTgt spid="69"/>
                                        </p:tgtEl>
                                      </p:cBhvr>
                                    </p:animEffect>
                                    <p:anim calcmode="lin" valueType="num">
                                      <p:cBhvr>
                                        <p:cTn id="65" dur="1000" fill="hold"/>
                                        <p:tgtEl>
                                          <p:spTgt spid="69"/>
                                        </p:tgtEl>
                                        <p:attrNameLst>
                                          <p:attrName>ppt_x</p:attrName>
                                        </p:attrNameLst>
                                      </p:cBhvr>
                                      <p:tavLst>
                                        <p:tav tm="0">
                                          <p:val>
                                            <p:strVal val="#ppt_x"/>
                                          </p:val>
                                        </p:tav>
                                        <p:tav tm="100000">
                                          <p:val>
                                            <p:strVal val="#ppt_x"/>
                                          </p:val>
                                        </p:tav>
                                      </p:tavLst>
                                    </p:anim>
                                    <p:anim calcmode="lin" valueType="num">
                                      <p:cBhvr>
                                        <p:cTn id="6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1000"/>
                                        <p:tgtEl>
                                          <p:spTgt spid="39"/>
                                        </p:tgtEl>
                                      </p:cBhvr>
                                    </p:animEffect>
                                    <p:anim calcmode="lin" valueType="num">
                                      <p:cBhvr>
                                        <p:cTn id="82" dur="1000" fill="hold"/>
                                        <p:tgtEl>
                                          <p:spTgt spid="39"/>
                                        </p:tgtEl>
                                        <p:attrNameLst>
                                          <p:attrName>ppt_x</p:attrName>
                                        </p:attrNameLst>
                                      </p:cBhvr>
                                      <p:tavLst>
                                        <p:tav tm="0">
                                          <p:val>
                                            <p:strVal val="#ppt_x"/>
                                          </p:val>
                                        </p:tav>
                                        <p:tav tm="100000">
                                          <p:val>
                                            <p:strVal val="#ppt_x"/>
                                          </p:val>
                                        </p:tav>
                                      </p:tavLst>
                                    </p:anim>
                                    <p:anim calcmode="lin" valueType="num">
                                      <p:cBhvr>
                                        <p:cTn id="83" dur="1000" fill="hold"/>
                                        <p:tgtEl>
                                          <p:spTgt spid="3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fade">
                                      <p:cBhvr>
                                        <p:cTn id="86" dur="1000"/>
                                        <p:tgtEl>
                                          <p:spTgt spid="70"/>
                                        </p:tgtEl>
                                      </p:cBhvr>
                                    </p:animEffect>
                                    <p:anim calcmode="lin" valueType="num">
                                      <p:cBhvr>
                                        <p:cTn id="87" dur="1000" fill="hold"/>
                                        <p:tgtEl>
                                          <p:spTgt spid="70"/>
                                        </p:tgtEl>
                                        <p:attrNameLst>
                                          <p:attrName>ppt_x</p:attrName>
                                        </p:attrNameLst>
                                      </p:cBhvr>
                                      <p:tavLst>
                                        <p:tav tm="0">
                                          <p:val>
                                            <p:strVal val="#ppt_x"/>
                                          </p:val>
                                        </p:tav>
                                        <p:tav tm="100000">
                                          <p:val>
                                            <p:strVal val="#ppt_x"/>
                                          </p:val>
                                        </p:tav>
                                      </p:tavLst>
                                    </p:anim>
                                    <p:anim calcmode="lin" valueType="num">
                                      <p:cBhvr>
                                        <p:cTn id="88"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4" grpId="0" animBg="1"/>
      <p:bldP spid="15" grpId="0" animBg="1"/>
      <p:bldP spid="20" grpId="0"/>
      <p:bldP spid="24" grpId="0" animBg="1"/>
      <p:bldP spid="28" grpId="0" animBg="1"/>
      <p:bldP spid="29" grpId="0" animBg="1"/>
      <p:bldP spid="30"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547664" y="2459360"/>
            <a:ext cx="5688632" cy="2376264"/>
          </a:xfrm>
          <a:prstGeom prst="horizontalScroll">
            <a:avLst/>
          </a:prstGeom>
          <a:ln w="9525" cap="flat" cmpd="sng" algn="ctr">
            <a:solidFill>
              <a:schemeClr val="tx1"/>
            </a:solidFill>
            <a:prstDash val="solid"/>
            <a:round/>
            <a:headEnd type="none" w="med" len="med"/>
            <a:tailEnd type="none" w="med" len="med"/>
          </a:ln>
          <a:effectLst/>
          <a:extLst/>
        </p:spPr>
        <p:style>
          <a:lnRef idx="0">
            <a:scrgbClr r="0" g="0" b="0"/>
          </a:lnRef>
          <a:fillRef idx="1003">
            <a:schemeClr val="lt2"/>
          </a:fillRef>
          <a:effectRef idx="0">
            <a:scrgbClr r="0" g="0" b="0"/>
          </a:effectRef>
          <a:fontRef idx="major"/>
        </p:style>
        <p:txBody>
          <a:bodyPr vert="horz" wrap="square" lIns="91440" tIns="45720" rIns="91440" bIns="45720" numCol="1" rtlCol="1" anchor="t" anchorCtr="0" compatLnSpc="1">
            <a:prstTxWarp prst="textNoShape">
              <a:avLst/>
            </a:prstTxWarp>
          </a:bodyPr>
          <a:lstStyle/>
          <a:p>
            <a:pPr rtl="1">
              <a:lnSpc>
                <a:spcPct val="250000"/>
              </a:lnSpc>
            </a:pPr>
            <a:r>
              <a:rPr lang="ar-EG" sz="3600" b="1" dirty="0">
                <a:solidFill>
                  <a:schemeClr val="bg1"/>
                </a:solidFill>
                <a:latin typeface="Simplified Arabic" pitchFamily="18" charset="-78"/>
                <a:cs typeface="Simplified Arabic" pitchFamily="18" charset="-78"/>
              </a:rPr>
              <a:t>تطبيقات</a:t>
            </a:r>
            <a:endParaRPr kumimoji="0" lang="ar-EG" sz="3600" b="1" i="0" u="none" strike="noStrike" cap="none" normalizeH="0" baseline="0" dirty="0" smtClean="0">
              <a:ln>
                <a:noFill/>
              </a:ln>
              <a:solidFill>
                <a:schemeClr val="bg1"/>
              </a:solidFill>
              <a:effectLst/>
              <a:latin typeface="Simplified Arabic" pitchFamily="18" charset="-78"/>
              <a:cs typeface="Simplified Arabic" pitchFamily="18" charset="-78"/>
            </a:endParaRPr>
          </a:p>
        </p:txBody>
      </p:sp>
    </p:spTree>
    <p:extLst>
      <p:ext uri="{BB962C8B-B14F-4D97-AF65-F5344CB8AC3E}">
        <p14:creationId xmlns:p14="http://schemas.microsoft.com/office/powerpoint/2010/main" xmlns="" val="267443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07CD1E3675BD4affA6CA63955D31575C# #AutoShape 3"/>
          <p:cNvSpPr>
            <a:spLocks noChangeArrowheads="1"/>
          </p:cNvSpPr>
          <p:nvPr/>
        </p:nvSpPr>
        <p:spPr bwMode="auto">
          <a:xfrm>
            <a:off x="809625" y="2305223"/>
            <a:ext cx="7524750" cy="2347913"/>
          </a:xfrm>
          <a:prstGeom prst="rect">
            <a:avLst/>
          </a:prstGeom>
          <a:solidFill>
            <a:schemeClr val="accent1">
              <a:lumMod val="60000"/>
              <a:lumOff val="40000"/>
              <a:alpha val="78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5" name="AutoShape 3" descr="D8FCD644EF414d608FD23FABDBB2453F# #AutoShape 3"/>
          <p:cNvSpPr>
            <a:spLocks noChangeArrowheads="1"/>
          </p:cNvSpPr>
          <p:nvPr/>
        </p:nvSpPr>
        <p:spPr bwMode="auto">
          <a:xfrm>
            <a:off x="914400" y="2162348"/>
            <a:ext cx="7315200" cy="2378075"/>
          </a:xfrm>
          <a:prstGeom prst="rect">
            <a:avLst/>
          </a:prstGeom>
          <a:solidFill>
            <a:schemeClr val="accent1">
              <a:lumMod val="75000"/>
              <a:alpha val="80000"/>
            </a:schemeClr>
          </a:solidFill>
          <a:ln w="12700">
            <a:solidFill>
              <a:schemeClr val="bg1"/>
            </a:solidFill>
            <a:miter lim="800000"/>
            <a:headEnd/>
            <a:tailEnd/>
          </a:ln>
        </p:spPr>
        <p:txBody>
          <a:bodyPr wrap="none" anchor="ctr"/>
          <a:lstStyle/>
          <a:p>
            <a:pPr rtl="1" eaLnBrk="0" hangingPunct="0"/>
            <a:r>
              <a:rPr lang="ar-EG" altLang="zh-CN" sz="4800" b="1" dirty="0">
                <a:solidFill>
                  <a:schemeClr val="bg1"/>
                </a:solidFill>
                <a:ea typeface="Microsoft YaHei" pitchFamily="34" charset="-122"/>
              </a:rPr>
              <a:t>الفصل </a:t>
            </a:r>
            <a:r>
              <a:rPr lang="ar-EG" altLang="zh-CN" sz="4800" b="1" dirty="0" smtClean="0">
                <a:solidFill>
                  <a:schemeClr val="bg1"/>
                </a:solidFill>
                <a:ea typeface="Microsoft YaHei" pitchFamily="34" charset="-122"/>
              </a:rPr>
              <a:t>الثاني</a:t>
            </a:r>
          </a:p>
          <a:p>
            <a:pPr rtl="1" eaLnBrk="0" hangingPunct="0"/>
            <a:r>
              <a:rPr lang="ar-EG" altLang="zh-CN" sz="4000" b="1" dirty="0" smtClean="0">
                <a:solidFill>
                  <a:schemeClr val="bg1"/>
                </a:solidFill>
                <a:ea typeface="Microsoft YaHei" pitchFamily="34" charset="-122"/>
              </a:rPr>
              <a:t>إجراء </a:t>
            </a:r>
            <a:r>
              <a:rPr lang="ar-EG" altLang="zh-CN" sz="4000" b="1" dirty="0">
                <a:solidFill>
                  <a:schemeClr val="bg1"/>
                </a:solidFill>
                <a:ea typeface="Microsoft YaHei" pitchFamily="34" charset="-122"/>
              </a:rPr>
              <a:t>ومعالجة الاتصالات الهاتفية بمهارة</a:t>
            </a:r>
            <a:endParaRPr lang="zh-CN" altLang="en-US" sz="4000" b="1" dirty="0">
              <a:solidFill>
                <a:schemeClr val="bg1"/>
              </a:solidFill>
              <a:ea typeface="Microsoft YaHei" pitchFamily="34" charset="-122"/>
            </a:endParaRPr>
          </a:p>
        </p:txBody>
      </p:sp>
      <p:sp>
        <p:nvSpPr>
          <p:cNvPr id="6" name="Rectangle 13" descr="FD1DDF730CE4456e89755B07FE1653D0# #Rectangle 13"/>
          <p:cNvSpPr>
            <a:spLocks noChangeArrowheads="1"/>
          </p:cNvSpPr>
          <p:nvPr/>
        </p:nvSpPr>
        <p:spPr bwMode="auto">
          <a:xfrm>
            <a:off x="1081088" y="2521123"/>
            <a:ext cx="6981825" cy="334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38380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500"/>
                                        <p:tgtEl>
                                          <p:spTgt spid="5"/>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Bottom)">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slide(fromBottom)">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lowchart: Document 1"/>
          <p:cNvSpPr/>
          <p:nvPr/>
        </p:nvSpPr>
        <p:spPr bwMode="auto">
          <a:xfrm rot="16200000" flipH="1">
            <a:off x="-2267879" y="2250367"/>
            <a:ext cx="6858000" cy="2357266"/>
          </a:xfrm>
          <a:prstGeom prst="flowChartDocument">
            <a:avLst/>
          </a:prstGeom>
          <a:solidFill>
            <a:srgbClr val="FF66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rtl="1">
              <a:lnSpc>
                <a:spcPct val="300000"/>
              </a:lnSpc>
            </a:pPr>
            <a:r>
              <a:rPr lang="ar-EG" sz="3600" b="1" dirty="0"/>
              <a:t>إجراء ومعالجة الاتصالات الهاتفية بمهارة</a:t>
            </a:r>
          </a:p>
        </p:txBody>
      </p:sp>
      <p:sp>
        <p:nvSpPr>
          <p:cNvPr id="3" name="Rectangle 2"/>
          <p:cNvSpPr/>
          <p:nvPr/>
        </p:nvSpPr>
        <p:spPr>
          <a:xfrm>
            <a:off x="3167336" y="2420888"/>
            <a:ext cx="5976664" cy="2554545"/>
          </a:xfrm>
          <a:prstGeom prst="rect">
            <a:avLst/>
          </a:prstGeom>
        </p:spPr>
        <p:txBody>
          <a:bodyPr wrap="square">
            <a:spAutoFit/>
          </a:bodyPr>
          <a:lstStyle/>
          <a:p>
            <a:pPr marL="457200" indent="-457200" algn="r" rtl="1">
              <a:buFont typeface="Wingdings" pitchFamily="2" charset="2"/>
              <a:buChar char="ü"/>
            </a:pPr>
            <a:r>
              <a:rPr lang="ar-EG" sz="3200" b="1" dirty="0" smtClean="0">
                <a:solidFill>
                  <a:schemeClr val="accent6">
                    <a:lumMod val="50000"/>
                  </a:schemeClr>
                </a:solidFill>
              </a:rPr>
              <a:t>مفهوم </a:t>
            </a:r>
            <a:r>
              <a:rPr lang="ar-EG" sz="3200" b="1" dirty="0">
                <a:solidFill>
                  <a:schemeClr val="accent6">
                    <a:lumMod val="50000"/>
                  </a:schemeClr>
                </a:solidFill>
              </a:rPr>
              <a:t>الاتصالات الهاتفية</a:t>
            </a:r>
          </a:p>
          <a:p>
            <a:pPr marL="457200" indent="-457200" algn="r" rtl="1">
              <a:buFont typeface="Wingdings" pitchFamily="2" charset="2"/>
              <a:buChar char="ü"/>
            </a:pPr>
            <a:r>
              <a:rPr lang="ar-EG" sz="3200" b="1" dirty="0" smtClean="0">
                <a:solidFill>
                  <a:schemeClr val="accent6">
                    <a:lumMod val="50000"/>
                  </a:schemeClr>
                </a:solidFill>
              </a:rPr>
              <a:t>قواعد </a:t>
            </a:r>
            <a:r>
              <a:rPr lang="ar-EG" sz="3200" b="1" dirty="0">
                <a:solidFill>
                  <a:schemeClr val="accent6">
                    <a:lumMod val="50000"/>
                  </a:schemeClr>
                </a:solidFill>
              </a:rPr>
              <a:t>استخدام أجهزة الاتصال الهاتفي</a:t>
            </a:r>
          </a:p>
          <a:p>
            <a:pPr marL="457200" indent="-457200" algn="r" rtl="1">
              <a:buFont typeface="Wingdings" pitchFamily="2" charset="2"/>
              <a:buChar char="ü"/>
            </a:pPr>
            <a:r>
              <a:rPr lang="ar-EG" sz="3200" b="1" dirty="0" smtClean="0">
                <a:solidFill>
                  <a:schemeClr val="accent6">
                    <a:lumMod val="50000"/>
                  </a:schemeClr>
                </a:solidFill>
              </a:rPr>
              <a:t>الاتصالات </a:t>
            </a:r>
            <a:r>
              <a:rPr lang="ar-EG" sz="3200" b="1" dirty="0">
                <a:solidFill>
                  <a:schemeClr val="accent6">
                    <a:lumMod val="50000"/>
                  </a:schemeClr>
                </a:solidFill>
              </a:rPr>
              <a:t>الهاتفية الواردة</a:t>
            </a:r>
          </a:p>
          <a:p>
            <a:pPr marL="457200" indent="-457200" algn="r" rtl="1">
              <a:buFont typeface="Wingdings" pitchFamily="2" charset="2"/>
              <a:buChar char="ü"/>
            </a:pPr>
            <a:r>
              <a:rPr lang="ar-EG" sz="3200" b="1" dirty="0" smtClean="0">
                <a:solidFill>
                  <a:schemeClr val="accent6">
                    <a:lumMod val="50000"/>
                  </a:schemeClr>
                </a:solidFill>
              </a:rPr>
              <a:t>الاتصالات </a:t>
            </a:r>
            <a:r>
              <a:rPr lang="ar-EG" sz="3200" b="1" dirty="0">
                <a:solidFill>
                  <a:schemeClr val="accent6">
                    <a:lumMod val="50000"/>
                  </a:schemeClr>
                </a:solidFill>
              </a:rPr>
              <a:t>الهاتفية الصادرة</a:t>
            </a:r>
          </a:p>
          <a:p>
            <a:pPr marL="457200" indent="-457200" algn="r" rtl="1">
              <a:buFont typeface="Wingdings" pitchFamily="2" charset="2"/>
              <a:buChar char="ü"/>
            </a:pPr>
            <a:r>
              <a:rPr lang="ar-EG" sz="3200" b="1" dirty="0" smtClean="0">
                <a:solidFill>
                  <a:schemeClr val="accent6">
                    <a:lumMod val="50000"/>
                  </a:schemeClr>
                </a:solidFill>
              </a:rPr>
              <a:t>تطبيقات</a:t>
            </a:r>
            <a:endParaRPr lang="ar-EG" sz="3200" b="1" dirty="0">
              <a:solidFill>
                <a:schemeClr val="accent6">
                  <a:lumMod val="50000"/>
                </a:schemeClr>
              </a:solidFill>
            </a:endParaRPr>
          </a:p>
        </p:txBody>
      </p:sp>
    </p:spTree>
    <p:extLst>
      <p:ext uri="{BB962C8B-B14F-4D97-AF65-F5344CB8AC3E}">
        <p14:creationId xmlns:p14="http://schemas.microsoft.com/office/powerpoint/2010/main" xmlns="" val="20694346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4437112"/>
            <a:ext cx="8346728" cy="1533524"/>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chemeClr val="bg1"/>
                  </a:solidFill>
                  <a:ea typeface="Gulim" pitchFamily="34" charset="-127"/>
                </a:rPr>
                <a:t>تعتبر الاتصالات الهاتفية من أهم وسائل الاتصالات، وتتميز بسرعتها </a:t>
              </a:r>
              <a:endParaRPr lang="ar-EG" sz="2800" b="1" dirty="0" smtClean="0">
                <a:solidFill>
                  <a:schemeClr val="bg1"/>
                </a:solidFill>
                <a:ea typeface="Gulim" pitchFamily="34" charset="-127"/>
              </a:endParaRPr>
            </a:p>
            <a:p>
              <a:pPr rtl="1"/>
              <a:r>
                <a:rPr lang="ar-EG" sz="2800" b="1" dirty="0" smtClean="0">
                  <a:solidFill>
                    <a:schemeClr val="bg1"/>
                  </a:solidFill>
                  <a:ea typeface="Gulim" pitchFamily="34" charset="-127"/>
                </a:rPr>
                <a:t>في </a:t>
              </a:r>
              <a:r>
                <a:rPr lang="ar-EG" sz="2800" b="1" dirty="0">
                  <a:solidFill>
                    <a:schemeClr val="bg1"/>
                  </a:solidFill>
                  <a:ea typeface="Gulim" pitchFamily="34" charset="-127"/>
                </a:rPr>
                <a:t>نقل المعلومات وقلة تكلفتها بالمقارنة بوسائل الاتصالات الأخرى</a:t>
              </a:r>
              <a:endParaRPr lang="en-US" sz="2800" dirty="0"/>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مفهوم الاتصالات الهاتفية</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71750" y="1916832"/>
            <a:ext cx="4000500" cy="2228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7346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547664" y="2459360"/>
            <a:ext cx="5688632" cy="2376264"/>
          </a:xfrm>
          <a:prstGeom prst="horizontalScroll">
            <a:avLst/>
          </a:prstGeom>
          <a:ln w="9525" cap="flat" cmpd="sng" algn="ctr">
            <a:solidFill>
              <a:schemeClr val="tx1"/>
            </a:solidFill>
            <a:prstDash val="solid"/>
            <a:round/>
            <a:headEnd type="none" w="med" len="med"/>
            <a:tailEnd type="none" w="med" len="med"/>
          </a:ln>
          <a:effectLst/>
          <a:extLst/>
        </p:spPr>
        <p:style>
          <a:lnRef idx="0">
            <a:scrgbClr r="0" g="0" b="0"/>
          </a:lnRef>
          <a:fillRef idx="1003">
            <a:schemeClr val="lt2"/>
          </a:fillRef>
          <a:effectRef idx="0">
            <a:scrgbClr r="0" g="0" b="0"/>
          </a:effectRef>
          <a:fontRef idx="major"/>
        </p:style>
        <p:txBody>
          <a:bodyPr vert="horz" wrap="square" lIns="91440" tIns="45720" rIns="91440" bIns="45720" numCol="1" rtlCol="1" anchor="t" anchorCtr="0" compatLnSpc="1">
            <a:prstTxWarp prst="textNoShape">
              <a:avLst/>
            </a:prstTxWarp>
          </a:bodyPr>
          <a:lstStyle/>
          <a:p>
            <a:pPr rtl="1">
              <a:lnSpc>
                <a:spcPct val="250000"/>
              </a:lnSpc>
            </a:pPr>
            <a:r>
              <a:rPr lang="ar-EG" sz="3600" b="1" dirty="0">
                <a:solidFill>
                  <a:srgbClr val="FFFFFF"/>
                </a:solidFill>
                <a:latin typeface="Simplified Arabic" pitchFamily="18" charset="-78"/>
                <a:cs typeface="Simplified Arabic" pitchFamily="18" charset="-78"/>
              </a:rPr>
              <a:t>مفهوم الاتصالات الهاتفية</a:t>
            </a:r>
            <a:endParaRPr lang="ar-EG" sz="3600" b="1" dirty="0" smtClean="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271546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ومن أهم ما يميز الاتصالات الهاتفية عن غيرها ما يلي</a:t>
            </a:r>
          </a:p>
        </p:txBody>
      </p:sp>
      <p:sp>
        <p:nvSpPr>
          <p:cNvPr id="8" name="AutoShape 3"/>
          <p:cNvSpPr>
            <a:spLocks noChangeArrowheads="1"/>
          </p:cNvSpPr>
          <p:nvPr/>
        </p:nvSpPr>
        <p:spPr bwMode="auto">
          <a:xfrm flipH="1">
            <a:off x="1763688" y="2681605"/>
            <a:ext cx="5746140" cy="409516"/>
          </a:xfrm>
          <a:prstGeom prst="roundRect">
            <a:avLst>
              <a:gd name="adj" fmla="val 50000"/>
            </a:avLst>
          </a:prstGeom>
          <a:gradFill rotWithShape="1">
            <a:gsLst>
              <a:gs pos="0">
                <a:schemeClr val="bg2"/>
              </a:gs>
              <a:gs pos="50000">
                <a:srgbClr val="934300"/>
              </a:gs>
              <a:gs pos="100000">
                <a:schemeClr val="bg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9" name="AutoShape 4"/>
          <p:cNvSpPr>
            <a:spLocks noChangeArrowheads="1"/>
          </p:cNvSpPr>
          <p:nvPr/>
        </p:nvSpPr>
        <p:spPr bwMode="auto">
          <a:xfrm flipH="1">
            <a:off x="7260152" y="2621279"/>
            <a:ext cx="521061" cy="519907"/>
          </a:xfrm>
          <a:prstGeom prst="homePlate">
            <a:avLst>
              <a:gd name="adj" fmla="val 25000"/>
            </a:avLst>
          </a:prstGeom>
          <a:gradFill rotWithShape="1">
            <a:gsLst>
              <a:gs pos="0">
                <a:srgbClr val="5A2900"/>
              </a:gs>
              <a:gs pos="100000">
                <a:schemeClr val="bg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1" name="AutoShape 6"/>
          <p:cNvSpPr>
            <a:spLocks noChangeArrowheads="1"/>
          </p:cNvSpPr>
          <p:nvPr/>
        </p:nvSpPr>
        <p:spPr bwMode="auto">
          <a:xfrm flipH="1">
            <a:off x="1719184" y="3633686"/>
            <a:ext cx="5850038" cy="409516"/>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2" name="AutoShape 7"/>
          <p:cNvSpPr>
            <a:spLocks noChangeArrowheads="1"/>
          </p:cNvSpPr>
          <p:nvPr/>
        </p:nvSpPr>
        <p:spPr bwMode="auto">
          <a:xfrm flipH="1">
            <a:off x="7281878" y="3573149"/>
            <a:ext cx="530482" cy="519907"/>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4" name="AutoShape 9"/>
          <p:cNvSpPr>
            <a:spLocks noChangeArrowheads="1"/>
          </p:cNvSpPr>
          <p:nvPr/>
        </p:nvSpPr>
        <p:spPr bwMode="auto">
          <a:xfrm flipH="1">
            <a:off x="1719183" y="4641123"/>
            <a:ext cx="5763299" cy="409516"/>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5" name="AutoShape 10"/>
          <p:cNvSpPr>
            <a:spLocks noChangeArrowheads="1"/>
          </p:cNvSpPr>
          <p:nvPr/>
        </p:nvSpPr>
        <p:spPr bwMode="auto">
          <a:xfrm flipH="1">
            <a:off x="7232061" y="4575244"/>
            <a:ext cx="522617" cy="519907"/>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7" name="AutoShape 12"/>
          <p:cNvSpPr>
            <a:spLocks noChangeArrowheads="1"/>
          </p:cNvSpPr>
          <p:nvPr/>
        </p:nvSpPr>
        <p:spPr bwMode="auto">
          <a:xfrm flipH="1">
            <a:off x="1719184" y="5565455"/>
            <a:ext cx="5860668" cy="409516"/>
          </a:xfrm>
          <a:prstGeom prst="roundRect">
            <a:avLst>
              <a:gd name="adj" fmla="val 50000"/>
            </a:avLst>
          </a:prstGeom>
          <a:gradFill rotWithShape="1">
            <a:gsLst>
              <a:gs pos="0">
                <a:schemeClr val="hlink"/>
              </a:gs>
              <a:gs pos="50000">
                <a:srgbClr val="5A5A5A"/>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8" name="AutoShape 13"/>
          <p:cNvSpPr>
            <a:spLocks noChangeArrowheads="1"/>
          </p:cNvSpPr>
          <p:nvPr/>
        </p:nvSpPr>
        <p:spPr bwMode="auto">
          <a:xfrm flipH="1">
            <a:off x="7280914" y="5503137"/>
            <a:ext cx="531446" cy="519907"/>
          </a:xfrm>
          <a:prstGeom prst="homePlate">
            <a:avLst>
              <a:gd name="adj" fmla="val 25000"/>
            </a:avLst>
          </a:prstGeom>
          <a:gradFill rotWithShape="1">
            <a:gsLst>
              <a:gs pos="0">
                <a:srgbClr val="373737"/>
              </a:gs>
              <a:gs pos="100000">
                <a:schemeClr val="hlink"/>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20" name="AutoShape 14"/>
          <p:cNvSpPr>
            <a:spLocks noChangeArrowheads="1"/>
          </p:cNvSpPr>
          <p:nvPr/>
        </p:nvSpPr>
        <p:spPr bwMode="auto">
          <a:xfrm>
            <a:off x="1719184" y="2611795"/>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قلة </a:t>
            </a:r>
            <a:r>
              <a:rPr lang="ar-EG" sz="2400" b="1" dirty="0">
                <a:solidFill>
                  <a:srgbClr val="FFFFFF"/>
                </a:solidFill>
                <a:ea typeface="Gulim" pitchFamily="34" charset="-127"/>
              </a:rPr>
              <a:t>التكاليف</a:t>
            </a:r>
            <a:endParaRPr lang="en-US" sz="2400" b="1" dirty="0">
              <a:solidFill>
                <a:srgbClr val="FFFFFF"/>
              </a:solidFill>
              <a:ea typeface="Gulim" pitchFamily="34" charset="-127"/>
            </a:endParaRPr>
          </a:p>
        </p:txBody>
      </p:sp>
      <p:sp>
        <p:nvSpPr>
          <p:cNvPr id="24" name="AutoShape 18"/>
          <p:cNvSpPr>
            <a:spLocks noChangeArrowheads="1"/>
          </p:cNvSpPr>
          <p:nvPr/>
        </p:nvSpPr>
        <p:spPr bwMode="auto">
          <a:xfrm>
            <a:off x="7740352" y="2563881"/>
            <a:ext cx="574675" cy="648103"/>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400">
              <a:solidFill>
                <a:srgbClr val="4D4D4D"/>
              </a:solidFill>
            </a:endParaRPr>
          </a:p>
        </p:txBody>
      </p:sp>
      <p:grpSp>
        <p:nvGrpSpPr>
          <p:cNvPr id="25" name="Group 19"/>
          <p:cNvGrpSpPr>
            <a:grpSpLocks/>
          </p:cNvGrpSpPr>
          <p:nvPr/>
        </p:nvGrpSpPr>
        <p:grpSpPr bwMode="auto">
          <a:xfrm>
            <a:off x="7740352" y="2563881"/>
            <a:ext cx="574675" cy="648103"/>
            <a:chOff x="0" y="0"/>
            <a:chExt cx="4251" cy="2141"/>
          </a:xfrm>
        </p:grpSpPr>
        <p:sp>
          <p:nvSpPr>
            <p:cNvPr id="26" name="Oval 20"/>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27" name="Oval 21"/>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28" name="Oval 22"/>
          <p:cNvSpPr>
            <a:spLocks noChangeArrowheads="1"/>
          </p:cNvSpPr>
          <p:nvPr/>
        </p:nvSpPr>
        <p:spPr bwMode="auto">
          <a:xfrm flipH="1">
            <a:off x="7786389" y="2616269"/>
            <a:ext cx="482600" cy="516346"/>
          </a:xfrm>
          <a:prstGeom prst="ellipse">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29" name="Oval 23"/>
          <p:cNvSpPr>
            <a:spLocks noChangeArrowheads="1"/>
          </p:cNvSpPr>
          <p:nvPr/>
        </p:nvSpPr>
        <p:spPr bwMode="auto">
          <a:xfrm flipH="1">
            <a:off x="7834013" y="2625793"/>
            <a:ext cx="377825" cy="341857"/>
          </a:xfrm>
          <a:prstGeom prst="ellipse">
            <a:avLst/>
          </a:prstGeom>
          <a:gradFill rotWithShape="1">
            <a:gsLst>
              <a:gs pos="0">
                <a:srgbClr val="F6E7DA"/>
              </a:gs>
              <a:gs pos="100000">
                <a:schemeClr val="bg2">
                  <a:alpha val="37999"/>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0" name="AutoShape 24"/>
          <p:cNvSpPr>
            <a:spLocks noChangeArrowheads="1"/>
          </p:cNvSpPr>
          <p:nvPr/>
        </p:nvSpPr>
        <p:spPr bwMode="auto">
          <a:xfrm>
            <a:off x="7740352" y="2565468"/>
            <a:ext cx="576262" cy="605371"/>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1</a:t>
            </a:r>
            <a:endParaRPr lang="en-US" b="1">
              <a:solidFill>
                <a:srgbClr val="FFFFFF"/>
              </a:solidFill>
              <a:ea typeface="Gulim" pitchFamily="34" charset="-127"/>
            </a:endParaRPr>
          </a:p>
        </p:txBody>
      </p:sp>
      <p:grpSp>
        <p:nvGrpSpPr>
          <p:cNvPr id="31" name="Group 25"/>
          <p:cNvGrpSpPr>
            <a:grpSpLocks/>
          </p:cNvGrpSpPr>
          <p:nvPr/>
        </p:nvGrpSpPr>
        <p:grpSpPr bwMode="auto">
          <a:xfrm>
            <a:off x="7740154" y="3500506"/>
            <a:ext cx="576262" cy="648103"/>
            <a:chOff x="0" y="0"/>
            <a:chExt cx="363" cy="364"/>
          </a:xfrm>
        </p:grpSpPr>
        <p:sp>
          <p:nvSpPr>
            <p:cNvPr id="32" name="AutoShape 26"/>
            <p:cNvSpPr>
              <a:spLocks noChangeArrowheads="1"/>
            </p:cNvSpPr>
            <p:nvPr/>
          </p:nvSpPr>
          <p:spPr bwMode="auto">
            <a:xfrm>
              <a:off x="2" y="1"/>
              <a:ext cx="360" cy="363"/>
            </a:xfrm>
            <a:prstGeom prst="roundRect">
              <a:avLst>
                <a:gd name="adj" fmla="val 14222"/>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33" name="Group 27"/>
            <p:cNvGrpSpPr>
              <a:grpSpLocks/>
            </p:cNvGrpSpPr>
            <p:nvPr/>
          </p:nvGrpSpPr>
          <p:grpSpPr bwMode="auto">
            <a:xfrm>
              <a:off x="2" y="0"/>
              <a:ext cx="359" cy="364"/>
              <a:chOff x="0" y="0"/>
              <a:chExt cx="4251" cy="2141"/>
            </a:xfrm>
          </p:grpSpPr>
          <p:sp>
            <p:nvSpPr>
              <p:cNvPr id="37" name="Oval 28"/>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38" name="Oval 29"/>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34" name="Oval 30"/>
            <p:cNvSpPr>
              <a:spLocks noChangeArrowheads="1"/>
            </p:cNvSpPr>
            <p:nvPr/>
          </p:nvSpPr>
          <p:spPr bwMode="auto">
            <a:xfrm flipH="1">
              <a:off x="31" y="33"/>
              <a:ext cx="302" cy="292"/>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5" name="Oval 31"/>
            <p:cNvSpPr>
              <a:spLocks noChangeArrowheads="1"/>
            </p:cNvSpPr>
            <p:nvPr/>
          </p:nvSpPr>
          <p:spPr bwMode="auto">
            <a:xfrm flipH="1">
              <a:off x="59" y="41"/>
              <a:ext cx="244" cy="191"/>
            </a:xfrm>
            <a:prstGeom prst="ellipse">
              <a:avLst/>
            </a:prstGeom>
            <a:gradFill rotWithShape="1">
              <a:gsLst>
                <a:gs pos="0">
                  <a:srgbClr val="FCF2CD"/>
                </a:gs>
                <a:gs pos="100000">
                  <a:schemeClr val="accent1">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6" name="AutoShape 32"/>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2</a:t>
              </a:r>
              <a:endParaRPr lang="en-US" b="1">
                <a:solidFill>
                  <a:srgbClr val="FFFFFF"/>
                </a:solidFill>
                <a:ea typeface="Gulim" pitchFamily="34" charset="-127"/>
              </a:endParaRPr>
            </a:p>
          </p:txBody>
        </p:sp>
      </p:grpSp>
      <p:grpSp>
        <p:nvGrpSpPr>
          <p:cNvPr id="39" name="Group 33"/>
          <p:cNvGrpSpPr>
            <a:grpSpLocks/>
          </p:cNvGrpSpPr>
          <p:nvPr/>
        </p:nvGrpSpPr>
        <p:grpSpPr bwMode="auto">
          <a:xfrm>
            <a:off x="7740154" y="4510156"/>
            <a:ext cx="576262" cy="648103"/>
            <a:chOff x="0" y="0"/>
            <a:chExt cx="363" cy="364"/>
          </a:xfrm>
        </p:grpSpPr>
        <p:sp>
          <p:nvSpPr>
            <p:cNvPr id="40" name="AutoShape 34"/>
            <p:cNvSpPr>
              <a:spLocks noChangeArrowheads="1"/>
            </p:cNvSpPr>
            <p:nvPr/>
          </p:nvSpPr>
          <p:spPr bwMode="auto">
            <a:xfrm>
              <a:off x="1" y="0"/>
              <a:ext cx="361" cy="363"/>
            </a:xfrm>
            <a:prstGeom prst="roundRect">
              <a:avLst>
                <a:gd name="adj" fmla="val 14222"/>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1" name="Group 35"/>
            <p:cNvGrpSpPr>
              <a:grpSpLocks/>
            </p:cNvGrpSpPr>
            <p:nvPr/>
          </p:nvGrpSpPr>
          <p:grpSpPr bwMode="auto">
            <a:xfrm>
              <a:off x="0" y="0"/>
              <a:ext cx="361" cy="364"/>
              <a:chOff x="0" y="0"/>
              <a:chExt cx="4251" cy="2141"/>
            </a:xfrm>
          </p:grpSpPr>
          <p:sp>
            <p:nvSpPr>
              <p:cNvPr id="45" name="Oval 36"/>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46" name="Oval 37"/>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42" name="Oval 38"/>
            <p:cNvSpPr>
              <a:spLocks noChangeArrowheads="1"/>
            </p:cNvSpPr>
            <p:nvPr/>
          </p:nvSpPr>
          <p:spPr bwMode="auto">
            <a:xfrm flipH="1">
              <a:off x="29" y="33"/>
              <a:ext cx="303" cy="293"/>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3" name="Oval 39"/>
            <p:cNvSpPr>
              <a:spLocks noChangeArrowheads="1"/>
            </p:cNvSpPr>
            <p:nvPr/>
          </p:nvSpPr>
          <p:spPr bwMode="auto">
            <a:xfrm flipH="1">
              <a:off x="57" y="41"/>
              <a:ext cx="246" cy="191"/>
            </a:xfrm>
            <a:prstGeom prst="ellipse">
              <a:avLst/>
            </a:prstGeom>
            <a:gradFill rotWithShape="1">
              <a:gsLst>
                <a:gs pos="0">
                  <a:srgbClr val="FFAAAA"/>
                </a:gs>
                <a:gs pos="100000">
                  <a:schemeClr val="accent2">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4" name="AutoShape 40"/>
            <p:cNvSpPr>
              <a:spLocks noChangeArrowheads="1"/>
            </p:cNvSpPr>
            <p:nvPr/>
          </p:nvSpPr>
          <p:spPr bwMode="auto">
            <a:xfrm>
              <a:off x="0" y="0"/>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3</a:t>
              </a:r>
              <a:endParaRPr lang="en-US" b="1">
                <a:solidFill>
                  <a:srgbClr val="FFFFFF"/>
                </a:solidFill>
                <a:ea typeface="Gulim" pitchFamily="34" charset="-127"/>
              </a:endParaRPr>
            </a:p>
          </p:txBody>
        </p:sp>
      </p:grpSp>
      <p:grpSp>
        <p:nvGrpSpPr>
          <p:cNvPr id="47" name="Group 41"/>
          <p:cNvGrpSpPr>
            <a:grpSpLocks/>
          </p:cNvGrpSpPr>
          <p:nvPr/>
        </p:nvGrpSpPr>
        <p:grpSpPr bwMode="auto">
          <a:xfrm>
            <a:off x="7740154" y="5445193"/>
            <a:ext cx="576262" cy="648103"/>
            <a:chOff x="0" y="0"/>
            <a:chExt cx="363" cy="364"/>
          </a:xfrm>
        </p:grpSpPr>
        <p:sp>
          <p:nvSpPr>
            <p:cNvPr id="48" name="AutoShape 42"/>
            <p:cNvSpPr>
              <a:spLocks noChangeArrowheads="1"/>
            </p:cNvSpPr>
            <p:nvPr/>
          </p:nvSpPr>
          <p:spPr bwMode="auto">
            <a:xfrm>
              <a:off x="1" y="1"/>
              <a:ext cx="361" cy="363"/>
            </a:xfrm>
            <a:prstGeom prst="roundRect">
              <a:avLst>
                <a:gd name="adj" fmla="val 14222"/>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9" name="Group 43"/>
            <p:cNvGrpSpPr>
              <a:grpSpLocks/>
            </p:cNvGrpSpPr>
            <p:nvPr/>
          </p:nvGrpSpPr>
          <p:grpSpPr bwMode="auto">
            <a:xfrm>
              <a:off x="0" y="0"/>
              <a:ext cx="360" cy="364"/>
              <a:chOff x="0" y="0"/>
              <a:chExt cx="1134" cy="993"/>
            </a:xfrm>
          </p:grpSpPr>
          <p:grpSp>
            <p:nvGrpSpPr>
              <p:cNvPr id="52" name="Group 44"/>
              <p:cNvGrpSpPr>
                <a:grpSpLocks/>
              </p:cNvGrpSpPr>
              <p:nvPr/>
            </p:nvGrpSpPr>
            <p:grpSpPr bwMode="auto">
              <a:xfrm>
                <a:off x="0" y="0"/>
                <a:ext cx="1134" cy="993"/>
                <a:chOff x="0" y="0"/>
                <a:chExt cx="4251" cy="2141"/>
              </a:xfrm>
            </p:grpSpPr>
            <p:sp>
              <p:nvSpPr>
                <p:cNvPr id="54" name="Oval 45"/>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55" name="Oval 46"/>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53" name="Oval 47"/>
              <p:cNvSpPr>
                <a:spLocks noChangeArrowheads="1"/>
              </p:cNvSpPr>
              <p:nvPr/>
            </p:nvSpPr>
            <p:spPr bwMode="auto">
              <a:xfrm flipH="1">
                <a:off x="91" y="91"/>
                <a:ext cx="953" cy="795"/>
              </a:xfrm>
              <a:prstGeom prst="ellipse">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grpSp>
        <p:sp>
          <p:nvSpPr>
            <p:cNvPr id="50" name="Oval 48"/>
            <p:cNvSpPr>
              <a:spLocks noChangeArrowheads="1"/>
            </p:cNvSpPr>
            <p:nvPr/>
          </p:nvSpPr>
          <p:spPr bwMode="auto">
            <a:xfrm flipH="1">
              <a:off x="57" y="42"/>
              <a:ext cx="244" cy="191"/>
            </a:xfrm>
            <a:prstGeom prst="ellipse">
              <a:avLst/>
            </a:prstGeom>
            <a:gradFill rotWithShape="1">
              <a:gsLst>
                <a:gs pos="0">
                  <a:srgbClr val="DBDBDB"/>
                </a:gs>
                <a:gs pos="100000">
                  <a:schemeClr val="hlink">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51" name="AutoShape 49"/>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4</a:t>
              </a:r>
              <a:endParaRPr lang="en-US" b="1">
                <a:solidFill>
                  <a:srgbClr val="FFFFFF"/>
                </a:solidFill>
                <a:ea typeface="Gulim" pitchFamily="34" charset="-127"/>
              </a:endParaRPr>
            </a:p>
          </p:txBody>
        </p:sp>
      </p:grpSp>
      <p:sp>
        <p:nvSpPr>
          <p:cNvPr id="69" name="AutoShape 14"/>
          <p:cNvSpPr>
            <a:spLocks noChangeArrowheads="1"/>
          </p:cNvSpPr>
          <p:nvPr/>
        </p:nvSpPr>
        <p:spPr bwMode="auto">
          <a:xfrm>
            <a:off x="1763688" y="3573016"/>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السرعة </a:t>
            </a:r>
            <a:r>
              <a:rPr lang="ar-EG" sz="2400" b="1" dirty="0">
                <a:solidFill>
                  <a:srgbClr val="FFFFFF"/>
                </a:solidFill>
                <a:ea typeface="Gulim" pitchFamily="34" charset="-127"/>
              </a:rPr>
              <a:t>في نقل المعلومات والبيانات</a:t>
            </a:r>
            <a:endParaRPr lang="en-US" sz="2400" b="1" dirty="0">
              <a:solidFill>
                <a:srgbClr val="FFFFFF"/>
              </a:solidFill>
              <a:ea typeface="Gulim" pitchFamily="34" charset="-127"/>
            </a:endParaRPr>
          </a:p>
        </p:txBody>
      </p:sp>
      <p:sp>
        <p:nvSpPr>
          <p:cNvPr id="70" name="AutoShape 14"/>
          <p:cNvSpPr>
            <a:spLocks noChangeArrowheads="1"/>
          </p:cNvSpPr>
          <p:nvPr/>
        </p:nvSpPr>
        <p:spPr bwMode="auto">
          <a:xfrm>
            <a:off x="1808192" y="4565496"/>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كثرة </a:t>
            </a:r>
            <a:r>
              <a:rPr lang="ar-EG" sz="2400" b="1" dirty="0">
                <a:solidFill>
                  <a:srgbClr val="FFFFFF"/>
                </a:solidFill>
                <a:ea typeface="Gulim" pitchFamily="34" charset="-127"/>
              </a:rPr>
              <a:t>الاستخدام</a:t>
            </a:r>
            <a:endParaRPr lang="en-US" sz="2400" b="1" dirty="0">
              <a:solidFill>
                <a:srgbClr val="FFFFFF"/>
              </a:solidFill>
              <a:ea typeface="Gulim" pitchFamily="34" charset="-127"/>
            </a:endParaRPr>
          </a:p>
        </p:txBody>
      </p:sp>
      <p:sp>
        <p:nvSpPr>
          <p:cNvPr id="71" name="AutoShape 14"/>
          <p:cNvSpPr>
            <a:spLocks noChangeArrowheads="1"/>
          </p:cNvSpPr>
          <p:nvPr/>
        </p:nvSpPr>
        <p:spPr bwMode="auto">
          <a:xfrm>
            <a:off x="1852696" y="5501600"/>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سهولة </a:t>
            </a:r>
            <a:r>
              <a:rPr lang="ar-EG" sz="2400" b="1" dirty="0">
                <a:solidFill>
                  <a:srgbClr val="FFFFFF"/>
                </a:solidFill>
                <a:ea typeface="Gulim" pitchFamily="34" charset="-127"/>
              </a:rPr>
              <a:t>الاستخدام</a:t>
            </a:r>
            <a:endParaRPr lang="en-US" sz="2400" b="1" dirty="0">
              <a:solidFill>
                <a:srgbClr val="FFFFFF"/>
              </a:solidFill>
              <a:ea typeface="Gulim" pitchFamily="34" charset="-127"/>
            </a:endParaRPr>
          </a:p>
        </p:txBody>
      </p:sp>
    </p:spTree>
    <p:extLst>
      <p:ext uri="{BB962C8B-B14F-4D97-AF65-F5344CB8AC3E}">
        <p14:creationId xmlns:p14="http://schemas.microsoft.com/office/powerpoint/2010/main" xmlns="" val="37083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fade">
                                      <p:cBhvr>
                                        <p:cTn id="64" dur="1000"/>
                                        <p:tgtEl>
                                          <p:spTgt spid="69"/>
                                        </p:tgtEl>
                                      </p:cBhvr>
                                    </p:animEffect>
                                    <p:anim calcmode="lin" valueType="num">
                                      <p:cBhvr>
                                        <p:cTn id="65" dur="1000" fill="hold"/>
                                        <p:tgtEl>
                                          <p:spTgt spid="69"/>
                                        </p:tgtEl>
                                        <p:attrNameLst>
                                          <p:attrName>ppt_x</p:attrName>
                                        </p:attrNameLst>
                                      </p:cBhvr>
                                      <p:tavLst>
                                        <p:tav tm="0">
                                          <p:val>
                                            <p:strVal val="#ppt_x"/>
                                          </p:val>
                                        </p:tav>
                                        <p:tav tm="100000">
                                          <p:val>
                                            <p:strVal val="#ppt_x"/>
                                          </p:val>
                                        </p:tav>
                                      </p:tavLst>
                                    </p:anim>
                                    <p:anim calcmode="lin" valueType="num">
                                      <p:cBhvr>
                                        <p:cTn id="6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1000"/>
                                        <p:tgtEl>
                                          <p:spTgt spid="39"/>
                                        </p:tgtEl>
                                      </p:cBhvr>
                                    </p:animEffect>
                                    <p:anim calcmode="lin" valueType="num">
                                      <p:cBhvr>
                                        <p:cTn id="82" dur="1000" fill="hold"/>
                                        <p:tgtEl>
                                          <p:spTgt spid="39"/>
                                        </p:tgtEl>
                                        <p:attrNameLst>
                                          <p:attrName>ppt_x</p:attrName>
                                        </p:attrNameLst>
                                      </p:cBhvr>
                                      <p:tavLst>
                                        <p:tav tm="0">
                                          <p:val>
                                            <p:strVal val="#ppt_x"/>
                                          </p:val>
                                        </p:tav>
                                        <p:tav tm="100000">
                                          <p:val>
                                            <p:strVal val="#ppt_x"/>
                                          </p:val>
                                        </p:tav>
                                      </p:tavLst>
                                    </p:anim>
                                    <p:anim calcmode="lin" valueType="num">
                                      <p:cBhvr>
                                        <p:cTn id="83" dur="1000" fill="hold"/>
                                        <p:tgtEl>
                                          <p:spTgt spid="3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fade">
                                      <p:cBhvr>
                                        <p:cTn id="86" dur="1000"/>
                                        <p:tgtEl>
                                          <p:spTgt spid="70"/>
                                        </p:tgtEl>
                                      </p:cBhvr>
                                    </p:animEffect>
                                    <p:anim calcmode="lin" valueType="num">
                                      <p:cBhvr>
                                        <p:cTn id="87" dur="1000" fill="hold"/>
                                        <p:tgtEl>
                                          <p:spTgt spid="70"/>
                                        </p:tgtEl>
                                        <p:attrNameLst>
                                          <p:attrName>ppt_x</p:attrName>
                                        </p:attrNameLst>
                                      </p:cBhvr>
                                      <p:tavLst>
                                        <p:tav tm="0">
                                          <p:val>
                                            <p:strVal val="#ppt_x"/>
                                          </p:val>
                                        </p:tav>
                                        <p:tav tm="100000">
                                          <p:val>
                                            <p:strVal val="#ppt_x"/>
                                          </p:val>
                                        </p:tav>
                                      </p:tavLst>
                                    </p:anim>
                                    <p:anim calcmode="lin" valueType="num">
                                      <p:cBhvr>
                                        <p:cTn id="88"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fade">
                                      <p:cBhvr>
                                        <p:cTn id="93" dur="1000"/>
                                        <p:tgtEl>
                                          <p:spTgt spid="17"/>
                                        </p:tgtEl>
                                      </p:cBhvr>
                                    </p:animEffect>
                                    <p:anim calcmode="lin" valueType="num">
                                      <p:cBhvr>
                                        <p:cTn id="94" dur="1000" fill="hold"/>
                                        <p:tgtEl>
                                          <p:spTgt spid="17"/>
                                        </p:tgtEl>
                                        <p:attrNameLst>
                                          <p:attrName>ppt_x</p:attrName>
                                        </p:attrNameLst>
                                      </p:cBhvr>
                                      <p:tavLst>
                                        <p:tav tm="0">
                                          <p:val>
                                            <p:strVal val="#ppt_x"/>
                                          </p:val>
                                        </p:tav>
                                        <p:tav tm="100000">
                                          <p:val>
                                            <p:strVal val="#ppt_x"/>
                                          </p:val>
                                        </p:tav>
                                      </p:tavLst>
                                    </p:anim>
                                    <p:anim calcmode="lin" valueType="num">
                                      <p:cBhvr>
                                        <p:cTn id="95" dur="1000" fill="hold"/>
                                        <p:tgtEl>
                                          <p:spTgt spid="1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1000"/>
                                        <p:tgtEl>
                                          <p:spTgt spid="47"/>
                                        </p:tgtEl>
                                      </p:cBhvr>
                                    </p:animEffect>
                                    <p:anim calcmode="lin" valueType="num">
                                      <p:cBhvr>
                                        <p:cTn id="104" dur="1000" fill="hold"/>
                                        <p:tgtEl>
                                          <p:spTgt spid="47"/>
                                        </p:tgtEl>
                                        <p:attrNameLst>
                                          <p:attrName>ppt_x</p:attrName>
                                        </p:attrNameLst>
                                      </p:cBhvr>
                                      <p:tavLst>
                                        <p:tav tm="0">
                                          <p:val>
                                            <p:strVal val="#ppt_x"/>
                                          </p:val>
                                        </p:tav>
                                        <p:tav tm="100000">
                                          <p:val>
                                            <p:strVal val="#ppt_x"/>
                                          </p:val>
                                        </p:tav>
                                      </p:tavLst>
                                    </p:anim>
                                    <p:anim calcmode="lin" valueType="num">
                                      <p:cBhvr>
                                        <p:cTn id="105" dur="1000" fill="hold"/>
                                        <p:tgtEl>
                                          <p:spTgt spid="47"/>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71"/>
                                        </p:tgtEl>
                                        <p:attrNameLst>
                                          <p:attrName>style.visibility</p:attrName>
                                        </p:attrNameLst>
                                      </p:cBhvr>
                                      <p:to>
                                        <p:strVal val="visible"/>
                                      </p:to>
                                    </p:set>
                                    <p:animEffect transition="in" filter="fade">
                                      <p:cBhvr>
                                        <p:cTn id="108" dur="1000"/>
                                        <p:tgtEl>
                                          <p:spTgt spid="71"/>
                                        </p:tgtEl>
                                      </p:cBhvr>
                                    </p:animEffect>
                                    <p:anim calcmode="lin" valueType="num">
                                      <p:cBhvr>
                                        <p:cTn id="109" dur="1000" fill="hold"/>
                                        <p:tgtEl>
                                          <p:spTgt spid="71"/>
                                        </p:tgtEl>
                                        <p:attrNameLst>
                                          <p:attrName>ppt_x</p:attrName>
                                        </p:attrNameLst>
                                      </p:cBhvr>
                                      <p:tavLst>
                                        <p:tav tm="0">
                                          <p:val>
                                            <p:strVal val="#ppt_x"/>
                                          </p:val>
                                        </p:tav>
                                        <p:tav tm="100000">
                                          <p:val>
                                            <p:strVal val="#ppt_x"/>
                                          </p:val>
                                        </p:tav>
                                      </p:tavLst>
                                    </p:anim>
                                    <p:anim calcmode="lin" valueType="num">
                                      <p:cBhvr>
                                        <p:cTn id="110"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4" grpId="0" animBg="1"/>
      <p:bldP spid="15" grpId="0" animBg="1"/>
      <p:bldP spid="17" grpId="0" animBg="1"/>
      <p:bldP spid="18" grpId="0" animBg="1"/>
      <p:bldP spid="20" grpId="0"/>
      <p:bldP spid="24" grpId="0" animBg="1"/>
      <p:bldP spid="28" grpId="0" animBg="1"/>
      <p:bldP spid="29" grpId="0" animBg="1"/>
      <p:bldP spid="30" grpId="0"/>
      <p:bldP spid="69" grpId="0"/>
      <p:bldP spid="70" grpId="0"/>
      <p:bldP spid="7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187624" y="2459360"/>
            <a:ext cx="6408712" cy="2376264"/>
          </a:xfrm>
          <a:prstGeom prst="horizontalScroll">
            <a:avLst/>
          </a:prstGeom>
          <a:ln w="9525" cap="flat" cmpd="sng" algn="ctr">
            <a:solidFill>
              <a:schemeClr val="tx1"/>
            </a:solidFill>
            <a:prstDash val="solid"/>
            <a:round/>
            <a:headEnd type="none" w="med" len="med"/>
            <a:tailEnd type="none" w="med" len="med"/>
          </a:ln>
          <a:effectLst/>
          <a:extLst/>
        </p:spPr>
        <p:style>
          <a:lnRef idx="0">
            <a:scrgbClr r="0" g="0" b="0"/>
          </a:lnRef>
          <a:fillRef idx="1003">
            <a:schemeClr val="lt2"/>
          </a:fillRef>
          <a:effectRef idx="0">
            <a:scrgbClr r="0" g="0" b="0"/>
          </a:effectRef>
          <a:fontRef idx="major"/>
        </p:style>
        <p:txBody>
          <a:bodyPr vert="horz" wrap="square" lIns="91440" tIns="45720" rIns="91440" bIns="45720" numCol="1" rtlCol="1" anchor="t" anchorCtr="0" compatLnSpc="1">
            <a:prstTxWarp prst="textNoShape">
              <a:avLst/>
            </a:prstTxWarp>
          </a:bodyPr>
          <a:lstStyle/>
          <a:p>
            <a:pPr rtl="1">
              <a:lnSpc>
                <a:spcPct val="250000"/>
              </a:lnSpc>
            </a:pPr>
            <a:r>
              <a:rPr lang="ar-EG" sz="3600" b="1" dirty="0">
                <a:solidFill>
                  <a:srgbClr val="FFFFFF"/>
                </a:solidFill>
                <a:latin typeface="Simplified Arabic" pitchFamily="18" charset="-78"/>
                <a:cs typeface="Simplified Arabic" pitchFamily="18" charset="-78"/>
              </a:rPr>
              <a:t>قواعد استخدام أجهزة الاتصال الهاتفي</a:t>
            </a:r>
            <a:endParaRPr lang="ar-EG" sz="3600" b="1" dirty="0" smtClean="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20666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07CD1E3675BD4affA6CA63955D31575C# #AutoShape 3"/>
          <p:cNvSpPr>
            <a:spLocks noChangeArrowheads="1"/>
          </p:cNvSpPr>
          <p:nvPr/>
        </p:nvSpPr>
        <p:spPr bwMode="auto">
          <a:xfrm>
            <a:off x="809625" y="2305223"/>
            <a:ext cx="7524750" cy="2347913"/>
          </a:xfrm>
          <a:prstGeom prst="rect">
            <a:avLst/>
          </a:prstGeom>
          <a:solidFill>
            <a:schemeClr val="accent1">
              <a:lumMod val="60000"/>
              <a:lumOff val="40000"/>
              <a:alpha val="78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5" name="AutoShape 3" descr="D8FCD644EF414d608FD23FABDBB2453F# #AutoShape 3"/>
          <p:cNvSpPr>
            <a:spLocks noChangeArrowheads="1"/>
          </p:cNvSpPr>
          <p:nvPr/>
        </p:nvSpPr>
        <p:spPr bwMode="auto">
          <a:xfrm>
            <a:off x="914400" y="2162348"/>
            <a:ext cx="7315200" cy="2378075"/>
          </a:xfrm>
          <a:prstGeom prst="rect">
            <a:avLst/>
          </a:prstGeom>
          <a:solidFill>
            <a:schemeClr val="accent1">
              <a:lumMod val="75000"/>
              <a:alpha val="80000"/>
            </a:schemeClr>
          </a:solidFill>
          <a:ln w="12700">
            <a:solidFill>
              <a:schemeClr val="bg1"/>
            </a:solidFill>
            <a:miter lim="800000"/>
            <a:headEnd/>
            <a:tailEnd/>
          </a:ln>
        </p:spPr>
        <p:txBody>
          <a:bodyPr wrap="none" anchor="ctr"/>
          <a:lstStyle/>
          <a:p>
            <a:pPr rtl="1" eaLnBrk="0" hangingPunct="0"/>
            <a:r>
              <a:rPr lang="ar-EG" altLang="zh-CN" sz="4800" b="1" dirty="0">
                <a:solidFill>
                  <a:schemeClr val="bg1"/>
                </a:solidFill>
                <a:ea typeface="Microsoft YaHei" pitchFamily="34" charset="-122"/>
              </a:rPr>
              <a:t>الفصل </a:t>
            </a:r>
            <a:r>
              <a:rPr lang="ar-EG" altLang="zh-CN" sz="4800" b="1" dirty="0" smtClean="0">
                <a:solidFill>
                  <a:schemeClr val="bg1"/>
                </a:solidFill>
                <a:ea typeface="Microsoft YaHei" pitchFamily="34" charset="-122"/>
              </a:rPr>
              <a:t>الأول</a:t>
            </a:r>
          </a:p>
          <a:p>
            <a:pPr rtl="1" eaLnBrk="0" hangingPunct="0"/>
            <a:r>
              <a:rPr lang="ar-EG" altLang="zh-CN" sz="4800" b="1" dirty="0" smtClean="0">
                <a:solidFill>
                  <a:schemeClr val="bg1"/>
                </a:solidFill>
                <a:ea typeface="Microsoft YaHei" pitchFamily="34" charset="-122"/>
              </a:rPr>
              <a:t>مقدمة </a:t>
            </a:r>
            <a:r>
              <a:rPr lang="ar-EG" altLang="zh-CN" sz="4800" b="1" dirty="0">
                <a:solidFill>
                  <a:schemeClr val="bg1"/>
                </a:solidFill>
                <a:ea typeface="Microsoft YaHei" pitchFamily="34" charset="-122"/>
              </a:rPr>
              <a:t>عن السكرتارية</a:t>
            </a:r>
            <a:endParaRPr lang="zh-CN" altLang="en-US" sz="4800" b="1" dirty="0">
              <a:solidFill>
                <a:schemeClr val="bg1"/>
              </a:solidFill>
              <a:ea typeface="Microsoft YaHei" pitchFamily="34" charset="-122"/>
            </a:endParaRPr>
          </a:p>
        </p:txBody>
      </p:sp>
      <p:sp>
        <p:nvSpPr>
          <p:cNvPr id="6" name="Rectangle 13" descr="FD1DDF730CE4456e89755B07FE1653D0# #Rectangle 13"/>
          <p:cNvSpPr>
            <a:spLocks noChangeArrowheads="1"/>
          </p:cNvSpPr>
          <p:nvPr/>
        </p:nvSpPr>
        <p:spPr bwMode="auto">
          <a:xfrm>
            <a:off x="1081088" y="2521123"/>
            <a:ext cx="6981825" cy="334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65612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500"/>
                                        <p:tgtEl>
                                          <p:spTgt spid="5"/>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Bottom)">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slide(fromBottom)">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3526334"/>
            <a:ext cx="8346728" cy="2134914"/>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chemeClr val="bg1"/>
                  </a:solidFill>
                  <a:ea typeface="Gulim" pitchFamily="34" charset="-127"/>
                </a:rPr>
                <a:t>أفضل مكان لوضع جهاز الهاتف هو أن يكون على يسار السكرتير </a:t>
              </a:r>
              <a:endParaRPr lang="ar-EG" sz="2800" b="1" dirty="0" smtClean="0">
                <a:solidFill>
                  <a:schemeClr val="bg1"/>
                </a:solidFill>
                <a:ea typeface="Gulim" pitchFamily="34" charset="-127"/>
              </a:endParaRPr>
            </a:p>
            <a:p>
              <a:pPr rtl="1"/>
              <a:r>
                <a:rPr lang="ar-EG" sz="2800" b="1" dirty="0" smtClean="0">
                  <a:solidFill>
                    <a:schemeClr val="bg1"/>
                  </a:solidFill>
                  <a:ea typeface="Gulim" pitchFamily="34" charset="-127"/>
                </a:rPr>
                <a:t>وفي </a:t>
              </a:r>
              <a:r>
                <a:rPr lang="ar-EG" sz="2800" b="1" dirty="0">
                  <a:solidFill>
                    <a:schemeClr val="bg1"/>
                  </a:solidFill>
                  <a:ea typeface="Gulim" pitchFamily="34" charset="-127"/>
                </a:rPr>
                <a:t>متناول يده بشكل مريح. وهذا الوضع للهاتف يساعد السكرتير </a:t>
              </a:r>
              <a:endParaRPr lang="ar-EG" sz="2800" b="1" dirty="0" smtClean="0">
                <a:solidFill>
                  <a:schemeClr val="bg1"/>
                </a:solidFill>
                <a:ea typeface="Gulim" pitchFamily="34" charset="-127"/>
              </a:endParaRPr>
            </a:p>
            <a:p>
              <a:pPr rtl="1"/>
              <a:r>
                <a:rPr lang="ar-EG" sz="2800" b="1" dirty="0" smtClean="0">
                  <a:solidFill>
                    <a:schemeClr val="bg1"/>
                  </a:solidFill>
                  <a:ea typeface="Gulim" pitchFamily="34" charset="-127"/>
                </a:rPr>
                <a:t>على </a:t>
              </a:r>
              <a:r>
                <a:rPr lang="ar-EG" sz="2800" b="1" dirty="0">
                  <a:solidFill>
                    <a:schemeClr val="bg1"/>
                  </a:solidFill>
                  <a:ea typeface="Gulim" pitchFamily="34" charset="-127"/>
                </a:rPr>
                <a:t>رفع سماعة الهاتف باليد اليسرى واستخدام اليد اليمنى </a:t>
              </a:r>
              <a:endParaRPr lang="ar-EG" sz="2800" b="1" dirty="0" smtClean="0">
                <a:solidFill>
                  <a:schemeClr val="bg1"/>
                </a:solidFill>
                <a:ea typeface="Gulim" pitchFamily="34" charset="-127"/>
              </a:endParaRPr>
            </a:p>
            <a:p>
              <a:pPr rtl="1"/>
              <a:r>
                <a:rPr lang="ar-EG" sz="2800" b="1" dirty="0" smtClean="0">
                  <a:solidFill>
                    <a:schemeClr val="bg1"/>
                  </a:solidFill>
                  <a:ea typeface="Gulim" pitchFamily="34" charset="-127"/>
                </a:rPr>
                <a:t>لتدوين </a:t>
              </a:r>
              <a:r>
                <a:rPr lang="ar-EG" sz="2800" b="1" dirty="0">
                  <a:solidFill>
                    <a:schemeClr val="bg1"/>
                  </a:solidFill>
                  <a:ea typeface="Gulim" pitchFamily="34" charset="-127"/>
                </a:rPr>
                <a:t>الملاحظات</a:t>
              </a:r>
              <a:endParaRPr lang="en-US" sz="2800" dirty="0"/>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latin typeface="Simplified Arabic" pitchFamily="18" charset="-78"/>
                <a:cs typeface="Simplified Arabic" pitchFamily="18" charset="-78"/>
              </a:rPr>
              <a:t>وضع </a:t>
            </a:r>
            <a:r>
              <a:rPr lang="ar-EG" altLang="en-US" sz="3200" dirty="0">
                <a:latin typeface="Simplified Arabic" pitchFamily="18" charset="-78"/>
                <a:cs typeface="Simplified Arabic" pitchFamily="18" charset="-78"/>
              </a:rPr>
              <a:t>جهاز هاتف</a:t>
            </a:r>
          </a:p>
        </p:txBody>
      </p:sp>
    </p:spTree>
    <p:extLst>
      <p:ext uri="{BB962C8B-B14F-4D97-AF65-F5344CB8AC3E}">
        <p14:creationId xmlns:p14="http://schemas.microsoft.com/office/powerpoint/2010/main" xmlns="" val="353053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3526334"/>
            <a:ext cx="8346728" cy="2134914"/>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chemeClr val="bg1"/>
                  </a:solidFill>
                  <a:ea typeface="Gulim" pitchFamily="34" charset="-127"/>
                </a:rPr>
                <a:t>يجب على السكرتير أن يكون قادراً على تشغيل أجهزة الهاتف </a:t>
              </a:r>
              <a:r>
                <a:rPr lang="ar-EG" sz="2800" b="1" dirty="0" smtClean="0">
                  <a:solidFill>
                    <a:schemeClr val="bg1"/>
                  </a:solidFill>
                  <a:ea typeface="Gulim" pitchFamily="34" charset="-127"/>
                </a:rPr>
                <a:t>المتطورة</a:t>
              </a:r>
            </a:p>
            <a:p>
              <a:pPr rtl="1"/>
              <a:r>
                <a:rPr lang="ar-EG" sz="2800" b="1" dirty="0" smtClean="0">
                  <a:solidFill>
                    <a:schemeClr val="bg1"/>
                  </a:solidFill>
                  <a:ea typeface="Gulim" pitchFamily="34" charset="-127"/>
                </a:rPr>
                <a:t>بكفاءة </a:t>
              </a:r>
              <a:r>
                <a:rPr lang="ar-EG" sz="2800" b="1" dirty="0">
                  <a:solidFill>
                    <a:schemeClr val="bg1"/>
                  </a:solidFill>
                  <a:ea typeface="Gulim" pitchFamily="34" charset="-127"/>
                </a:rPr>
                <a:t>وفاعلية، وأن يكون قادراً على صيانتها وبرمجتها بما يخدم </a:t>
              </a:r>
              <a:endParaRPr lang="ar-EG" sz="2800" b="1" dirty="0" smtClean="0">
                <a:solidFill>
                  <a:schemeClr val="bg1"/>
                </a:solidFill>
                <a:ea typeface="Gulim" pitchFamily="34" charset="-127"/>
              </a:endParaRPr>
            </a:p>
            <a:p>
              <a:pPr rtl="1"/>
              <a:r>
                <a:rPr lang="ar-EG" sz="2800" b="1" dirty="0" smtClean="0">
                  <a:solidFill>
                    <a:schemeClr val="bg1"/>
                  </a:solidFill>
                  <a:ea typeface="Gulim" pitchFamily="34" charset="-127"/>
                </a:rPr>
                <a:t>مصلحة </a:t>
              </a:r>
              <a:r>
                <a:rPr lang="ar-EG" sz="2800" b="1" dirty="0">
                  <a:solidFill>
                    <a:schemeClr val="bg1"/>
                  </a:solidFill>
                  <a:ea typeface="Gulim" pitchFamily="34" charset="-127"/>
                </a:rPr>
                <a:t>العمل وضمان عدم توقفها</a:t>
              </a:r>
              <a:endParaRPr lang="en-US" sz="2800" dirty="0"/>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latin typeface="Simplified Arabic" pitchFamily="18" charset="-78"/>
                <a:cs typeface="Simplified Arabic" pitchFamily="18" charset="-78"/>
              </a:rPr>
              <a:t>القدرة </a:t>
            </a:r>
            <a:r>
              <a:rPr lang="ar-EG" altLang="en-US" sz="3200" dirty="0">
                <a:latin typeface="Simplified Arabic" pitchFamily="18" charset="-78"/>
                <a:cs typeface="Simplified Arabic" pitchFamily="18" charset="-78"/>
              </a:rPr>
              <a:t>على التعامل مع أجهزة الهاتف</a:t>
            </a:r>
          </a:p>
        </p:txBody>
      </p:sp>
    </p:spTree>
    <p:extLst>
      <p:ext uri="{BB962C8B-B14F-4D97-AF65-F5344CB8AC3E}">
        <p14:creationId xmlns:p14="http://schemas.microsoft.com/office/powerpoint/2010/main" xmlns="" val="77543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3526334"/>
            <a:ext cx="8346728" cy="2134914"/>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chemeClr val="bg1"/>
                  </a:solidFill>
                  <a:ea typeface="Gulim" pitchFamily="34" charset="-127"/>
                </a:rPr>
                <a:t>يجب على السكرتير أن يتحلى بآداب الاتصال والمحادثة بصفة </a:t>
              </a:r>
              <a:r>
                <a:rPr lang="ar-EG" sz="2800" b="1" dirty="0" smtClean="0">
                  <a:solidFill>
                    <a:schemeClr val="bg1"/>
                  </a:solidFill>
                  <a:ea typeface="Gulim" pitchFamily="34" charset="-127"/>
                </a:rPr>
                <a:t>عامة</a:t>
              </a:r>
            </a:p>
            <a:p>
              <a:pPr rtl="1"/>
              <a:r>
                <a:rPr lang="ar-EG" sz="2800" b="1" dirty="0" smtClean="0">
                  <a:solidFill>
                    <a:schemeClr val="bg1"/>
                  </a:solidFill>
                  <a:ea typeface="Gulim" pitchFamily="34" charset="-127"/>
                </a:rPr>
                <a:t>وأن </a:t>
              </a:r>
              <a:r>
                <a:rPr lang="ar-EG" sz="2800" b="1" dirty="0">
                  <a:solidFill>
                    <a:schemeClr val="bg1"/>
                  </a:solidFill>
                  <a:ea typeface="Gulim" pitchFamily="34" charset="-127"/>
                </a:rPr>
                <a:t>يكون صوته مسموعاً وواضحاً أثناء المحادثة الهاتفية. كما أن </a:t>
              </a:r>
              <a:endParaRPr lang="ar-EG" sz="2800" b="1" dirty="0" smtClean="0">
                <a:solidFill>
                  <a:schemeClr val="bg1"/>
                </a:solidFill>
                <a:ea typeface="Gulim" pitchFamily="34" charset="-127"/>
              </a:endParaRPr>
            </a:p>
            <a:p>
              <a:pPr rtl="1"/>
              <a:r>
                <a:rPr lang="ar-EG" sz="2800" b="1" dirty="0" smtClean="0">
                  <a:solidFill>
                    <a:schemeClr val="bg1"/>
                  </a:solidFill>
                  <a:ea typeface="Gulim" pitchFamily="34" charset="-127"/>
                </a:rPr>
                <a:t>القدرة </a:t>
              </a:r>
              <a:r>
                <a:rPr lang="ar-EG" sz="2800" b="1" dirty="0">
                  <a:solidFill>
                    <a:schemeClr val="bg1"/>
                  </a:solidFill>
                  <a:ea typeface="Gulim" pitchFamily="34" charset="-127"/>
                </a:rPr>
                <a:t>على التحكم بالنفس أثناء المحادثة واختيار الألفاظ المناسبة </a:t>
              </a:r>
              <a:endParaRPr lang="ar-EG" sz="2800" b="1" dirty="0" smtClean="0">
                <a:solidFill>
                  <a:schemeClr val="bg1"/>
                </a:solidFill>
                <a:ea typeface="Gulim" pitchFamily="34" charset="-127"/>
              </a:endParaRPr>
            </a:p>
            <a:p>
              <a:pPr rtl="1"/>
              <a:r>
                <a:rPr lang="ar-EG" sz="2800" b="1" dirty="0" smtClean="0">
                  <a:solidFill>
                    <a:schemeClr val="bg1"/>
                  </a:solidFill>
                  <a:ea typeface="Gulim" pitchFamily="34" charset="-127"/>
                </a:rPr>
                <a:t>والصحيحة </a:t>
              </a:r>
              <a:r>
                <a:rPr lang="ar-EG" sz="2800" b="1" dirty="0">
                  <a:solidFill>
                    <a:schemeClr val="bg1"/>
                  </a:solidFill>
                  <a:ea typeface="Gulim" pitchFamily="34" charset="-127"/>
                </a:rPr>
                <a:t>مع المتحدث والتفرغ التام لإجراء المكالمات الهاتفية </a:t>
              </a:r>
              <a:endParaRPr lang="en-US" sz="2800" dirty="0"/>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latin typeface="Simplified Arabic" pitchFamily="18" charset="-78"/>
                <a:cs typeface="Simplified Arabic" pitchFamily="18" charset="-78"/>
              </a:rPr>
              <a:t>القدرة </a:t>
            </a:r>
            <a:r>
              <a:rPr lang="ar-EG" altLang="en-US" sz="3200" dirty="0">
                <a:latin typeface="Simplified Arabic" pitchFamily="18" charset="-78"/>
                <a:cs typeface="Simplified Arabic" pitchFamily="18" charset="-78"/>
              </a:rPr>
              <a:t>على بناء العلاقات الحسنة وتطويرها</a:t>
            </a:r>
          </a:p>
        </p:txBody>
      </p:sp>
    </p:spTree>
    <p:extLst>
      <p:ext uri="{BB962C8B-B14F-4D97-AF65-F5344CB8AC3E}">
        <p14:creationId xmlns:p14="http://schemas.microsoft.com/office/powerpoint/2010/main" xmlns="" val="248297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3526334"/>
            <a:ext cx="8346728" cy="2134914"/>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chemeClr val="bg1"/>
                  </a:solidFill>
                  <a:ea typeface="Gulim" pitchFamily="34" charset="-127"/>
                </a:rPr>
                <a:t>يقضي السكرتير وقتاً طويلاً من عمله في معالجة المكالمات الهاتفية، </a:t>
              </a:r>
              <a:endParaRPr lang="ar-EG" sz="2800" b="1" dirty="0" smtClean="0">
                <a:solidFill>
                  <a:schemeClr val="bg1"/>
                </a:solidFill>
                <a:ea typeface="Gulim" pitchFamily="34" charset="-127"/>
              </a:endParaRPr>
            </a:p>
            <a:p>
              <a:pPr rtl="1"/>
              <a:r>
                <a:rPr lang="ar-EG" sz="2800" b="1" dirty="0" smtClean="0">
                  <a:solidFill>
                    <a:schemeClr val="bg1"/>
                  </a:solidFill>
                  <a:ea typeface="Gulim" pitchFamily="34" charset="-127"/>
                </a:rPr>
                <a:t>لذا </a:t>
              </a:r>
              <a:r>
                <a:rPr lang="ar-EG" sz="2800" b="1" dirty="0">
                  <a:solidFill>
                    <a:schemeClr val="bg1"/>
                  </a:solidFill>
                  <a:ea typeface="Gulim" pitchFamily="34" charset="-127"/>
                </a:rPr>
                <a:t>يجب عليه أن يتعامل بشكل جيد مع تلك المكالمات ليعطي صورة </a:t>
              </a:r>
              <a:endParaRPr lang="ar-EG" sz="2800" b="1" dirty="0" smtClean="0">
                <a:solidFill>
                  <a:schemeClr val="bg1"/>
                </a:solidFill>
                <a:ea typeface="Gulim" pitchFamily="34" charset="-127"/>
              </a:endParaRPr>
            </a:p>
            <a:p>
              <a:pPr rtl="1"/>
              <a:r>
                <a:rPr lang="ar-EG" sz="2800" b="1" dirty="0" smtClean="0">
                  <a:solidFill>
                    <a:schemeClr val="bg1"/>
                  </a:solidFill>
                  <a:ea typeface="Gulim" pitchFamily="34" charset="-127"/>
                </a:rPr>
                <a:t>مشرفة </a:t>
              </a:r>
              <a:r>
                <a:rPr lang="ar-EG" sz="2800" b="1" dirty="0">
                  <a:solidFill>
                    <a:schemeClr val="bg1"/>
                  </a:solidFill>
                  <a:ea typeface="Gulim" pitchFamily="34" charset="-127"/>
                </a:rPr>
                <a:t>عن المنشأة التي يعمل فيها ويساهم بشكل فعال في المحافظة </a:t>
              </a:r>
              <a:endParaRPr lang="ar-EG" sz="2800" b="1" dirty="0" smtClean="0">
                <a:solidFill>
                  <a:schemeClr val="bg1"/>
                </a:solidFill>
                <a:ea typeface="Gulim" pitchFamily="34" charset="-127"/>
              </a:endParaRPr>
            </a:p>
            <a:p>
              <a:pPr rtl="1"/>
              <a:r>
                <a:rPr lang="ar-EG" sz="2800" b="1" dirty="0" smtClean="0">
                  <a:solidFill>
                    <a:schemeClr val="bg1"/>
                  </a:solidFill>
                  <a:ea typeface="Gulim" pitchFamily="34" charset="-127"/>
                </a:rPr>
                <a:t>على </a:t>
              </a:r>
              <a:r>
                <a:rPr lang="ar-EG" sz="2800" b="1" dirty="0">
                  <a:solidFill>
                    <a:schemeClr val="bg1"/>
                  </a:solidFill>
                  <a:ea typeface="Gulim" pitchFamily="34" charset="-127"/>
                </a:rPr>
                <a:t>وقت المدير ليتيح الفرصة له كي يعمل على تحقيق أهداف المنشأة</a:t>
              </a:r>
              <a:endParaRPr lang="en-US" sz="2800" dirty="0"/>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latin typeface="Simplified Arabic" pitchFamily="18" charset="-78"/>
                <a:cs typeface="Simplified Arabic" pitchFamily="18" charset="-78"/>
              </a:rPr>
              <a:t>أسس </a:t>
            </a:r>
            <a:r>
              <a:rPr lang="ar-EG" altLang="en-US" sz="3200" dirty="0">
                <a:latin typeface="Simplified Arabic" pitchFamily="18" charset="-78"/>
                <a:cs typeface="Simplified Arabic" pitchFamily="18" charset="-78"/>
              </a:rPr>
              <a:t>معالجة الاتصالات الهاتفية</a:t>
            </a:r>
          </a:p>
        </p:txBody>
      </p:sp>
    </p:spTree>
    <p:extLst>
      <p:ext uri="{BB962C8B-B14F-4D97-AF65-F5344CB8AC3E}">
        <p14:creationId xmlns:p14="http://schemas.microsoft.com/office/powerpoint/2010/main" xmlns="" val="384542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3526334"/>
            <a:ext cx="8346728" cy="2134914"/>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chemeClr val="bg1"/>
                  </a:solidFill>
                  <a:ea typeface="Gulim" pitchFamily="34" charset="-127"/>
                </a:rPr>
                <a:t>لكل منشأة نماذجها وأسلوبها في التعامل مع المكالمات الهاتفية، </a:t>
              </a:r>
              <a:endParaRPr lang="ar-EG" sz="2800" b="1" dirty="0" smtClean="0">
                <a:solidFill>
                  <a:schemeClr val="bg1"/>
                </a:solidFill>
                <a:ea typeface="Gulim" pitchFamily="34" charset="-127"/>
              </a:endParaRPr>
            </a:p>
            <a:p>
              <a:pPr rtl="1"/>
              <a:r>
                <a:rPr lang="ar-EG" sz="2800" b="1" dirty="0" smtClean="0">
                  <a:solidFill>
                    <a:schemeClr val="bg1"/>
                  </a:solidFill>
                  <a:ea typeface="Gulim" pitchFamily="34" charset="-127"/>
                </a:rPr>
                <a:t>فعلى </a:t>
              </a:r>
              <a:r>
                <a:rPr lang="ar-EG" sz="2800" b="1" dirty="0">
                  <a:solidFill>
                    <a:schemeClr val="bg1"/>
                  </a:solidFill>
                  <a:ea typeface="Gulim" pitchFamily="34" charset="-127"/>
                </a:rPr>
                <a:t>السكرتير الجيد أن يكون حريصاً على معرفة أسلوب المنشأة </a:t>
              </a:r>
              <a:endParaRPr lang="ar-EG" sz="2800" b="1" dirty="0" smtClean="0">
                <a:solidFill>
                  <a:schemeClr val="bg1"/>
                </a:solidFill>
                <a:ea typeface="Gulim" pitchFamily="34" charset="-127"/>
              </a:endParaRPr>
            </a:p>
            <a:p>
              <a:pPr rtl="1"/>
              <a:r>
                <a:rPr lang="ar-EG" sz="2800" b="1" dirty="0" smtClean="0">
                  <a:solidFill>
                    <a:schemeClr val="bg1"/>
                  </a:solidFill>
                  <a:ea typeface="Gulim" pitchFamily="34" charset="-127"/>
                </a:rPr>
                <a:t>في </a:t>
              </a:r>
              <a:r>
                <a:rPr lang="ar-EG" sz="2800" b="1" dirty="0">
                  <a:solidFill>
                    <a:schemeClr val="bg1"/>
                  </a:solidFill>
                  <a:ea typeface="Gulim" pitchFamily="34" charset="-127"/>
                </a:rPr>
                <a:t>التعامل مع الاتصالات الهاتفية واستخدام النماذج الخاصة بذلك </a:t>
              </a:r>
              <a:endParaRPr lang="en-US" sz="2800" dirty="0"/>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latin typeface="Simplified Arabic" pitchFamily="18" charset="-78"/>
                <a:cs typeface="Simplified Arabic" pitchFamily="18" charset="-78"/>
              </a:rPr>
              <a:t>استخدام </a:t>
            </a:r>
            <a:r>
              <a:rPr lang="ar-EG" altLang="en-US" sz="3200" dirty="0">
                <a:latin typeface="Simplified Arabic" pitchFamily="18" charset="-78"/>
                <a:cs typeface="Simplified Arabic" pitchFamily="18" charset="-78"/>
              </a:rPr>
              <a:t>النماذج اللازمة لرصد المكالمات وتنظيمها</a:t>
            </a:r>
          </a:p>
        </p:txBody>
      </p:sp>
    </p:spTree>
    <p:extLst>
      <p:ext uri="{BB962C8B-B14F-4D97-AF65-F5344CB8AC3E}">
        <p14:creationId xmlns:p14="http://schemas.microsoft.com/office/powerpoint/2010/main" xmlns="" val="69259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187624" y="2459360"/>
            <a:ext cx="6408712" cy="2376264"/>
          </a:xfrm>
          <a:prstGeom prst="horizontalScroll">
            <a:avLst/>
          </a:prstGeom>
          <a:ln w="9525" cap="flat" cmpd="sng" algn="ctr">
            <a:solidFill>
              <a:schemeClr val="tx1"/>
            </a:solidFill>
            <a:prstDash val="solid"/>
            <a:round/>
            <a:headEnd type="none" w="med" len="med"/>
            <a:tailEnd type="none" w="med" len="med"/>
          </a:ln>
          <a:effectLst/>
          <a:extLst/>
        </p:spPr>
        <p:style>
          <a:lnRef idx="0">
            <a:scrgbClr r="0" g="0" b="0"/>
          </a:lnRef>
          <a:fillRef idx="1003">
            <a:schemeClr val="lt2"/>
          </a:fillRef>
          <a:effectRef idx="0">
            <a:scrgbClr r="0" g="0" b="0"/>
          </a:effectRef>
          <a:fontRef idx="major"/>
        </p:style>
        <p:txBody>
          <a:bodyPr vert="horz" wrap="square" lIns="91440" tIns="45720" rIns="91440" bIns="45720" numCol="1" rtlCol="1" anchor="t" anchorCtr="0" compatLnSpc="1">
            <a:prstTxWarp prst="textNoShape">
              <a:avLst/>
            </a:prstTxWarp>
          </a:bodyPr>
          <a:lstStyle/>
          <a:p>
            <a:pPr rtl="1">
              <a:lnSpc>
                <a:spcPct val="250000"/>
              </a:lnSpc>
            </a:pPr>
            <a:r>
              <a:rPr lang="ar-EG" sz="3600" b="1" dirty="0">
                <a:solidFill>
                  <a:srgbClr val="FFFFFF"/>
                </a:solidFill>
                <a:latin typeface="Simplified Arabic" pitchFamily="18" charset="-78"/>
                <a:cs typeface="Simplified Arabic" pitchFamily="18" charset="-78"/>
              </a:rPr>
              <a:t>الاتصالات الهاتفية الواردة</a:t>
            </a:r>
            <a:endParaRPr lang="ar-EG" sz="3600" b="1" dirty="0" smtClean="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241905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الاتصالات الهاتفية </a:t>
            </a:r>
            <a:r>
              <a:rPr lang="ar-EG" altLang="en-US" sz="3200" dirty="0" smtClean="0">
                <a:latin typeface="Simplified Arabic" pitchFamily="18" charset="-78"/>
                <a:cs typeface="Simplified Arabic" pitchFamily="18" charset="-78"/>
              </a:rPr>
              <a:t>الواردة – كيفية التعامل معها</a:t>
            </a:r>
            <a:endParaRPr lang="ar-EG" altLang="en-US" sz="3200" dirty="0">
              <a:latin typeface="Simplified Arabic" pitchFamily="18" charset="-78"/>
              <a:cs typeface="Simplified Arabic" pitchFamily="18" charset="-78"/>
            </a:endParaRPr>
          </a:p>
        </p:txBody>
      </p:sp>
      <p:sp>
        <p:nvSpPr>
          <p:cNvPr id="8" name="AutoShape 3"/>
          <p:cNvSpPr>
            <a:spLocks noChangeArrowheads="1"/>
          </p:cNvSpPr>
          <p:nvPr/>
        </p:nvSpPr>
        <p:spPr bwMode="auto">
          <a:xfrm flipH="1">
            <a:off x="1763688" y="2681605"/>
            <a:ext cx="5746140" cy="409516"/>
          </a:xfrm>
          <a:prstGeom prst="roundRect">
            <a:avLst>
              <a:gd name="adj" fmla="val 50000"/>
            </a:avLst>
          </a:prstGeom>
          <a:gradFill rotWithShape="1">
            <a:gsLst>
              <a:gs pos="0">
                <a:schemeClr val="bg2"/>
              </a:gs>
              <a:gs pos="50000">
                <a:srgbClr val="934300"/>
              </a:gs>
              <a:gs pos="100000">
                <a:schemeClr val="bg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9" name="AutoShape 4"/>
          <p:cNvSpPr>
            <a:spLocks noChangeArrowheads="1"/>
          </p:cNvSpPr>
          <p:nvPr/>
        </p:nvSpPr>
        <p:spPr bwMode="auto">
          <a:xfrm flipH="1">
            <a:off x="7260152" y="2621279"/>
            <a:ext cx="521061" cy="519907"/>
          </a:xfrm>
          <a:prstGeom prst="homePlate">
            <a:avLst>
              <a:gd name="adj" fmla="val 25000"/>
            </a:avLst>
          </a:prstGeom>
          <a:gradFill rotWithShape="1">
            <a:gsLst>
              <a:gs pos="0">
                <a:srgbClr val="5A2900"/>
              </a:gs>
              <a:gs pos="100000">
                <a:schemeClr val="bg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1" name="AutoShape 6"/>
          <p:cNvSpPr>
            <a:spLocks noChangeArrowheads="1"/>
          </p:cNvSpPr>
          <p:nvPr/>
        </p:nvSpPr>
        <p:spPr bwMode="auto">
          <a:xfrm flipH="1">
            <a:off x="1719184" y="3633686"/>
            <a:ext cx="5850038" cy="409516"/>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2" name="AutoShape 7"/>
          <p:cNvSpPr>
            <a:spLocks noChangeArrowheads="1"/>
          </p:cNvSpPr>
          <p:nvPr/>
        </p:nvSpPr>
        <p:spPr bwMode="auto">
          <a:xfrm flipH="1">
            <a:off x="7281878" y="3573149"/>
            <a:ext cx="530482" cy="519907"/>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4" name="AutoShape 9"/>
          <p:cNvSpPr>
            <a:spLocks noChangeArrowheads="1"/>
          </p:cNvSpPr>
          <p:nvPr/>
        </p:nvSpPr>
        <p:spPr bwMode="auto">
          <a:xfrm flipH="1">
            <a:off x="1719183" y="4641123"/>
            <a:ext cx="5763299" cy="409516"/>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5" name="AutoShape 10"/>
          <p:cNvSpPr>
            <a:spLocks noChangeArrowheads="1"/>
          </p:cNvSpPr>
          <p:nvPr/>
        </p:nvSpPr>
        <p:spPr bwMode="auto">
          <a:xfrm flipH="1">
            <a:off x="7232061" y="4575244"/>
            <a:ext cx="522617" cy="519907"/>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7" name="AutoShape 12"/>
          <p:cNvSpPr>
            <a:spLocks noChangeArrowheads="1"/>
          </p:cNvSpPr>
          <p:nvPr/>
        </p:nvSpPr>
        <p:spPr bwMode="auto">
          <a:xfrm flipH="1">
            <a:off x="1719184" y="5565455"/>
            <a:ext cx="5860668" cy="409516"/>
          </a:xfrm>
          <a:prstGeom prst="roundRect">
            <a:avLst>
              <a:gd name="adj" fmla="val 50000"/>
            </a:avLst>
          </a:prstGeom>
          <a:gradFill rotWithShape="1">
            <a:gsLst>
              <a:gs pos="0">
                <a:schemeClr val="hlink"/>
              </a:gs>
              <a:gs pos="50000">
                <a:srgbClr val="5A5A5A"/>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8" name="AutoShape 13"/>
          <p:cNvSpPr>
            <a:spLocks noChangeArrowheads="1"/>
          </p:cNvSpPr>
          <p:nvPr/>
        </p:nvSpPr>
        <p:spPr bwMode="auto">
          <a:xfrm flipH="1">
            <a:off x="7280914" y="5503137"/>
            <a:ext cx="531446" cy="519907"/>
          </a:xfrm>
          <a:prstGeom prst="homePlate">
            <a:avLst>
              <a:gd name="adj" fmla="val 25000"/>
            </a:avLst>
          </a:prstGeom>
          <a:gradFill rotWithShape="1">
            <a:gsLst>
              <a:gs pos="0">
                <a:srgbClr val="373737"/>
              </a:gs>
              <a:gs pos="100000">
                <a:schemeClr val="hlink"/>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20" name="AutoShape 14"/>
          <p:cNvSpPr>
            <a:spLocks noChangeArrowheads="1"/>
          </p:cNvSpPr>
          <p:nvPr/>
        </p:nvSpPr>
        <p:spPr bwMode="auto">
          <a:xfrm>
            <a:off x="1719184" y="2611795"/>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الحرص </a:t>
            </a:r>
            <a:r>
              <a:rPr lang="ar-EG" sz="2400" b="1" dirty="0">
                <a:solidFill>
                  <a:srgbClr val="FFFFFF"/>
                </a:solidFill>
                <a:ea typeface="Gulim" pitchFamily="34" charset="-127"/>
              </a:rPr>
              <a:t>على الرد بسرعة</a:t>
            </a:r>
            <a:endParaRPr lang="en-US" sz="2400" b="1" dirty="0">
              <a:solidFill>
                <a:srgbClr val="FFFFFF"/>
              </a:solidFill>
              <a:ea typeface="Gulim" pitchFamily="34" charset="-127"/>
            </a:endParaRPr>
          </a:p>
        </p:txBody>
      </p:sp>
      <p:sp>
        <p:nvSpPr>
          <p:cNvPr id="24" name="AutoShape 18"/>
          <p:cNvSpPr>
            <a:spLocks noChangeArrowheads="1"/>
          </p:cNvSpPr>
          <p:nvPr/>
        </p:nvSpPr>
        <p:spPr bwMode="auto">
          <a:xfrm>
            <a:off x="7740352" y="2563881"/>
            <a:ext cx="574675" cy="648103"/>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400">
              <a:solidFill>
                <a:srgbClr val="4D4D4D"/>
              </a:solidFill>
            </a:endParaRPr>
          </a:p>
        </p:txBody>
      </p:sp>
      <p:grpSp>
        <p:nvGrpSpPr>
          <p:cNvPr id="25" name="Group 19"/>
          <p:cNvGrpSpPr>
            <a:grpSpLocks/>
          </p:cNvGrpSpPr>
          <p:nvPr/>
        </p:nvGrpSpPr>
        <p:grpSpPr bwMode="auto">
          <a:xfrm>
            <a:off x="7740352" y="2563881"/>
            <a:ext cx="574675" cy="648103"/>
            <a:chOff x="0" y="0"/>
            <a:chExt cx="4251" cy="2141"/>
          </a:xfrm>
        </p:grpSpPr>
        <p:sp>
          <p:nvSpPr>
            <p:cNvPr id="26" name="Oval 20"/>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27" name="Oval 21"/>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28" name="Oval 22"/>
          <p:cNvSpPr>
            <a:spLocks noChangeArrowheads="1"/>
          </p:cNvSpPr>
          <p:nvPr/>
        </p:nvSpPr>
        <p:spPr bwMode="auto">
          <a:xfrm flipH="1">
            <a:off x="7786389" y="2616269"/>
            <a:ext cx="482600" cy="516346"/>
          </a:xfrm>
          <a:prstGeom prst="ellipse">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29" name="Oval 23"/>
          <p:cNvSpPr>
            <a:spLocks noChangeArrowheads="1"/>
          </p:cNvSpPr>
          <p:nvPr/>
        </p:nvSpPr>
        <p:spPr bwMode="auto">
          <a:xfrm flipH="1">
            <a:off x="7834013" y="2625793"/>
            <a:ext cx="377825" cy="341857"/>
          </a:xfrm>
          <a:prstGeom prst="ellipse">
            <a:avLst/>
          </a:prstGeom>
          <a:gradFill rotWithShape="1">
            <a:gsLst>
              <a:gs pos="0">
                <a:srgbClr val="F6E7DA"/>
              </a:gs>
              <a:gs pos="100000">
                <a:schemeClr val="bg2">
                  <a:alpha val="37999"/>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0" name="AutoShape 24"/>
          <p:cNvSpPr>
            <a:spLocks noChangeArrowheads="1"/>
          </p:cNvSpPr>
          <p:nvPr/>
        </p:nvSpPr>
        <p:spPr bwMode="auto">
          <a:xfrm>
            <a:off x="7740352" y="2565468"/>
            <a:ext cx="576262" cy="605371"/>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1</a:t>
            </a:r>
            <a:endParaRPr lang="en-US" b="1">
              <a:solidFill>
                <a:srgbClr val="FFFFFF"/>
              </a:solidFill>
              <a:ea typeface="Gulim" pitchFamily="34" charset="-127"/>
            </a:endParaRPr>
          </a:p>
        </p:txBody>
      </p:sp>
      <p:grpSp>
        <p:nvGrpSpPr>
          <p:cNvPr id="31" name="Group 25"/>
          <p:cNvGrpSpPr>
            <a:grpSpLocks/>
          </p:cNvGrpSpPr>
          <p:nvPr/>
        </p:nvGrpSpPr>
        <p:grpSpPr bwMode="auto">
          <a:xfrm>
            <a:off x="7740154" y="3500506"/>
            <a:ext cx="576262" cy="648103"/>
            <a:chOff x="0" y="0"/>
            <a:chExt cx="363" cy="364"/>
          </a:xfrm>
        </p:grpSpPr>
        <p:sp>
          <p:nvSpPr>
            <p:cNvPr id="32" name="AutoShape 26"/>
            <p:cNvSpPr>
              <a:spLocks noChangeArrowheads="1"/>
            </p:cNvSpPr>
            <p:nvPr/>
          </p:nvSpPr>
          <p:spPr bwMode="auto">
            <a:xfrm>
              <a:off x="2" y="1"/>
              <a:ext cx="360" cy="363"/>
            </a:xfrm>
            <a:prstGeom prst="roundRect">
              <a:avLst>
                <a:gd name="adj" fmla="val 14222"/>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33" name="Group 27"/>
            <p:cNvGrpSpPr>
              <a:grpSpLocks/>
            </p:cNvGrpSpPr>
            <p:nvPr/>
          </p:nvGrpSpPr>
          <p:grpSpPr bwMode="auto">
            <a:xfrm>
              <a:off x="2" y="0"/>
              <a:ext cx="359" cy="364"/>
              <a:chOff x="0" y="0"/>
              <a:chExt cx="4251" cy="2141"/>
            </a:xfrm>
          </p:grpSpPr>
          <p:sp>
            <p:nvSpPr>
              <p:cNvPr id="37" name="Oval 28"/>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38" name="Oval 29"/>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34" name="Oval 30"/>
            <p:cNvSpPr>
              <a:spLocks noChangeArrowheads="1"/>
            </p:cNvSpPr>
            <p:nvPr/>
          </p:nvSpPr>
          <p:spPr bwMode="auto">
            <a:xfrm flipH="1">
              <a:off x="31" y="33"/>
              <a:ext cx="302" cy="292"/>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5" name="Oval 31"/>
            <p:cNvSpPr>
              <a:spLocks noChangeArrowheads="1"/>
            </p:cNvSpPr>
            <p:nvPr/>
          </p:nvSpPr>
          <p:spPr bwMode="auto">
            <a:xfrm flipH="1">
              <a:off x="59" y="41"/>
              <a:ext cx="244" cy="191"/>
            </a:xfrm>
            <a:prstGeom prst="ellipse">
              <a:avLst/>
            </a:prstGeom>
            <a:gradFill rotWithShape="1">
              <a:gsLst>
                <a:gs pos="0">
                  <a:srgbClr val="FCF2CD"/>
                </a:gs>
                <a:gs pos="100000">
                  <a:schemeClr val="accent1">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6" name="AutoShape 32"/>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2</a:t>
              </a:r>
              <a:endParaRPr lang="en-US" b="1">
                <a:solidFill>
                  <a:srgbClr val="FFFFFF"/>
                </a:solidFill>
                <a:ea typeface="Gulim" pitchFamily="34" charset="-127"/>
              </a:endParaRPr>
            </a:p>
          </p:txBody>
        </p:sp>
      </p:grpSp>
      <p:grpSp>
        <p:nvGrpSpPr>
          <p:cNvPr id="39" name="Group 33"/>
          <p:cNvGrpSpPr>
            <a:grpSpLocks/>
          </p:cNvGrpSpPr>
          <p:nvPr/>
        </p:nvGrpSpPr>
        <p:grpSpPr bwMode="auto">
          <a:xfrm>
            <a:off x="7740154" y="4510156"/>
            <a:ext cx="576262" cy="648103"/>
            <a:chOff x="0" y="0"/>
            <a:chExt cx="363" cy="364"/>
          </a:xfrm>
        </p:grpSpPr>
        <p:sp>
          <p:nvSpPr>
            <p:cNvPr id="40" name="AutoShape 34"/>
            <p:cNvSpPr>
              <a:spLocks noChangeArrowheads="1"/>
            </p:cNvSpPr>
            <p:nvPr/>
          </p:nvSpPr>
          <p:spPr bwMode="auto">
            <a:xfrm>
              <a:off x="1" y="0"/>
              <a:ext cx="361" cy="363"/>
            </a:xfrm>
            <a:prstGeom prst="roundRect">
              <a:avLst>
                <a:gd name="adj" fmla="val 14222"/>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1" name="Group 35"/>
            <p:cNvGrpSpPr>
              <a:grpSpLocks/>
            </p:cNvGrpSpPr>
            <p:nvPr/>
          </p:nvGrpSpPr>
          <p:grpSpPr bwMode="auto">
            <a:xfrm>
              <a:off x="0" y="0"/>
              <a:ext cx="361" cy="364"/>
              <a:chOff x="0" y="0"/>
              <a:chExt cx="4251" cy="2141"/>
            </a:xfrm>
          </p:grpSpPr>
          <p:sp>
            <p:nvSpPr>
              <p:cNvPr id="45" name="Oval 36"/>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46" name="Oval 37"/>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42" name="Oval 38"/>
            <p:cNvSpPr>
              <a:spLocks noChangeArrowheads="1"/>
            </p:cNvSpPr>
            <p:nvPr/>
          </p:nvSpPr>
          <p:spPr bwMode="auto">
            <a:xfrm flipH="1">
              <a:off x="29" y="33"/>
              <a:ext cx="303" cy="293"/>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3" name="Oval 39"/>
            <p:cNvSpPr>
              <a:spLocks noChangeArrowheads="1"/>
            </p:cNvSpPr>
            <p:nvPr/>
          </p:nvSpPr>
          <p:spPr bwMode="auto">
            <a:xfrm flipH="1">
              <a:off x="57" y="41"/>
              <a:ext cx="246" cy="191"/>
            </a:xfrm>
            <a:prstGeom prst="ellipse">
              <a:avLst/>
            </a:prstGeom>
            <a:gradFill rotWithShape="1">
              <a:gsLst>
                <a:gs pos="0">
                  <a:srgbClr val="FFAAAA"/>
                </a:gs>
                <a:gs pos="100000">
                  <a:schemeClr val="accent2">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4" name="AutoShape 40"/>
            <p:cNvSpPr>
              <a:spLocks noChangeArrowheads="1"/>
            </p:cNvSpPr>
            <p:nvPr/>
          </p:nvSpPr>
          <p:spPr bwMode="auto">
            <a:xfrm>
              <a:off x="0" y="0"/>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3</a:t>
              </a:r>
              <a:endParaRPr lang="en-US" b="1">
                <a:solidFill>
                  <a:srgbClr val="FFFFFF"/>
                </a:solidFill>
                <a:ea typeface="Gulim" pitchFamily="34" charset="-127"/>
              </a:endParaRPr>
            </a:p>
          </p:txBody>
        </p:sp>
      </p:grpSp>
      <p:grpSp>
        <p:nvGrpSpPr>
          <p:cNvPr id="47" name="Group 41"/>
          <p:cNvGrpSpPr>
            <a:grpSpLocks/>
          </p:cNvGrpSpPr>
          <p:nvPr/>
        </p:nvGrpSpPr>
        <p:grpSpPr bwMode="auto">
          <a:xfrm>
            <a:off x="7740154" y="5445193"/>
            <a:ext cx="576262" cy="648103"/>
            <a:chOff x="0" y="0"/>
            <a:chExt cx="363" cy="364"/>
          </a:xfrm>
        </p:grpSpPr>
        <p:sp>
          <p:nvSpPr>
            <p:cNvPr id="48" name="AutoShape 42"/>
            <p:cNvSpPr>
              <a:spLocks noChangeArrowheads="1"/>
            </p:cNvSpPr>
            <p:nvPr/>
          </p:nvSpPr>
          <p:spPr bwMode="auto">
            <a:xfrm>
              <a:off x="1" y="1"/>
              <a:ext cx="361" cy="363"/>
            </a:xfrm>
            <a:prstGeom prst="roundRect">
              <a:avLst>
                <a:gd name="adj" fmla="val 14222"/>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9" name="Group 43"/>
            <p:cNvGrpSpPr>
              <a:grpSpLocks/>
            </p:cNvGrpSpPr>
            <p:nvPr/>
          </p:nvGrpSpPr>
          <p:grpSpPr bwMode="auto">
            <a:xfrm>
              <a:off x="0" y="0"/>
              <a:ext cx="360" cy="364"/>
              <a:chOff x="0" y="0"/>
              <a:chExt cx="1134" cy="993"/>
            </a:xfrm>
          </p:grpSpPr>
          <p:grpSp>
            <p:nvGrpSpPr>
              <p:cNvPr id="52" name="Group 44"/>
              <p:cNvGrpSpPr>
                <a:grpSpLocks/>
              </p:cNvGrpSpPr>
              <p:nvPr/>
            </p:nvGrpSpPr>
            <p:grpSpPr bwMode="auto">
              <a:xfrm>
                <a:off x="0" y="0"/>
                <a:ext cx="1134" cy="993"/>
                <a:chOff x="0" y="0"/>
                <a:chExt cx="4251" cy="2141"/>
              </a:xfrm>
            </p:grpSpPr>
            <p:sp>
              <p:nvSpPr>
                <p:cNvPr id="54" name="Oval 45"/>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55" name="Oval 46"/>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53" name="Oval 47"/>
              <p:cNvSpPr>
                <a:spLocks noChangeArrowheads="1"/>
              </p:cNvSpPr>
              <p:nvPr/>
            </p:nvSpPr>
            <p:spPr bwMode="auto">
              <a:xfrm flipH="1">
                <a:off x="91" y="91"/>
                <a:ext cx="953" cy="795"/>
              </a:xfrm>
              <a:prstGeom prst="ellipse">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grpSp>
        <p:sp>
          <p:nvSpPr>
            <p:cNvPr id="50" name="Oval 48"/>
            <p:cNvSpPr>
              <a:spLocks noChangeArrowheads="1"/>
            </p:cNvSpPr>
            <p:nvPr/>
          </p:nvSpPr>
          <p:spPr bwMode="auto">
            <a:xfrm flipH="1">
              <a:off x="57" y="42"/>
              <a:ext cx="244" cy="191"/>
            </a:xfrm>
            <a:prstGeom prst="ellipse">
              <a:avLst/>
            </a:prstGeom>
            <a:gradFill rotWithShape="1">
              <a:gsLst>
                <a:gs pos="0">
                  <a:srgbClr val="DBDBDB"/>
                </a:gs>
                <a:gs pos="100000">
                  <a:schemeClr val="hlink">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51" name="AutoShape 49"/>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4</a:t>
              </a:r>
              <a:endParaRPr lang="en-US" b="1">
                <a:solidFill>
                  <a:srgbClr val="FFFFFF"/>
                </a:solidFill>
                <a:ea typeface="Gulim" pitchFamily="34" charset="-127"/>
              </a:endParaRPr>
            </a:p>
          </p:txBody>
        </p:sp>
      </p:grpSp>
      <p:sp>
        <p:nvSpPr>
          <p:cNvPr id="69" name="AutoShape 14"/>
          <p:cNvSpPr>
            <a:spLocks noChangeArrowheads="1"/>
          </p:cNvSpPr>
          <p:nvPr/>
        </p:nvSpPr>
        <p:spPr bwMode="auto">
          <a:xfrm>
            <a:off x="1763688" y="3573016"/>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1900" b="1" dirty="0" smtClean="0">
                <a:solidFill>
                  <a:srgbClr val="FFFFFF"/>
                </a:solidFill>
                <a:ea typeface="Gulim" pitchFamily="34" charset="-127"/>
              </a:rPr>
              <a:t>أن </a:t>
            </a:r>
            <a:r>
              <a:rPr lang="ar-EG" sz="1900" b="1" dirty="0">
                <a:solidFill>
                  <a:srgbClr val="FFFFFF"/>
                </a:solidFill>
                <a:ea typeface="Gulim" pitchFamily="34" charset="-127"/>
              </a:rPr>
              <a:t>يحرص السكرتير على التعريف بنفسه واسم المنشأة التي يعمل بها</a:t>
            </a:r>
            <a:endParaRPr lang="en-US" sz="1900" b="1" dirty="0">
              <a:solidFill>
                <a:srgbClr val="FFFFFF"/>
              </a:solidFill>
              <a:ea typeface="Gulim" pitchFamily="34" charset="-127"/>
            </a:endParaRPr>
          </a:p>
        </p:txBody>
      </p:sp>
      <p:sp>
        <p:nvSpPr>
          <p:cNvPr id="70" name="AutoShape 14"/>
          <p:cNvSpPr>
            <a:spLocks noChangeArrowheads="1"/>
          </p:cNvSpPr>
          <p:nvPr/>
        </p:nvSpPr>
        <p:spPr bwMode="auto">
          <a:xfrm>
            <a:off x="1808192" y="4565496"/>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a:solidFill>
                  <a:srgbClr val="FFFFFF"/>
                </a:solidFill>
                <a:ea typeface="Gulim" pitchFamily="34" charset="-127"/>
              </a:rPr>
              <a:t>	يجب أن تكون منصتاً جيداً وتركز على ما يقوله المتصل</a:t>
            </a:r>
            <a:endParaRPr lang="en-US" sz="2400" b="1" dirty="0">
              <a:solidFill>
                <a:srgbClr val="FFFFFF"/>
              </a:solidFill>
              <a:ea typeface="Gulim" pitchFamily="34" charset="-127"/>
            </a:endParaRPr>
          </a:p>
        </p:txBody>
      </p:sp>
      <p:sp>
        <p:nvSpPr>
          <p:cNvPr id="71" name="AutoShape 14"/>
          <p:cNvSpPr>
            <a:spLocks noChangeArrowheads="1"/>
          </p:cNvSpPr>
          <p:nvPr/>
        </p:nvSpPr>
        <p:spPr bwMode="auto">
          <a:xfrm>
            <a:off x="1852696" y="5501600"/>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أن </a:t>
            </a:r>
            <a:r>
              <a:rPr lang="ar-EG" sz="2400" b="1" dirty="0">
                <a:solidFill>
                  <a:srgbClr val="FFFFFF"/>
                </a:solidFill>
                <a:ea typeface="Gulim" pitchFamily="34" charset="-127"/>
              </a:rPr>
              <a:t>يحرص السكرتير على عدم مقاطعة المتحدث</a:t>
            </a:r>
            <a:endParaRPr lang="en-US" sz="2400" b="1" dirty="0">
              <a:solidFill>
                <a:srgbClr val="FFFFFF"/>
              </a:solidFill>
              <a:ea typeface="Gulim" pitchFamily="34" charset="-127"/>
            </a:endParaRPr>
          </a:p>
        </p:txBody>
      </p:sp>
    </p:spTree>
    <p:extLst>
      <p:ext uri="{BB962C8B-B14F-4D97-AF65-F5344CB8AC3E}">
        <p14:creationId xmlns:p14="http://schemas.microsoft.com/office/powerpoint/2010/main" xmlns="" val="59997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fade">
                                      <p:cBhvr>
                                        <p:cTn id="64" dur="1000"/>
                                        <p:tgtEl>
                                          <p:spTgt spid="69"/>
                                        </p:tgtEl>
                                      </p:cBhvr>
                                    </p:animEffect>
                                    <p:anim calcmode="lin" valueType="num">
                                      <p:cBhvr>
                                        <p:cTn id="65" dur="1000" fill="hold"/>
                                        <p:tgtEl>
                                          <p:spTgt spid="69"/>
                                        </p:tgtEl>
                                        <p:attrNameLst>
                                          <p:attrName>ppt_x</p:attrName>
                                        </p:attrNameLst>
                                      </p:cBhvr>
                                      <p:tavLst>
                                        <p:tav tm="0">
                                          <p:val>
                                            <p:strVal val="#ppt_x"/>
                                          </p:val>
                                        </p:tav>
                                        <p:tav tm="100000">
                                          <p:val>
                                            <p:strVal val="#ppt_x"/>
                                          </p:val>
                                        </p:tav>
                                      </p:tavLst>
                                    </p:anim>
                                    <p:anim calcmode="lin" valueType="num">
                                      <p:cBhvr>
                                        <p:cTn id="6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1000"/>
                                        <p:tgtEl>
                                          <p:spTgt spid="39"/>
                                        </p:tgtEl>
                                      </p:cBhvr>
                                    </p:animEffect>
                                    <p:anim calcmode="lin" valueType="num">
                                      <p:cBhvr>
                                        <p:cTn id="82" dur="1000" fill="hold"/>
                                        <p:tgtEl>
                                          <p:spTgt spid="39"/>
                                        </p:tgtEl>
                                        <p:attrNameLst>
                                          <p:attrName>ppt_x</p:attrName>
                                        </p:attrNameLst>
                                      </p:cBhvr>
                                      <p:tavLst>
                                        <p:tav tm="0">
                                          <p:val>
                                            <p:strVal val="#ppt_x"/>
                                          </p:val>
                                        </p:tav>
                                        <p:tav tm="100000">
                                          <p:val>
                                            <p:strVal val="#ppt_x"/>
                                          </p:val>
                                        </p:tav>
                                      </p:tavLst>
                                    </p:anim>
                                    <p:anim calcmode="lin" valueType="num">
                                      <p:cBhvr>
                                        <p:cTn id="83" dur="1000" fill="hold"/>
                                        <p:tgtEl>
                                          <p:spTgt spid="3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fade">
                                      <p:cBhvr>
                                        <p:cTn id="86" dur="1000"/>
                                        <p:tgtEl>
                                          <p:spTgt spid="70"/>
                                        </p:tgtEl>
                                      </p:cBhvr>
                                    </p:animEffect>
                                    <p:anim calcmode="lin" valueType="num">
                                      <p:cBhvr>
                                        <p:cTn id="87" dur="1000" fill="hold"/>
                                        <p:tgtEl>
                                          <p:spTgt spid="70"/>
                                        </p:tgtEl>
                                        <p:attrNameLst>
                                          <p:attrName>ppt_x</p:attrName>
                                        </p:attrNameLst>
                                      </p:cBhvr>
                                      <p:tavLst>
                                        <p:tav tm="0">
                                          <p:val>
                                            <p:strVal val="#ppt_x"/>
                                          </p:val>
                                        </p:tav>
                                        <p:tav tm="100000">
                                          <p:val>
                                            <p:strVal val="#ppt_x"/>
                                          </p:val>
                                        </p:tav>
                                      </p:tavLst>
                                    </p:anim>
                                    <p:anim calcmode="lin" valueType="num">
                                      <p:cBhvr>
                                        <p:cTn id="88"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fade">
                                      <p:cBhvr>
                                        <p:cTn id="93" dur="1000"/>
                                        <p:tgtEl>
                                          <p:spTgt spid="17"/>
                                        </p:tgtEl>
                                      </p:cBhvr>
                                    </p:animEffect>
                                    <p:anim calcmode="lin" valueType="num">
                                      <p:cBhvr>
                                        <p:cTn id="94" dur="1000" fill="hold"/>
                                        <p:tgtEl>
                                          <p:spTgt spid="17"/>
                                        </p:tgtEl>
                                        <p:attrNameLst>
                                          <p:attrName>ppt_x</p:attrName>
                                        </p:attrNameLst>
                                      </p:cBhvr>
                                      <p:tavLst>
                                        <p:tav tm="0">
                                          <p:val>
                                            <p:strVal val="#ppt_x"/>
                                          </p:val>
                                        </p:tav>
                                        <p:tav tm="100000">
                                          <p:val>
                                            <p:strVal val="#ppt_x"/>
                                          </p:val>
                                        </p:tav>
                                      </p:tavLst>
                                    </p:anim>
                                    <p:anim calcmode="lin" valueType="num">
                                      <p:cBhvr>
                                        <p:cTn id="95" dur="1000" fill="hold"/>
                                        <p:tgtEl>
                                          <p:spTgt spid="1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1000"/>
                                        <p:tgtEl>
                                          <p:spTgt spid="47"/>
                                        </p:tgtEl>
                                      </p:cBhvr>
                                    </p:animEffect>
                                    <p:anim calcmode="lin" valueType="num">
                                      <p:cBhvr>
                                        <p:cTn id="104" dur="1000" fill="hold"/>
                                        <p:tgtEl>
                                          <p:spTgt spid="47"/>
                                        </p:tgtEl>
                                        <p:attrNameLst>
                                          <p:attrName>ppt_x</p:attrName>
                                        </p:attrNameLst>
                                      </p:cBhvr>
                                      <p:tavLst>
                                        <p:tav tm="0">
                                          <p:val>
                                            <p:strVal val="#ppt_x"/>
                                          </p:val>
                                        </p:tav>
                                        <p:tav tm="100000">
                                          <p:val>
                                            <p:strVal val="#ppt_x"/>
                                          </p:val>
                                        </p:tav>
                                      </p:tavLst>
                                    </p:anim>
                                    <p:anim calcmode="lin" valueType="num">
                                      <p:cBhvr>
                                        <p:cTn id="105" dur="1000" fill="hold"/>
                                        <p:tgtEl>
                                          <p:spTgt spid="47"/>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71"/>
                                        </p:tgtEl>
                                        <p:attrNameLst>
                                          <p:attrName>style.visibility</p:attrName>
                                        </p:attrNameLst>
                                      </p:cBhvr>
                                      <p:to>
                                        <p:strVal val="visible"/>
                                      </p:to>
                                    </p:set>
                                    <p:animEffect transition="in" filter="fade">
                                      <p:cBhvr>
                                        <p:cTn id="108" dur="1000"/>
                                        <p:tgtEl>
                                          <p:spTgt spid="71"/>
                                        </p:tgtEl>
                                      </p:cBhvr>
                                    </p:animEffect>
                                    <p:anim calcmode="lin" valueType="num">
                                      <p:cBhvr>
                                        <p:cTn id="109" dur="1000" fill="hold"/>
                                        <p:tgtEl>
                                          <p:spTgt spid="71"/>
                                        </p:tgtEl>
                                        <p:attrNameLst>
                                          <p:attrName>ppt_x</p:attrName>
                                        </p:attrNameLst>
                                      </p:cBhvr>
                                      <p:tavLst>
                                        <p:tav tm="0">
                                          <p:val>
                                            <p:strVal val="#ppt_x"/>
                                          </p:val>
                                        </p:tav>
                                        <p:tav tm="100000">
                                          <p:val>
                                            <p:strVal val="#ppt_x"/>
                                          </p:val>
                                        </p:tav>
                                      </p:tavLst>
                                    </p:anim>
                                    <p:anim calcmode="lin" valueType="num">
                                      <p:cBhvr>
                                        <p:cTn id="110"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4" grpId="0" animBg="1"/>
      <p:bldP spid="15" grpId="0" animBg="1"/>
      <p:bldP spid="17" grpId="0" animBg="1"/>
      <p:bldP spid="18" grpId="0" animBg="1"/>
      <p:bldP spid="20" grpId="0"/>
      <p:bldP spid="24" grpId="0" animBg="1"/>
      <p:bldP spid="28" grpId="0" animBg="1"/>
      <p:bldP spid="29" grpId="0" animBg="1"/>
      <p:bldP spid="30" grpId="0"/>
      <p:bldP spid="69" grpId="0"/>
      <p:bldP spid="70" grpId="0"/>
      <p:bldP spid="7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الاتصالات الهاتفية </a:t>
            </a:r>
            <a:r>
              <a:rPr lang="ar-EG" altLang="en-US" sz="3200" dirty="0" smtClean="0">
                <a:latin typeface="Simplified Arabic" pitchFamily="18" charset="-78"/>
                <a:cs typeface="Simplified Arabic" pitchFamily="18" charset="-78"/>
              </a:rPr>
              <a:t>الواردة – كيفية التعامل معها</a:t>
            </a:r>
            <a:endParaRPr lang="ar-EG" altLang="en-US" sz="3200" dirty="0">
              <a:latin typeface="Simplified Arabic" pitchFamily="18" charset="-78"/>
              <a:cs typeface="Simplified Arabic" pitchFamily="18" charset="-78"/>
            </a:endParaRPr>
          </a:p>
        </p:txBody>
      </p:sp>
      <p:sp>
        <p:nvSpPr>
          <p:cNvPr id="8" name="AutoShape 3"/>
          <p:cNvSpPr>
            <a:spLocks noChangeArrowheads="1"/>
          </p:cNvSpPr>
          <p:nvPr/>
        </p:nvSpPr>
        <p:spPr bwMode="auto">
          <a:xfrm flipH="1">
            <a:off x="1763688" y="2681605"/>
            <a:ext cx="5746140" cy="409516"/>
          </a:xfrm>
          <a:prstGeom prst="roundRect">
            <a:avLst>
              <a:gd name="adj" fmla="val 50000"/>
            </a:avLst>
          </a:prstGeom>
          <a:gradFill rotWithShape="1">
            <a:gsLst>
              <a:gs pos="0">
                <a:schemeClr val="bg2"/>
              </a:gs>
              <a:gs pos="50000">
                <a:srgbClr val="934300"/>
              </a:gs>
              <a:gs pos="100000">
                <a:schemeClr val="bg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9" name="AutoShape 4"/>
          <p:cNvSpPr>
            <a:spLocks noChangeArrowheads="1"/>
          </p:cNvSpPr>
          <p:nvPr/>
        </p:nvSpPr>
        <p:spPr bwMode="auto">
          <a:xfrm flipH="1">
            <a:off x="7260152" y="2621279"/>
            <a:ext cx="521061" cy="519907"/>
          </a:xfrm>
          <a:prstGeom prst="homePlate">
            <a:avLst>
              <a:gd name="adj" fmla="val 25000"/>
            </a:avLst>
          </a:prstGeom>
          <a:gradFill rotWithShape="1">
            <a:gsLst>
              <a:gs pos="0">
                <a:srgbClr val="5A2900"/>
              </a:gs>
              <a:gs pos="100000">
                <a:schemeClr val="bg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1" name="AutoShape 6"/>
          <p:cNvSpPr>
            <a:spLocks noChangeArrowheads="1"/>
          </p:cNvSpPr>
          <p:nvPr/>
        </p:nvSpPr>
        <p:spPr bwMode="auto">
          <a:xfrm flipH="1">
            <a:off x="1719184" y="3633686"/>
            <a:ext cx="5850038" cy="409516"/>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2" name="AutoShape 7"/>
          <p:cNvSpPr>
            <a:spLocks noChangeArrowheads="1"/>
          </p:cNvSpPr>
          <p:nvPr/>
        </p:nvSpPr>
        <p:spPr bwMode="auto">
          <a:xfrm flipH="1">
            <a:off x="7281878" y="3573149"/>
            <a:ext cx="530482" cy="519907"/>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4" name="AutoShape 9"/>
          <p:cNvSpPr>
            <a:spLocks noChangeArrowheads="1"/>
          </p:cNvSpPr>
          <p:nvPr/>
        </p:nvSpPr>
        <p:spPr bwMode="auto">
          <a:xfrm flipH="1">
            <a:off x="1719183" y="4641123"/>
            <a:ext cx="5763299" cy="409516"/>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5" name="AutoShape 10"/>
          <p:cNvSpPr>
            <a:spLocks noChangeArrowheads="1"/>
          </p:cNvSpPr>
          <p:nvPr/>
        </p:nvSpPr>
        <p:spPr bwMode="auto">
          <a:xfrm flipH="1">
            <a:off x="7232061" y="4575244"/>
            <a:ext cx="522617" cy="519907"/>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7" name="AutoShape 12"/>
          <p:cNvSpPr>
            <a:spLocks noChangeArrowheads="1"/>
          </p:cNvSpPr>
          <p:nvPr/>
        </p:nvSpPr>
        <p:spPr bwMode="auto">
          <a:xfrm flipH="1">
            <a:off x="1719184" y="5565455"/>
            <a:ext cx="5860668" cy="409516"/>
          </a:xfrm>
          <a:prstGeom prst="roundRect">
            <a:avLst>
              <a:gd name="adj" fmla="val 50000"/>
            </a:avLst>
          </a:prstGeom>
          <a:gradFill rotWithShape="1">
            <a:gsLst>
              <a:gs pos="0">
                <a:schemeClr val="hlink"/>
              </a:gs>
              <a:gs pos="50000">
                <a:srgbClr val="5A5A5A"/>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8" name="AutoShape 13"/>
          <p:cNvSpPr>
            <a:spLocks noChangeArrowheads="1"/>
          </p:cNvSpPr>
          <p:nvPr/>
        </p:nvSpPr>
        <p:spPr bwMode="auto">
          <a:xfrm flipH="1">
            <a:off x="7280914" y="5503137"/>
            <a:ext cx="531446" cy="519907"/>
          </a:xfrm>
          <a:prstGeom prst="homePlate">
            <a:avLst>
              <a:gd name="adj" fmla="val 25000"/>
            </a:avLst>
          </a:prstGeom>
          <a:gradFill rotWithShape="1">
            <a:gsLst>
              <a:gs pos="0">
                <a:srgbClr val="373737"/>
              </a:gs>
              <a:gs pos="100000">
                <a:schemeClr val="hlink"/>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20" name="AutoShape 14"/>
          <p:cNvSpPr>
            <a:spLocks noChangeArrowheads="1"/>
          </p:cNvSpPr>
          <p:nvPr/>
        </p:nvSpPr>
        <p:spPr bwMode="auto">
          <a:xfrm>
            <a:off x="1719184" y="2611795"/>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أن </a:t>
            </a:r>
            <a:r>
              <a:rPr lang="ar-EG" sz="2400" b="1" dirty="0">
                <a:solidFill>
                  <a:srgbClr val="FFFFFF"/>
                </a:solidFill>
                <a:ea typeface="Gulim" pitchFamily="34" charset="-127"/>
              </a:rPr>
              <a:t>تحرص على تزويد المتصل بالمعلومات التي يريدها </a:t>
            </a:r>
            <a:endParaRPr lang="en-US" sz="2400" b="1" dirty="0">
              <a:solidFill>
                <a:srgbClr val="FFFFFF"/>
              </a:solidFill>
              <a:ea typeface="Gulim" pitchFamily="34" charset="-127"/>
            </a:endParaRPr>
          </a:p>
        </p:txBody>
      </p:sp>
      <p:sp>
        <p:nvSpPr>
          <p:cNvPr id="24" name="AutoShape 18"/>
          <p:cNvSpPr>
            <a:spLocks noChangeArrowheads="1"/>
          </p:cNvSpPr>
          <p:nvPr/>
        </p:nvSpPr>
        <p:spPr bwMode="auto">
          <a:xfrm>
            <a:off x="7740352" y="2563881"/>
            <a:ext cx="574675" cy="648103"/>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400">
              <a:solidFill>
                <a:srgbClr val="4D4D4D"/>
              </a:solidFill>
            </a:endParaRPr>
          </a:p>
        </p:txBody>
      </p:sp>
      <p:grpSp>
        <p:nvGrpSpPr>
          <p:cNvPr id="25" name="Group 19"/>
          <p:cNvGrpSpPr>
            <a:grpSpLocks/>
          </p:cNvGrpSpPr>
          <p:nvPr/>
        </p:nvGrpSpPr>
        <p:grpSpPr bwMode="auto">
          <a:xfrm>
            <a:off x="7740352" y="2563881"/>
            <a:ext cx="574675" cy="648103"/>
            <a:chOff x="0" y="0"/>
            <a:chExt cx="4251" cy="2141"/>
          </a:xfrm>
        </p:grpSpPr>
        <p:sp>
          <p:nvSpPr>
            <p:cNvPr id="26" name="Oval 20"/>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27" name="Oval 21"/>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28" name="Oval 22"/>
          <p:cNvSpPr>
            <a:spLocks noChangeArrowheads="1"/>
          </p:cNvSpPr>
          <p:nvPr/>
        </p:nvSpPr>
        <p:spPr bwMode="auto">
          <a:xfrm flipH="1">
            <a:off x="7786389" y="2616269"/>
            <a:ext cx="482600" cy="516346"/>
          </a:xfrm>
          <a:prstGeom prst="ellipse">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29" name="Oval 23"/>
          <p:cNvSpPr>
            <a:spLocks noChangeArrowheads="1"/>
          </p:cNvSpPr>
          <p:nvPr/>
        </p:nvSpPr>
        <p:spPr bwMode="auto">
          <a:xfrm flipH="1">
            <a:off x="7834013" y="2625793"/>
            <a:ext cx="377825" cy="341857"/>
          </a:xfrm>
          <a:prstGeom prst="ellipse">
            <a:avLst/>
          </a:prstGeom>
          <a:gradFill rotWithShape="1">
            <a:gsLst>
              <a:gs pos="0">
                <a:srgbClr val="F6E7DA"/>
              </a:gs>
              <a:gs pos="100000">
                <a:schemeClr val="bg2">
                  <a:alpha val="37999"/>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0" name="AutoShape 24"/>
          <p:cNvSpPr>
            <a:spLocks noChangeArrowheads="1"/>
          </p:cNvSpPr>
          <p:nvPr/>
        </p:nvSpPr>
        <p:spPr bwMode="auto">
          <a:xfrm>
            <a:off x="7740352" y="2565468"/>
            <a:ext cx="576262" cy="605371"/>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altLang="en-US" b="1" dirty="0" smtClean="0">
                <a:solidFill>
                  <a:srgbClr val="FFFFFF"/>
                </a:solidFill>
              </a:rPr>
              <a:t>5</a:t>
            </a:r>
            <a:endParaRPr lang="en-US" b="1" dirty="0">
              <a:solidFill>
                <a:srgbClr val="FFFFFF"/>
              </a:solidFill>
              <a:ea typeface="Gulim" pitchFamily="34" charset="-127"/>
            </a:endParaRPr>
          </a:p>
        </p:txBody>
      </p:sp>
      <p:grpSp>
        <p:nvGrpSpPr>
          <p:cNvPr id="31" name="Group 25"/>
          <p:cNvGrpSpPr>
            <a:grpSpLocks/>
          </p:cNvGrpSpPr>
          <p:nvPr/>
        </p:nvGrpSpPr>
        <p:grpSpPr bwMode="auto">
          <a:xfrm>
            <a:off x="7740154" y="3500506"/>
            <a:ext cx="576262" cy="648103"/>
            <a:chOff x="0" y="0"/>
            <a:chExt cx="363" cy="364"/>
          </a:xfrm>
        </p:grpSpPr>
        <p:sp>
          <p:nvSpPr>
            <p:cNvPr id="32" name="AutoShape 26"/>
            <p:cNvSpPr>
              <a:spLocks noChangeArrowheads="1"/>
            </p:cNvSpPr>
            <p:nvPr/>
          </p:nvSpPr>
          <p:spPr bwMode="auto">
            <a:xfrm>
              <a:off x="2" y="1"/>
              <a:ext cx="360" cy="363"/>
            </a:xfrm>
            <a:prstGeom prst="roundRect">
              <a:avLst>
                <a:gd name="adj" fmla="val 14222"/>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33" name="Group 27"/>
            <p:cNvGrpSpPr>
              <a:grpSpLocks/>
            </p:cNvGrpSpPr>
            <p:nvPr/>
          </p:nvGrpSpPr>
          <p:grpSpPr bwMode="auto">
            <a:xfrm>
              <a:off x="2" y="0"/>
              <a:ext cx="359" cy="364"/>
              <a:chOff x="0" y="0"/>
              <a:chExt cx="4251" cy="2141"/>
            </a:xfrm>
          </p:grpSpPr>
          <p:sp>
            <p:nvSpPr>
              <p:cNvPr id="37" name="Oval 28"/>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38" name="Oval 29"/>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34" name="Oval 30"/>
            <p:cNvSpPr>
              <a:spLocks noChangeArrowheads="1"/>
            </p:cNvSpPr>
            <p:nvPr/>
          </p:nvSpPr>
          <p:spPr bwMode="auto">
            <a:xfrm flipH="1">
              <a:off x="31" y="33"/>
              <a:ext cx="302" cy="292"/>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5" name="Oval 31"/>
            <p:cNvSpPr>
              <a:spLocks noChangeArrowheads="1"/>
            </p:cNvSpPr>
            <p:nvPr/>
          </p:nvSpPr>
          <p:spPr bwMode="auto">
            <a:xfrm flipH="1">
              <a:off x="59" y="41"/>
              <a:ext cx="244" cy="191"/>
            </a:xfrm>
            <a:prstGeom prst="ellipse">
              <a:avLst/>
            </a:prstGeom>
            <a:gradFill rotWithShape="1">
              <a:gsLst>
                <a:gs pos="0">
                  <a:srgbClr val="FCF2CD"/>
                </a:gs>
                <a:gs pos="100000">
                  <a:schemeClr val="accent1">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6" name="AutoShape 32"/>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altLang="en-US" b="1" dirty="0" smtClean="0">
                  <a:solidFill>
                    <a:srgbClr val="FFFFFF"/>
                  </a:solidFill>
                </a:rPr>
                <a:t>6</a:t>
              </a:r>
              <a:endParaRPr lang="en-US" b="1" dirty="0">
                <a:solidFill>
                  <a:srgbClr val="FFFFFF"/>
                </a:solidFill>
                <a:ea typeface="Gulim" pitchFamily="34" charset="-127"/>
              </a:endParaRPr>
            </a:p>
          </p:txBody>
        </p:sp>
      </p:grpSp>
      <p:grpSp>
        <p:nvGrpSpPr>
          <p:cNvPr id="39" name="Group 33"/>
          <p:cNvGrpSpPr>
            <a:grpSpLocks/>
          </p:cNvGrpSpPr>
          <p:nvPr/>
        </p:nvGrpSpPr>
        <p:grpSpPr bwMode="auto">
          <a:xfrm>
            <a:off x="7740154" y="4510156"/>
            <a:ext cx="576262" cy="648103"/>
            <a:chOff x="0" y="0"/>
            <a:chExt cx="363" cy="364"/>
          </a:xfrm>
        </p:grpSpPr>
        <p:sp>
          <p:nvSpPr>
            <p:cNvPr id="40" name="AutoShape 34"/>
            <p:cNvSpPr>
              <a:spLocks noChangeArrowheads="1"/>
            </p:cNvSpPr>
            <p:nvPr/>
          </p:nvSpPr>
          <p:spPr bwMode="auto">
            <a:xfrm>
              <a:off x="1" y="0"/>
              <a:ext cx="361" cy="363"/>
            </a:xfrm>
            <a:prstGeom prst="roundRect">
              <a:avLst>
                <a:gd name="adj" fmla="val 14222"/>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1" name="Group 35"/>
            <p:cNvGrpSpPr>
              <a:grpSpLocks/>
            </p:cNvGrpSpPr>
            <p:nvPr/>
          </p:nvGrpSpPr>
          <p:grpSpPr bwMode="auto">
            <a:xfrm>
              <a:off x="0" y="0"/>
              <a:ext cx="361" cy="364"/>
              <a:chOff x="0" y="0"/>
              <a:chExt cx="4251" cy="2141"/>
            </a:xfrm>
          </p:grpSpPr>
          <p:sp>
            <p:nvSpPr>
              <p:cNvPr id="45" name="Oval 36"/>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46" name="Oval 37"/>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42" name="Oval 38"/>
            <p:cNvSpPr>
              <a:spLocks noChangeArrowheads="1"/>
            </p:cNvSpPr>
            <p:nvPr/>
          </p:nvSpPr>
          <p:spPr bwMode="auto">
            <a:xfrm flipH="1">
              <a:off x="29" y="33"/>
              <a:ext cx="303" cy="293"/>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3" name="Oval 39"/>
            <p:cNvSpPr>
              <a:spLocks noChangeArrowheads="1"/>
            </p:cNvSpPr>
            <p:nvPr/>
          </p:nvSpPr>
          <p:spPr bwMode="auto">
            <a:xfrm flipH="1">
              <a:off x="57" y="41"/>
              <a:ext cx="246" cy="191"/>
            </a:xfrm>
            <a:prstGeom prst="ellipse">
              <a:avLst/>
            </a:prstGeom>
            <a:gradFill rotWithShape="1">
              <a:gsLst>
                <a:gs pos="0">
                  <a:srgbClr val="FFAAAA"/>
                </a:gs>
                <a:gs pos="100000">
                  <a:schemeClr val="accent2">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4" name="AutoShape 40"/>
            <p:cNvSpPr>
              <a:spLocks noChangeArrowheads="1"/>
            </p:cNvSpPr>
            <p:nvPr/>
          </p:nvSpPr>
          <p:spPr bwMode="auto">
            <a:xfrm>
              <a:off x="0" y="0"/>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altLang="en-US" b="1" dirty="0" smtClean="0">
                  <a:solidFill>
                    <a:srgbClr val="FFFFFF"/>
                  </a:solidFill>
                </a:rPr>
                <a:t>7</a:t>
              </a:r>
              <a:endParaRPr lang="en-US" b="1" dirty="0">
                <a:solidFill>
                  <a:srgbClr val="FFFFFF"/>
                </a:solidFill>
                <a:ea typeface="Gulim" pitchFamily="34" charset="-127"/>
              </a:endParaRPr>
            </a:p>
          </p:txBody>
        </p:sp>
      </p:grpSp>
      <p:grpSp>
        <p:nvGrpSpPr>
          <p:cNvPr id="47" name="Group 41"/>
          <p:cNvGrpSpPr>
            <a:grpSpLocks/>
          </p:cNvGrpSpPr>
          <p:nvPr/>
        </p:nvGrpSpPr>
        <p:grpSpPr bwMode="auto">
          <a:xfrm>
            <a:off x="7740154" y="5445193"/>
            <a:ext cx="576262" cy="648103"/>
            <a:chOff x="0" y="0"/>
            <a:chExt cx="363" cy="364"/>
          </a:xfrm>
        </p:grpSpPr>
        <p:sp>
          <p:nvSpPr>
            <p:cNvPr id="48" name="AutoShape 42"/>
            <p:cNvSpPr>
              <a:spLocks noChangeArrowheads="1"/>
            </p:cNvSpPr>
            <p:nvPr/>
          </p:nvSpPr>
          <p:spPr bwMode="auto">
            <a:xfrm>
              <a:off x="1" y="1"/>
              <a:ext cx="361" cy="363"/>
            </a:xfrm>
            <a:prstGeom prst="roundRect">
              <a:avLst>
                <a:gd name="adj" fmla="val 14222"/>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9" name="Group 43"/>
            <p:cNvGrpSpPr>
              <a:grpSpLocks/>
            </p:cNvGrpSpPr>
            <p:nvPr/>
          </p:nvGrpSpPr>
          <p:grpSpPr bwMode="auto">
            <a:xfrm>
              <a:off x="0" y="0"/>
              <a:ext cx="360" cy="364"/>
              <a:chOff x="0" y="0"/>
              <a:chExt cx="1134" cy="993"/>
            </a:xfrm>
          </p:grpSpPr>
          <p:grpSp>
            <p:nvGrpSpPr>
              <p:cNvPr id="52" name="Group 44"/>
              <p:cNvGrpSpPr>
                <a:grpSpLocks/>
              </p:cNvGrpSpPr>
              <p:nvPr/>
            </p:nvGrpSpPr>
            <p:grpSpPr bwMode="auto">
              <a:xfrm>
                <a:off x="0" y="0"/>
                <a:ext cx="1134" cy="993"/>
                <a:chOff x="0" y="0"/>
                <a:chExt cx="4251" cy="2141"/>
              </a:xfrm>
            </p:grpSpPr>
            <p:sp>
              <p:nvSpPr>
                <p:cNvPr id="54" name="Oval 45"/>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55" name="Oval 46"/>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53" name="Oval 47"/>
              <p:cNvSpPr>
                <a:spLocks noChangeArrowheads="1"/>
              </p:cNvSpPr>
              <p:nvPr/>
            </p:nvSpPr>
            <p:spPr bwMode="auto">
              <a:xfrm flipH="1">
                <a:off x="91" y="91"/>
                <a:ext cx="953" cy="795"/>
              </a:xfrm>
              <a:prstGeom prst="ellipse">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grpSp>
        <p:sp>
          <p:nvSpPr>
            <p:cNvPr id="50" name="Oval 48"/>
            <p:cNvSpPr>
              <a:spLocks noChangeArrowheads="1"/>
            </p:cNvSpPr>
            <p:nvPr/>
          </p:nvSpPr>
          <p:spPr bwMode="auto">
            <a:xfrm flipH="1">
              <a:off x="57" y="42"/>
              <a:ext cx="244" cy="191"/>
            </a:xfrm>
            <a:prstGeom prst="ellipse">
              <a:avLst/>
            </a:prstGeom>
            <a:gradFill rotWithShape="1">
              <a:gsLst>
                <a:gs pos="0">
                  <a:srgbClr val="DBDBDB"/>
                </a:gs>
                <a:gs pos="100000">
                  <a:schemeClr val="hlink">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51" name="AutoShape 49"/>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altLang="en-US" b="1" dirty="0" smtClean="0">
                  <a:solidFill>
                    <a:srgbClr val="FFFFFF"/>
                  </a:solidFill>
                </a:rPr>
                <a:t>8</a:t>
              </a:r>
              <a:endParaRPr lang="en-US" b="1" dirty="0">
                <a:solidFill>
                  <a:srgbClr val="FFFFFF"/>
                </a:solidFill>
                <a:ea typeface="Gulim" pitchFamily="34" charset="-127"/>
              </a:endParaRPr>
            </a:p>
          </p:txBody>
        </p:sp>
      </p:grpSp>
      <p:sp>
        <p:nvSpPr>
          <p:cNvPr id="69" name="AutoShape 14"/>
          <p:cNvSpPr>
            <a:spLocks noChangeArrowheads="1"/>
          </p:cNvSpPr>
          <p:nvPr/>
        </p:nvSpPr>
        <p:spPr bwMode="auto">
          <a:xfrm>
            <a:off x="1763688" y="3573016"/>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200" b="1" dirty="0" smtClean="0">
                <a:solidFill>
                  <a:srgbClr val="FFFFFF"/>
                </a:solidFill>
                <a:ea typeface="Gulim" pitchFamily="34" charset="-127"/>
              </a:rPr>
              <a:t>على </a:t>
            </a:r>
            <a:r>
              <a:rPr lang="ar-EG" sz="2200" b="1" dirty="0">
                <a:solidFill>
                  <a:srgbClr val="FFFFFF"/>
                </a:solidFill>
                <a:ea typeface="Gulim" pitchFamily="34" charset="-127"/>
              </a:rPr>
              <a:t>السكرتير أن يتأكد دائماً بأن مديره مستعد لتلقي المكالمة</a:t>
            </a:r>
            <a:endParaRPr lang="en-US" sz="2200" b="1" dirty="0">
              <a:solidFill>
                <a:srgbClr val="FFFFFF"/>
              </a:solidFill>
              <a:ea typeface="Gulim" pitchFamily="34" charset="-127"/>
            </a:endParaRPr>
          </a:p>
        </p:txBody>
      </p:sp>
      <p:sp>
        <p:nvSpPr>
          <p:cNvPr id="70" name="AutoShape 14"/>
          <p:cNvSpPr>
            <a:spLocks noChangeArrowheads="1"/>
          </p:cNvSpPr>
          <p:nvPr/>
        </p:nvSpPr>
        <p:spPr bwMode="auto">
          <a:xfrm>
            <a:off x="1808192" y="4565496"/>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1700" b="1" dirty="0" smtClean="0">
                <a:solidFill>
                  <a:srgbClr val="FFFFFF"/>
                </a:solidFill>
                <a:ea typeface="Gulim" pitchFamily="34" charset="-127"/>
              </a:rPr>
              <a:t>يجب </a:t>
            </a:r>
            <a:r>
              <a:rPr lang="ar-EG" sz="1700" b="1" dirty="0">
                <a:solidFill>
                  <a:srgbClr val="FFFFFF"/>
                </a:solidFill>
                <a:ea typeface="Gulim" pitchFamily="34" charset="-127"/>
              </a:rPr>
              <a:t>التأكد بأن يقوم السكرتير دائماً بذكر أسباب عدم تواجد مديره في المكتب</a:t>
            </a:r>
            <a:endParaRPr lang="en-US" sz="1700" b="1" dirty="0">
              <a:solidFill>
                <a:srgbClr val="FFFFFF"/>
              </a:solidFill>
              <a:ea typeface="Gulim" pitchFamily="34" charset="-127"/>
            </a:endParaRPr>
          </a:p>
        </p:txBody>
      </p:sp>
      <p:sp>
        <p:nvSpPr>
          <p:cNvPr id="71" name="AutoShape 14"/>
          <p:cNvSpPr>
            <a:spLocks noChangeArrowheads="1"/>
          </p:cNvSpPr>
          <p:nvPr/>
        </p:nvSpPr>
        <p:spPr bwMode="auto">
          <a:xfrm>
            <a:off x="1852696" y="5501600"/>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1" latinLnBrk="1"/>
            <a:r>
              <a:rPr lang="ar-EG" sz="1600" b="1" dirty="0" smtClean="0">
                <a:solidFill>
                  <a:srgbClr val="FFFFFF"/>
                </a:solidFill>
                <a:ea typeface="Gulim" pitchFamily="34" charset="-127"/>
              </a:rPr>
              <a:t>على </a:t>
            </a:r>
            <a:r>
              <a:rPr lang="ar-EG" sz="1600" b="1" dirty="0">
                <a:solidFill>
                  <a:srgbClr val="FFFFFF"/>
                </a:solidFill>
                <a:ea typeface="Gulim" pitchFamily="34" charset="-127"/>
              </a:rPr>
              <a:t>السكرتير التخلص من جميع العوامل المؤثرة على سماع المتحدث كالضوضاء </a:t>
            </a:r>
            <a:endParaRPr lang="en-US" sz="1600" b="1" dirty="0">
              <a:solidFill>
                <a:srgbClr val="FFFFFF"/>
              </a:solidFill>
              <a:ea typeface="Gulim" pitchFamily="34" charset="-127"/>
            </a:endParaRPr>
          </a:p>
        </p:txBody>
      </p:sp>
    </p:spTree>
    <p:extLst>
      <p:ext uri="{BB962C8B-B14F-4D97-AF65-F5344CB8AC3E}">
        <p14:creationId xmlns:p14="http://schemas.microsoft.com/office/powerpoint/2010/main" xmlns="" val="197468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fade">
                                      <p:cBhvr>
                                        <p:cTn id="64" dur="1000"/>
                                        <p:tgtEl>
                                          <p:spTgt spid="69"/>
                                        </p:tgtEl>
                                      </p:cBhvr>
                                    </p:animEffect>
                                    <p:anim calcmode="lin" valueType="num">
                                      <p:cBhvr>
                                        <p:cTn id="65" dur="1000" fill="hold"/>
                                        <p:tgtEl>
                                          <p:spTgt spid="69"/>
                                        </p:tgtEl>
                                        <p:attrNameLst>
                                          <p:attrName>ppt_x</p:attrName>
                                        </p:attrNameLst>
                                      </p:cBhvr>
                                      <p:tavLst>
                                        <p:tav tm="0">
                                          <p:val>
                                            <p:strVal val="#ppt_x"/>
                                          </p:val>
                                        </p:tav>
                                        <p:tav tm="100000">
                                          <p:val>
                                            <p:strVal val="#ppt_x"/>
                                          </p:val>
                                        </p:tav>
                                      </p:tavLst>
                                    </p:anim>
                                    <p:anim calcmode="lin" valueType="num">
                                      <p:cBhvr>
                                        <p:cTn id="6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1000"/>
                                        <p:tgtEl>
                                          <p:spTgt spid="39"/>
                                        </p:tgtEl>
                                      </p:cBhvr>
                                    </p:animEffect>
                                    <p:anim calcmode="lin" valueType="num">
                                      <p:cBhvr>
                                        <p:cTn id="82" dur="1000" fill="hold"/>
                                        <p:tgtEl>
                                          <p:spTgt spid="39"/>
                                        </p:tgtEl>
                                        <p:attrNameLst>
                                          <p:attrName>ppt_x</p:attrName>
                                        </p:attrNameLst>
                                      </p:cBhvr>
                                      <p:tavLst>
                                        <p:tav tm="0">
                                          <p:val>
                                            <p:strVal val="#ppt_x"/>
                                          </p:val>
                                        </p:tav>
                                        <p:tav tm="100000">
                                          <p:val>
                                            <p:strVal val="#ppt_x"/>
                                          </p:val>
                                        </p:tav>
                                      </p:tavLst>
                                    </p:anim>
                                    <p:anim calcmode="lin" valueType="num">
                                      <p:cBhvr>
                                        <p:cTn id="83" dur="1000" fill="hold"/>
                                        <p:tgtEl>
                                          <p:spTgt spid="3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fade">
                                      <p:cBhvr>
                                        <p:cTn id="86" dur="1000"/>
                                        <p:tgtEl>
                                          <p:spTgt spid="70"/>
                                        </p:tgtEl>
                                      </p:cBhvr>
                                    </p:animEffect>
                                    <p:anim calcmode="lin" valueType="num">
                                      <p:cBhvr>
                                        <p:cTn id="87" dur="1000" fill="hold"/>
                                        <p:tgtEl>
                                          <p:spTgt spid="70"/>
                                        </p:tgtEl>
                                        <p:attrNameLst>
                                          <p:attrName>ppt_x</p:attrName>
                                        </p:attrNameLst>
                                      </p:cBhvr>
                                      <p:tavLst>
                                        <p:tav tm="0">
                                          <p:val>
                                            <p:strVal val="#ppt_x"/>
                                          </p:val>
                                        </p:tav>
                                        <p:tav tm="100000">
                                          <p:val>
                                            <p:strVal val="#ppt_x"/>
                                          </p:val>
                                        </p:tav>
                                      </p:tavLst>
                                    </p:anim>
                                    <p:anim calcmode="lin" valueType="num">
                                      <p:cBhvr>
                                        <p:cTn id="88"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fade">
                                      <p:cBhvr>
                                        <p:cTn id="93" dur="1000"/>
                                        <p:tgtEl>
                                          <p:spTgt spid="17"/>
                                        </p:tgtEl>
                                      </p:cBhvr>
                                    </p:animEffect>
                                    <p:anim calcmode="lin" valueType="num">
                                      <p:cBhvr>
                                        <p:cTn id="94" dur="1000" fill="hold"/>
                                        <p:tgtEl>
                                          <p:spTgt spid="17"/>
                                        </p:tgtEl>
                                        <p:attrNameLst>
                                          <p:attrName>ppt_x</p:attrName>
                                        </p:attrNameLst>
                                      </p:cBhvr>
                                      <p:tavLst>
                                        <p:tav tm="0">
                                          <p:val>
                                            <p:strVal val="#ppt_x"/>
                                          </p:val>
                                        </p:tav>
                                        <p:tav tm="100000">
                                          <p:val>
                                            <p:strVal val="#ppt_x"/>
                                          </p:val>
                                        </p:tav>
                                      </p:tavLst>
                                    </p:anim>
                                    <p:anim calcmode="lin" valueType="num">
                                      <p:cBhvr>
                                        <p:cTn id="95" dur="1000" fill="hold"/>
                                        <p:tgtEl>
                                          <p:spTgt spid="1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1000"/>
                                        <p:tgtEl>
                                          <p:spTgt spid="47"/>
                                        </p:tgtEl>
                                      </p:cBhvr>
                                    </p:animEffect>
                                    <p:anim calcmode="lin" valueType="num">
                                      <p:cBhvr>
                                        <p:cTn id="104" dur="1000" fill="hold"/>
                                        <p:tgtEl>
                                          <p:spTgt spid="47"/>
                                        </p:tgtEl>
                                        <p:attrNameLst>
                                          <p:attrName>ppt_x</p:attrName>
                                        </p:attrNameLst>
                                      </p:cBhvr>
                                      <p:tavLst>
                                        <p:tav tm="0">
                                          <p:val>
                                            <p:strVal val="#ppt_x"/>
                                          </p:val>
                                        </p:tav>
                                        <p:tav tm="100000">
                                          <p:val>
                                            <p:strVal val="#ppt_x"/>
                                          </p:val>
                                        </p:tav>
                                      </p:tavLst>
                                    </p:anim>
                                    <p:anim calcmode="lin" valueType="num">
                                      <p:cBhvr>
                                        <p:cTn id="105" dur="1000" fill="hold"/>
                                        <p:tgtEl>
                                          <p:spTgt spid="47"/>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71"/>
                                        </p:tgtEl>
                                        <p:attrNameLst>
                                          <p:attrName>style.visibility</p:attrName>
                                        </p:attrNameLst>
                                      </p:cBhvr>
                                      <p:to>
                                        <p:strVal val="visible"/>
                                      </p:to>
                                    </p:set>
                                    <p:animEffect transition="in" filter="fade">
                                      <p:cBhvr>
                                        <p:cTn id="108" dur="1000"/>
                                        <p:tgtEl>
                                          <p:spTgt spid="71"/>
                                        </p:tgtEl>
                                      </p:cBhvr>
                                    </p:animEffect>
                                    <p:anim calcmode="lin" valueType="num">
                                      <p:cBhvr>
                                        <p:cTn id="109" dur="1000" fill="hold"/>
                                        <p:tgtEl>
                                          <p:spTgt spid="71"/>
                                        </p:tgtEl>
                                        <p:attrNameLst>
                                          <p:attrName>ppt_x</p:attrName>
                                        </p:attrNameLst>
                                      </p:cBhvr>
                                      <p:tavLst>
                                        <p:tav tm="0">
                                          <p:val>
                                            <p:strVal val="#ppt_x"/>
                                          </p:val>
                                        </p:tav>
                                        <p:tav tm="100000">
                                          <p:val>
                                            <p:strVal val="#ppt_x"/>
                                          </p:val>
                                        </p:tav>
                                      </p:tavLst>
                                    </p:anim>
                                    <p:anim calcmode="lin" valueType="num">
                                      <p:cBhvr>
                                        <p:cTn id="110"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4" grpId="0" animBg="1"/>
      <p:bldP spid="15" grpId="0" animBg="1"/>
      <p:bldP spid="17" grpId="0" animBg="1"/>
      <p:bldP spid="18" grpId="0" animBg="1"/>
      <p:bldP spid="20" grpId="0"/>
      <p:bldP spid="24" grpId="0" animBg="1"/>
      <p:bldP spid="28" grpId="0" animBg="1"/>
      <p:bldP spid="29" grpId="0" animBg="1"/>
      <p:bldP spid="30" grpId="0"/>
      <p:bldP spid="69" grpId="0"/>
      <p:bldP spid="70" grpId="0"/>
      <p:bldP spid="7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1359575"/>
            <a:ext cx="8496944" cy="5453801"/>
          </a:xfrm>
          <a:prstGeom prst="rect">
            <a:avLst/>
          </a:prstGeom>
        </p:spPr>
        <p:txBody>
          <a:bodyPr wrap="square">
            <a:spAutoFit/>
          </a:bodyPr>
          <a:lstStyle/>
          <a:p>
            <a:pPr rtl="1">
              <a:lnSpc>
                <a:spcPct val="115000"/>
              </a:lnSpc>
              <a:spcAft>
                <a:spcPts val="1000"/>
              </a:spcAft>
            </a:pPr>
            <a:r>
              <a:rPr lang="ar-JO" b="1" dirty="0">
                <a:solidFill>
                  <a:srgbClr val="002060"/>
                </a:solidFill>
                <a:latin typeface="Calibri"/>
                <a:ea typeface="Calibri"/>
                <a:cs typeface="Simplified Arabic"/>
              </a:rPr>
              <a:t>مذكرة هاتف</a:t>
            </a:r>
            <a:endParaRPr lang="en-US" sz="1400" b="1" dirty="0">
              <a:solidFill>
                <a:srgbClr val="002060"/>
              </a:solidFill>
              <a:latin typeface="Calibri"/>
              <a:ea typeface="Calibri"/>
              <a:cs typeface="Arial"/>
            </a:endParaRPr>
          </a:p>
          <a:p>
            <a:pPr rtl="1">
              <a:lnSpc>
                <a:spcPct val="115000"/>
              </a:lnSpc>
              <a:spcAft>
                <a:spcPts val="1000"/>
              </a:spcAft>
            </a:pPr>
            <a:r>
              <a:rPr lang="en-US" b="1" dirty="0">
                <a:solidFill>
                  <a:srgbClr val="002060"/>
                </a:solidFill>
                <a:latin typeface="Calibri"/>
                <a:ea typeface="Calibri"/>
                <a:cs typeface="Simplified Arabic"/>
              </a:rPr>
              <a:t>Telephone Message</a:t>
            </a:r>
            <a:endParaRPr lang="en-US" sz="1400" b="1" dirty="0">
              <a:solidFill>
                <a:srgbClr val="002060"/>
              </a:solidFill>
              <a:latin typeface="Calibri"/>
              <a:ea typeface="Calibri"/>
              <a:cs typeface="Arial"/>
            </a:endParaRPr>
          </a:p>
          <a:p>
            <a:pPr algn="just" rtl="1">
              <a:lnSpc>
                <a:spcPct val="115000"/>
              </a:lnSpc>
              <a:spcAft>
                <a:spcPts val="1000"/>
              </a:spcAft>
            </a:pPr>
            <a:r>
              <a:rPr lang="ar-JO" b="1" dirty="0" smtClean="0">
                <a:solidFill>
                  <a:srgbClr val="002060"/>
                </a:solidFill>
                <a:latin typeface="Calibri"/>
                <a:ea typeface="Calibri"/>
                <a:cs typeface="Simplified Arabic"/>
              </a:rPr>
              <a:t>اليوم</a:t>
            </a:r>
            <a:r>
              <a:rPr lang="ar-JO" b="1" dirty="0">
                <a:solidFill>
                  <a:srgbClr val="002060"/>
                </a:solidFill>
                <a:latin typeface="Calibri"/>
                <a:ea typeface="Calibri"/>
                <a:cs typeface="Simplified Arabic"/>
              </a:rPr>
              <a:t>: ................................</a:t>
            </a:r>
            <a:r>
              <a:rPr lang="en-US" b="1" dirty="0">
                <a:solidFill>
                  <a:srgbClr val="002060"/>
                </a:solidFill>
                <a:latin typeface="Calibri"/>
                <a:ea typeface="Calibri"/>
                <a:cs typeface="Simplified Arabic"/>
              </a:rPr>
              <a:t>Day	</a:t>
            </a:r>
            <a:r>
              <a:rPr lang="ar-JO" b="1" dirty="0">
                <a:solidFill>
                  <a:srgbClr val="002060"/>
                </a:solidFill>
                <a:latin typeface="Calibri"/>
                <a:ea typeface="Calibri"/>
                <a:cs typeface="Simplified Arabic"/>
              </a:rPr>
              <a:t>        الى السيد: ..........................:</a:t>
            </a:r>
            <a:r>
              <a:rPr lang="en-US" b="1" dirty="0">
                <a:solidFill>
                  <a:srgbClr val="002060"/>
                </a:solidFill>
                <a:latin typeface="Calibri"/>
                <a:ea typeface="Calibri"/>
                <a:cs typeface="Simplified Arabic"/>
              </a:rPr>
              <a:t> To Mr.</a:t>
            </a:r>
            <a:endParaRPr lang="en-US" sz="1400" b="1" dirty="0">
              <a:solidFill>
                <a:srgbClr val="002060"/>
              </a:solidFill>
              <a:latin typeface="Calibri"/>
              <a:ea typeface="Calibri"/>
              <a:cs typeface="Arial"/>
            </a:endParaRPr>
          </a:p>
          <a:p>
            <a:pPr algn="just" rtl="1">
              <a:lnSpc>
                <a:spcPct val="115000"/>
              </a:lnSpc>
              <a:spcAft>
                <a:spcPts val="1000"/>
              </a:spcAft>
            </a:pPr>
            <a:r>
              <a:rPr lang="ar-JO" b="1" dirty="0">
                <a:solidFill>
                  <a:srgbClr val="002060"/>
                </a:solidFill>
                <a:latin typeface="Calibri"/>
                <a:ea typeface="Calibri"/>
                <a:cs typeface="Simplified Arabic"/>
              </a:rPr>
              <a:t>الساعة: .............................</a:t>
            </a:r>
            <a:r>
              <a:rPr lang="en-US" b="1" dirty="0">
                <a:solidFill>
                  <a:srgbClr val="002060"/>
                </a:solidFill>
                <a:latin typeface="Calibri"/>
                <a:ea typeface="Calibri"/>
                <a:cs typeface="Simplified Arabic"/>
              </a:rPr>
              <a:t>Time	</a:t>
            </a:r>
            <a:r>
              <a:rPr lang="ar-JO" b="1" dirty="0">
                <a:solidFill>
                  <a:srgbClr val="002060"/>
                </a:solidFill>
                <a:latin typeface="Calibri"/>
                <a:ea typeface="Calibri"/>
                <a:cs typeface="Simplified Arabic"/>
              </a:rPr>
              <a:t>        التاريخ: ...............................:</a:t>
            </a:r>
            <a:r>
              <a:rPr lang="en-US" b="1" dirty="0">
                <a:solidFill>
                  <a:srgbClr val="002060"/>
                </a:solidFill>
                <a:latin typeface="Calibri"/>
                <a:ea typeface="Calibri"/>
                <a:cs typeface="Simplified Arabic"/>
              </a:rPr>
              <a:t> Date</a:t>
            </a:r>
            <a:endParaRPr lang="en-US" sz="1400" b="1" dirty="0">
              <a:solidFill>
                <a:srgbClr val="002060"/>
              </a:solidFill>
              <a:latin typeface="Calibri"/>
              <a:ea typeface="Calibri"/>
              <a:cs typeface="Arial"/>
            </a:endParaRPr>
          </a:p>
          <a:p>
            <a:pPr rtl="1">
              <a:lnSpc>
                <a:spcPct val="115000"/>
              </a:lnSpc>
              <a:spcAft>
                <a:spcPts val="1000"/>
              </a:spcAft>
            </a:pPr>
            <a:r>
              <a:rPr lang="ar-JO" sz="1600" b="1" dirty="0" smtClean="0">
                <a:solidFill>
                  <a:srgbClr val="002060"/>
                </a:solidFill>
                <a:latin typeface="Calibri"/>
                <a:ea typeface="Calibri"/>
                <a:cs typeface="Simplified Arabic"/>
              </a:rPr>
              <a:t>عندما </a:t>
            </a:r>
            <a:r>
              <a:rPr lang="ar-JO" sz="1600" b="1" dirty="0">
                <a:solidFill>
                  <a:srgbClr val="002060"/>
                </a:solidFill>
                <a:latin typeface="Calibri"/>
                <a:ea typeface="Calibri"/>
                <a:cs typeface="Simplified Arabic"/>
              </a:rPr>
              <a:t>كنتم في الخارج</a:t>
            </a:r>
            <a:endParaRPr lang="en-US" sz="1400" b="1" dirty="0">
              <a:solidFill>
                <a:srgbClr val="002060"/>
              </a:solidFill>
              <a:latin typeface="Calibri"/>
              <a:ea typeface="Calibri"/>
              <a:cs typeface="Arial"/>
            </a:endParaRPr>
          </a:p>
          <a:p>
            <a:pPr rtl="1">
              <a:lnSpc>
                <a:spcPct val="115000"/>
              </a:lnSpc>
              <a:spcAft>
                <a:spcPts val="1000"/>
              </a:spcAft>
            </a:pPr>
            <a:r>
              <a:rPr lang="en-US" sz="1600" b="1" dirty="0">
                <a:solidFill>
                  <a:srgbClr val="002060"/>
                </a:solidFill>
                <a:latin typeface="Calibri"/>
                <a:ea typeface="Calibri"/>
                <a:cs typeface="Simplified Arabic"/>
              </a:rPr>
              <a:t>While you were out</a:t>
            </a:r>
            <a:endParaRPr lang="en-US" sz="1400" b="1" dirty="0">
              <a:solidFill>
                <a:srgbClr val="002060"/>
              </a:solidFill>
              <a:latin typeface="Calibri"/>
              <a:ea typeface="Calibri"/>
              <a:cs typeface="Arial"/>
            </a:endParaRPr>
          </a:p>
          <a:p>
            <a:pPr algn="r" rtl="1">
              <a:lnSpc>
                <a:spcPct val="115000"/>
              </a:lnSpc>
              <a:spcAft>
                <a:spcPts val="1000"/>
              </a:spcAft>
            </a:pPr>
            <a:r>
              <a:rPr lang="ar-JO" sz="1600" b="1" dirty="0">
                <a:solidFill>
                  <a:srgbClr val="002060"/>
                </a:solidFill>
                <a:latin typeface="Calibri"/>
                <a:ea typeface="Calibri"/>
                <a:cs typeface="Simplified Arabic"/>
              </a:rPr>
              <a:t>السيد: .......................................................... .....................................</a:t>
            </a:r>
            <a:r>
              <a:rPr lang="en-US" sz="1600" b="1" dirty="0">
                <a:solidFill>
                  <a:srgbClr val="002060"/>
                </a:solidFill>
                <a:latin typeface="Calibri"/>
                <a:ea typeface="Calibri"/>
                <a:cs typeface="Simplified Arabic"/>
              </a:rPr>
              <a:t>.</a:t>
            </a:r>
            <a:r>
              <a:rPr lang="ar-JO" sz="1600" b="1" dirty="0">
                <a:solidFill>
                  <a:srgbClr val="002060"/>
                </a:solidFill>
                <a:latin typeface="Calibri"/>
                <a:ea typeface="Calibri"/>
                <a:cs typeface="Simplified Arabic"/>
              </a:rPr>
              <a:t>...........</a:t>
            </a:r>
            <a:r>
              <a:rPr lang="en-US" sz="1600" b="1" dirty="0">
                <a:solidFill>
                  <a:srgbClr val="002060"/>
                </a:solidFill>
                <a:latin typeface="Calibri"/>
                <a:ea typeface="Calibri"/>
                <a:cs typeface="Simplified Arabic"/>
              </a:rPr>
              <a:t>   Mr.</a:t>
            </a:r>
            <a:endParaRPr lang="en-US" sz="1400" b="1" dirty="0">
              <a:solidFill>
                <a:srgbClr val="002060"/>
              </a:solidFill>
              <a:latin typeface="Calibri"/>
              <a:ea typeface="Calibri"/>
              <a:cs typeface="Arial"/>
            </a:endParaRPr>
          </a:p>
          <a:p>
            <a:pPr algn="just" rtl="1">
              <a:lnSpc>
                <a:spcPct val="115000"/>
              </a:lnSpc>
              <a:spcAft>
                <a:spcPts val="1000"/>
              </a:spcAft>
            </a:pPr>
            <a:r>
              <a:rPr lang="ar-JO" sz="1600" b="1" dirty="0">
                <a:solidFill>
                  <a:srgbClr val="002060"/>
                </a:solidFill>
                <a:latin typeface="Calibri"/>
                <a:ea typeface="Calibri"/>
                <a:cs typeface="Simplified Arabic"/>
              </a:rPr>
              <a:t>تلفون: ..................................</a:t>
            </a:r>
            <a:r>
              <a:rPr lang="en-US" sz="1600" b="1" dirty="0">
                <a:solidFill>
                  <a:srgbClr val="002060"/>
                </a:solidFill>
                <a:latin typeface="Calibri"/>
                <a:ea typeface="Calibri"/>
                <a:cs typeface="Simplified Arabic"/>
              </a:rPr>
              <a:t>Tel: 		</a:t>
            </a:r>
            <a:r>
              <a:rPr lang="ar-JO" sz="1600" b="1" dirty="0">
                <a:solidFill>
                  <a:srgbClr val="002060"/>
                </a:solidFill>
                <a:latin typeface="Calibri"/>
                <a:ea typeface="Calibri"/>
                <a:cs typeface="Simplified Arabic"/>
              </a:rPr>
              <a:t>من: ........................................:</a:t>
            </a:r>
            <a:r>
              <a:rPr lang="en-US" sz="1600" b="1" dirty="0">
                <a:solidFill>
                  <a:srgbClr val="002060"/>
                </a:solidFill>
                <a:latin typeface="Calibri"/>
                <a:ea typeface="Calibri"/>
                <a:cs typeface="Simplified Arabic"/>
              </a:rPr>
              <a:t> From</a:t>
            </a:r>
            <a:endParaRPr lang="en-US" sz="1400" b="1" dirty="0">
              <a:solidFill>
                <a:srgbClr val="002060"/>
              </a:solidFill>
              <a:latin typeface="Calibri"/>
              <a:ea typeface="Calibri"/>
              <a:cs typeface="Arial"/>
            </a:endParaRPr>
          </a:p>
          <a:p>
            <a:pPr algn="just" rtl="1">
              <a:lnSpc>
                <a:spcPct val="115000"/>
              </a:lnSpc>
              <a:spcAft>
                <a:spcPts val="1000"/>
              </a:spcAft>
            </a:pPr>
            <a:r>
              <a:rPr lang="ar-JO" sz="1600" b="1" dirty="0">
                <a:solidFill>
                  <a:srgbClr val="002060"/>
                </a:solidFill>
                <a:latin typeface="Calibri"/>
                <a:ea typeface="Calibri"/>
                <a:cs typeface="Simplified Arabic"/>
              </a:rPr>
              <a:t>جوال: .......................................................................................................:</a:t>
            </a:r>
            <a:r>
              <a:rPr lang="en-US" sz="1600" b="1" dirty="0">
                <a:solidFill>
                  <a:srgbClr val="002060"/>
                </a:solidFill>
                <a:latin typeface="Calibri"/>
                <a:ea typeface="Calibri"/>
                <a:cs typeface="Simplified Arabic"/>
              </a:rPr>
              <a:t> Mobile</a:t>
            </a:r>
            <a:endParaRPr lang="en-US" sz="1400" b="1" dirty="0">
              <a:solidFill>
                <a:srgbClr val="002060"/>
              </a:solidFill>
              <a:latin typeface="Calibri"/>
              <a:ea typeface="Calibri"/>
              <a:cs typeface="Arial"/>
            </a:endParaRPr>
          </a:p>
          <a:p>
            <a:pPr algn="just" rtl="1">
              <a:lnSpc>
                <a:spcPct val="115000"/>
              </a:lnSpc>
              <a:spcAft>
                <a:spcPts val="1000"/>
              </a:spcAft>
            </a:pPr>
            <a:r>
              <a:rPr lang="ar-JO" sz="1600" b="1" dirty="0">
                <a:solidFill>
                  <a:srgbClr val="002060"/>
                </a:solidFill>
                <a:latin typeface="Calibri"/>
                <a:ea typeface="Calibri"/>
                <a:cs typeface="Simplified Arabic"/>
              </a:rPr>
              <a:t>رسالة: .....................................................................................................:</a:t>
            </a:r>
            <a:r>
              <a:rPr lang="en-US" sz="1600" b="1" dirty="0">
                <a:solidFill>
                  <a:srgbClr val="002060"/>
                </a:solidFill>
                <a:latin typeface="Calibri"/>
                <a:ea typeface="Calibri"/>
                <a:cs typeface="Simplified Arabic"/>
              </a:rPr>
              <a:t> Message</a:t>
            </a:r>
            <a:endParaRPr lang="en-US" sz="1400" b="1" dirty="0">
              <a:solidFill>
                <a:srgbClr val="002060"/>
              </a:solidFill>
              <a:latin typeface="Calibri"/>
              <a:ea typeface="Calibri"/>
              <a:cs typeface="Arial"/>
            </a:endParaRPr>
          </a:p>
          <a:p>
            <a:pPr rtl="1">
              <a:lnSpc>
                <a:spcPct val="115000"/>
              </a:lnSpc>
              <a:spcAft>
                <a:spcPts val="1000"/>
              </a:spcAft>
            </a:pPr>
            <a:r>
              <a:rPr lang="en-US" sz="1600" b="1" dirty="0">
                <a:solidFill>
                  <a:srgbClr val="002060"/>
                </a:solidFill>
                <a:latin typeface="Calibri"/>
                <a:ea typeface="Calibri"/>
                <a:cs typeface="Simplified Arabic"/>
              </a:rPr>
              <a:t>……………………………………………………………………………………………</a:t>
            </a:r>
            <a:endParaRPr lang="en-US" sz="1400" b="1" dirty="0">
              <a:solidFill>
                <a:srgbClr val="002060"/>
              </a:solidFill>
              <a:latin typeface="Calibri"/>
              <a:ea typeface="Calibri"/>
              <a:cs typeface="Arial"/>
            </a:endParaRPr>
          </a:p>
          <a:p>
            <a:pPr rtl="1">
              <a:lnSpc>
                <a:spcPct val="115000"/>
              </a:lnSpc>
              <a:spcAft>
                <a:spcPts val="1000"/>
              </a:spcAft>
            </a:pPr>
            <a:r>
              <a:rPr lang="en-US" sz="1600" b="1" dirty="0">
                <a:solidFill>
                  <a:srgbClr val="002060"/>
                </a:solidFill>
                <a:latin typeface="Calibri"/>
                <a:ea typeface="Calibri"/>
                <a:cs typeface="Simplified Arabic"/>
              </a:rPr>
              <a:t>……………………………………………………………………………………………</a:t>
            </a:r>
            <a:endParaRPr lang="en-US" sz="1400" b="1" dirty="0">
              <a:solidFill>
                <a:srgbClr val="002060"/>
              </a:solidFill>
              <a:latin typeface="Calibri"/>
              <a:ea typeface="Calibri"/>
              <a:cs typeface="Arial"/>
            </a:endParaRPr>
          </a:p>
          <a:p>
            <a:pPr rtl="1">
              <a:lnSpc>
                <a:spcPct val="115000"/>
              </a:lnSpc>
              <a:spcAft>
                <a:spcPts val="1000"/>
              </a:spcAft>
            </a:pPr>
            <a:r>
              <a:rPr lang="en-US" sz="1600" b="1" dirty="0">
                <a:solidFill>
                  <a:srgbClr val="002060"/>
                </a:solidFill>
                <a:latin typeface="Calibri"/>
                <a:ea typeface="Calibri"/>
                <a:cs typeface="Simplified Arabic"/>
              </a:rPr>
              <a:t>……………………………………………………………………………………………</a:t>
            </a:r>
            <a:endParaRPr lang="en-US" sz="1400" b="1" dirty="0">
              <a:solidFill>
                <a:srgbClr val="002060"/>
              </a:solidFill>
              <a:effectLst/>
              <a:latin typeface="Calibri"/>
              <a:ea typeface="Calibri"/>
              <a:cs typeface="Arial"/>
            </a:endParaRPr>
          </a:p>
        </p:txBody>
      </p:sp>
      <p:sp>
        <p:nvSpPr>
          <p:cNvPr id="5"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نموذج لمذكرة هاتف</a:t>
            </a:r>
          </a:p>
        </p:txBody>
      </p:sp>
    </p:spTree>
    <p:extLst>
      <p:ext uri="{BB962C8B-B14F-4D97-AF65-F5344CB8AC3E}">
        <p14:creationId xmlns:p14="http://schemas.microsoft.com/office/powerpoint/2010/main" xmlns="" val="4551927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187624" y="2459360"/>
            <a:ext cx="6408712" cy="2376264"/>
          </a:xfrm>
          <a:prstGeom prst="horizontalScroll">
            <a:avLst/>
          </a:prstGeom>
          <a:ln w="9525" cap="flat" cmpd="sng" algn="ctr">
            <a:solidFill>
              <a:schemeClr val="tx1"/>
            </a:solidFill>
            <a:prstDash val="solid"/>
            <a:round/>
            <a:headEnd type="none" w="med" len="med"/>
            <a:tailEnd type="none" w="med" len="med"/>
          </a:ln>
          <a:effectLst/>
          <a:extLst/>
        </p:spPr>
        <p:style>
          <a:lnRef idx="0">
            <a:scrgbClr r="0" g="0" b="0"/>
          </a:lnRef>
          <a:fillRef idx="1003">
            <a:schemeClr val="lt2"/>
          </a:fillRef>
          <a:effectRef idx="0">
            <a:scrgbClr r="0" g="0" b="0"/>
          </a:effectRef>
          <a:fontRef idx="major"/>
        </p:style>
        <p:txBody>
          <a:bodyPr vert="horz" wrap="square" lIns="91440" tIns="45720" rIns="91440" bIns="45720" numCol="1" rtlCol="1" anchor="t" anchorCtr="0" compatLnSpc="1">
            <a:prstTxWarp prst="textNoShape">
              <a:avLst/>
            </a:prstTxWarp>
          </a:bodyPr>
          <a:lstStyle/>
          <a:p>
            <a:pPr rtl="1">
              <a:lnSpc>
                <a:spcPct val="250000"/>
              </a:lnSpc>
            </a:pPr>
            <a:r>
              <a:rPr lang="ar-EG" sz="3600" b="1" dirty="0">
                <a:solidFill>
                  <a:srgbClr val="FFFFFF"/>
                </a:solidFill>
                <a:latin typeface="Simplified Arabic" pitchFamily="18" charset="-78"/>
                <a:cs typeface="Simplified Arabic" pitchFamily="18" charset="-78"/>
              </a:rPr>
              <a:t>الاتصالات الهاتفية الصادرة</a:t>
            </a:r>
            <a:endParaRPr lang="ar-EG" sz="3600" b="1" dirty="0" smtClean="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259668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ocument 1"/>
          <p:cNvSpPr/>
          <p:nvPr/>
        </p:nvSpPr>
        <p:spPr bwMode="auto">
          <a:xfrm rot="16200000" flipH="1">
            <a:off x="-2267879" y="2250367"/>
            <a:ext cx="6858000" cy="2357266"/>
          </a:xfrm>
          <a:prstGeom prst="flowChartDocument">
            <a:avLst/>
          </a:prstGeom>
          <a:solidFill>
            <a:srgbClr val="FF66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rtl="1">
              <a:lnSpc>
                <a:spcPct val="300000"/>
              </a:lnSpc>
            </a:pPr>
            <a:r>
              <a:rPr lang="ar-EG" sz="4000" b="1" dirty="0"/>
              <a:t>مقدمة عن السكرتارية</a:t>
            </a:r>
          </a:p>
        </p:txBody>
      </p:sp>
      <p:sp>
        <p:nvSpPr>
          <p:cNvPr id="3" name="Rectangle 2"/>
          <p:cNvSpPr/>
          <p:nvPr/>
        </p:nvSpPr>
        <p:spPr>
          <a:xfrm>
            <a:off x="3167336" y="1196752"/>
            <a:ext cx="5976664" cy="4031873"/>
          </a:xfrm>
          <a:prstGeom prst="rect">
            <a:avLst/>
          </a:prstGeom>
        </p:spPr>
        <p:txBody>
          <a:bodyPr wrap="square">
            <a:spAutoFit/>
          </a:bodyPr>
          <a:lstStyle/>
          <a:p>
            <a:pPr marL="457200" indent="-457200" algn="r" rtl="1">
              <a:buFont typeface="Wingdings" pitchFamily="2" charset="2"/>
              <a:buChar char="ü"/>
            </a:pPr>
            <a:r>
              <a:rPr lang="ar-EG" sz="3200" b="1" dirty="0" smtClean="0">
                <a:solidFill>
                  <a:schemeClr val="accent6">
                    <a:lumMod val="50000"/>
                  </a:schemeClr>
                </a:solidFill>
              </a:rPr>
              <a:t>مفهوم </a:t>
            </a:r>
            <a:r>
              <a:rPr lang="ar-EG" sz="3200" b="1" dirty="0">
                <a:solidFill>
                  <a:schemeClr val="accent6">
                    <a:lumMod val="50000"/>
                  </a:schemeClr>
                </a:solidFill>
              </a:rPr>
              <a:t>السكرتارية</a:t>
            </a:r>
          </a:p>
          <a:p>
            <a:pPr marL="457200" indent="-457200" algn="r" rtl="1">
              <a:buFont typeface="Wingdings" pitchFamily="2" charset="2"/>
              <a:buChar char="ü"/>
            </a:pPr>
            <a:r>
              <a:rPr lang="ar-EG" sz="3200" b="1" dirty="0" smtClean="0">
                <a:solidFill>
                  <a:schemeClr val="accent6">
                    <a:lumMod val="50000"/>
                  </a:schemeClr>
                </a:solidFill>
              </a:rPr>
              <a:t>أهمية </a:t>
            </a:r>
            <a:r>
              <a:rPr lang="ar-EG" sz="3200" b="1" dirty="0">
                <a:solidFill>
                  <a:schemeClr val="accent6">
                    <a:lumMod val="50000"/>
                  </a:schemeClr>
                </a:solidFill>
              </a:rPr>
              <a:t>السكرتارية</a:t>
            </a:r>
          </a:p>
          <a:p>
            <a:pPr marL="457200" indent="-457200" algn="r" rtl="1">
              <a:buFont typeface="Wingdings" pitchFamily="2" charset="2"/>
              <a:buChar char="ü"/>
            </a:pPr>
            <a:r>
              <a:rPr lang="ar-EG" sz="3200" b="1" dirty="0" smtClean="0">
                <a:solidFill>
                  <a:schemeClr val="accent6">
                    <a:lumMod val="50000"/>
                  </a:schemeClr>
                </a:solidFill>
              </a:rPr>
              <a:t>أنواع </a:t>
            </a:r>
            <a:r>
              <a:rPr lang="ar-EG" sz="3200" b="1" dirty="0">
                <a:solidFill>
                  <a:schemeClr val="accent6">
                    <a:lumMod val="50000"/>
                  </a:schemeClr>
                </a:solidFill>
              </a:rPr>
              <a:t>السكرتارية</a:t>
            </a:r>
          </a:p>
          <a:p>
            <a:pPr marL="457200" indent="-457200" algn="r" rtl="1">
              <a:buFont typeface="Wingdings" pitchFamily="2" charset="2"/>
              <a:buChar char="ü"/>
            </a:pPr>
            <a:r>
              <a:rPr lang="ar-EG" sz="3200" b="1" dirty="0" smtClean="0">
                <a:solidFill>
                  <a:schemeClr val="accent6">
                    <a:lumMod val="50000"/>
                  </a:schemeClr>
                </a:solidFill>
              </a:rPr>
              <a:t>صفات </a:t>
            </a:r>
            <a:r>
              <a:rPr lang="ar-EG" sz="3200" b="1" dirty="0">
                <a:solidFill>
                  <a:schemeClr val="accent6">
                    <a:lumMod val="50000"/>
                  </a:schemeClr>
                </a:solidFill>
              </a:rPr>
              <a:t>السكرتير الناجح</a:t>
            </a:r>
          </a:p>
          <a:p>
            <a:pPr marL="457200" indent="-457200" algn="r" rtl="1">
              <a:buFont typeface="Wingdings" pitchFamily="2" charset="2"/>
              <a:buChar char="ü"/>
            </a:pPr>
            <a:r>
              <a:rPr lang="ar-EG" sz="3200" b="1" dirty="0" smtClean="0">
                <a:solidFill>
                  <a:schemeClr val="accent6">
                    <a:lumMod val="50000"/>
                  </a:schemeClr>
                </a:solidFill>
              </a:rPr>
              <a:t>المهارات </a:t>
            </a:r>
            <a:r>
              <a:rPr lang="ar-EG" sz="3200" b="1" dirty="0">
                <a:solidFill>
                  <a:schemeClr val="accent6">
                    <a:lumMod val="50000"/>
                  </a:schemeClr>
                </a:solidFill>
              </a:rPr>
              <a:t>الواجب توافرها في السكرتير</a:t>
            </a:r>
          </a:p>
          <a:p>
            <a:pPr marL="457200" indent="-457200" algn="r" rtl="1">
              <a:buFont typeface="Wingdings" pitchFamily="2" charset="2"/>
              <a:buChar char="ü"/>
            </a:pPr>
            <a:r>
              <a:rPr lang="ar-EG" sz="3200" b="1" dirty="0" smtClean="0">
                <a:solidFill>
                  <a:schemeClr val="accent6">
                    <a:lumMod val="50000"/>
                  </a:schemeClr>
                </a:solidFill>
              </a:rPr>
              <a:t>الأسس </a:t>
            </a:r>
            <a:r>
              <a:rPr lang="ar-EG" sz="3200" b="1" dirty="0">
                <a:solidFill>
                  <a:schemeClr val="accent6">
                    <a:lumMod val="50000"/>
                  </a:schemeClr>
                </a:solidFill>
              </a:rPr>
              <a:t>العامة لنجاح السكرتير</a:t>
            </a:r>
          </a:p>
          <a:p>
            <a:pPr marL="457200" indent="-457200" algn="r" rtl="1">
              <a:buFont typeface="Wingdings" pitchFamily="2" charset="2"/>
              <a:buChar char="ü"/>
            </a:pPr>
            <a:r>
              <a:rPr lang="ar-EG" sz="3200" b="1" dirty="0" smtClean="0">
                <a:solidFill>
                  <a:schemeClr val="accent6">
                    <a:lumMod val="50000"/>
                  </a:schemeClr>
                </a:solidFill>
              </a:rPr>
              <a:t>مهام </a:t>
            </a:r>
            <a:r>
              <a:rPr lang="ar-EG" sz="3200" b="1" dirty="0">
                <a:solidFill>
                  <a:schemeClr val="accent6">
                    <a:lumMod val="50000"/>
                  </a:schemeClr>
                </a:solidFill>
              </a:rPr>
              <a:t>السكرتارية العامة</a:t>
            </a:r>
          </a:p>
          <a:p>
            <a:pPr marL="457200" indent="-457200" algn="r" rtl="1">
              <a:buFont typeface="Wingdings" pitchFamily="2" charset="2"/>
              <a:buChar char="ü"/>
            </a:pPr>
            <a:r>
              <a:rPr lang="ar-EG" sz="3200" b="1" dirty="0" smtClean="0">
                <a:solidFill>
                  <a:schemeClr val="accent6">
                    <a:lumMod val="50000"/>
                  </a:schemeClr>
                </a:solidFill>
              </a:rPr>
              <a:t>تطبيقات</a:t>
            </a:r>
            <a:endParaRPr lang="ar-EG" sz="3200" b="1" dirty="0">
              <a:solidFill>
                <a:schemeClr val="accent6">
                  <a:lumMod val="50000"/>
                </a:schemeClr>
              </a:solidFill>
            </a:endParaRPr>
          </a:p>
        </p:txBody>
      </p:sp>
    </p:spTree>
    <p:extLst>
      <p:ext uri="{BB962C8B-B14F-4D97-AF65-F5344CB8AC3E}">
        <p14:creationId xmlns:p14="http://schemas.microsoft.com/office/powerpoint/2010/main" xmlns="" val="158096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latin typeface="Simplified Arabic" pitchFamily="18" charset="-78"/>
                <a:cs typeface="Simplified Arabic" pitchFamily="18" charset="-78"/>
              </a:rPr>
              <a:t>يجب على السكرتير اتباع الخطوات الاتية للمكالمات الصادرة</a:t>
            </a:r>
            <a:endParaRPr lang="ar-EG" altLang="en-US" sz="3200" dirty="0">
              <a:latin typeface="Simplified Arabic" pitchFamily="18" charset="-78"/>
              <a:cs typeface="Simplified Arabic" pitchFamily="18" charset="-78"/>
            </a:endParaRPr>
          </a:p>
        </p:txBody>
      </p:sp>
      <p:sp>
        <p:nvSpPr>
          <p:cNvPr id="8" name="AutoShape 3"/>
          <p:cNvSpPr>
            <a:spLocks noChangeArrowheads="1"/>
          </p:cNvSpPr>
          <p:nvPr/>
        </p:nvSpPr>
        <p:spPr bwMode="auto">
          <a:xfrm flipH="1">
            <a:off x="1763688" y="2681605"/>
            <a:ext cx="5746140" cy="409516"/>
          </a:xfrm>
          <a:prstGeom prst="roundRect">
            <a:avLst>
              <a:gd name="adj" fmla="val 50000"/>
            </a:avLst>
          </a:prstGeom>
          <a:gradFill rotWithShape="1">
            <a:gsLst>
              <a:gs pos="0">
                <a:schemeClr val="bg2"/>
              </a:gs>
              <a:gs pos="50000">
                <a:srgbClr val="934300"/>
              </a:gs>
              <a:gs pos="100000">
                <a:schemeClr val="bg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9" name="AutoShape 4"/>
          <p:cNvSpPr>
            <a:spLocks noChangeArrowheads="1"/>
          </p:cNvSpPr>
          <p:nvPr/>
        </p:nvSpPr>
        <p:spPr bwMode="auto">
          <a:xfrm flipH="1">
            <a:off x="7260152" y="2621279"/>
            <a:ext cx="521061" cy="519907"/>
          </a:xfrm>
          <a:prstGeom prst="homePlate">
            <a:avLst>
              <a:gd name="adj" fmla="val 25000"/>
            </a:avLst>
          </a:prstGeom>
          <a:gradFill rotWithShape="1">
            <a:gsLst>
              <a:gs pos="0">
                <a:srgbClr val="5A2900"/>
              </a:gs>
              <a:gs pos="100000">
                <a:schemeClr val="bg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1" name="AutoShape 6"/>
          <p:cNvSpPr>
            <a:spLocks noChangeArrowheads="1"/>
          </p:cNvSpPr>
          <p:nvPr/>
        </p:nvSpPr>
        <p:spPr bwMode="auto">
          <a:xfrm flipH="1">
            <a:off x="1719184" y="3633686"/>
            <a:ext cx="5850038" cy="409516"/>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2" name="AutoShape 7"/>
          <p:cNvSpPr>
            <a:spLocks noChangeArrowheads="1"/>
          </p:cNvSpPr>
          <p:nvPr/>
        </p:nvSpPr>
        <p:spPr bwMode="auto">
          <a:xfrm flipH="1">
            <a:off x="7281878" y="3573149"/>
            <a:ext cx="530482" cy="519907"/>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4" name="AutoShape 9"/>
          <p:cNvSpPr>
            <a:spLocks noChangeArrowheads="1"/>
          </p:cNvSpPr>
          <p:nvPr/>
        </p:nvSpPr>
        <p:spPr bwMode="auto">
          <a:xfrm flipH="1">
            <a:off x="1719183" y="4641123"/>
            <a:ext cx="5763299" cy="409516"/>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5" name="AutoShape 10"/>
          <p:cNvSpPr>
            <a:spLocks noChangeArrowheads="1"/>
          </p:cNvSpPr>
          <p:nvPr/>
        </p:nvSpPr>
        <p:spPr bwMode="auto">
          <a:xfrm flipH="1">
            <a:off x="7232061" y="4575244"/>
            <a:ext cx="522617" cy="519907"/>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7" name="AutoShape 12"/>
          <p:cNvSpPr>
            <a:spLocks noChangeArrowheads="1"/>
          </p:cNvSpPr>
          <p:nvPr/>
        </p:nvSpPr>
        <p:spPr bwMode="auto">
          <a:xfrm flipH="1">
            <a:off x="1719184" y="5565455"/>
            <a:ext cx="5860668" cy="409516"/>
          </a:xfrm>
          <a:prstGeom prst="roundRect">
            <a:avLst>
              <a:gd name="adj" fmla="val 50000"/>
            </a:avLst>
          </a:prstGeom>
          <a:gradFill rotWithShape="1">
            <a:gsLst>
              <a:gs pos="0">
                <a:schemeClr val="hlink"/>
              </a:gs>
              <a:gs pos="50000">
                <a:srgbClr val="5A5A5A"/>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8" name="AutoShape 13"/>
          <p:cNvSpPr>
            <a:spLocks noChangeArrowheads="1"/>
          </p:cNvSpPr>
          <p:nvPr/>
        </p:nvSpPr>
        <p:spPr bwMode="auto">
          <a:xfrm flipH="1">
            <a:off x="7280914" y="5503137"/>
            <a:ext cx="531446" cy="519907"/>
          </a:xfrm>
          <a:prstGeom prst="homePlate">
            <a:avLst>
              <a:gd name="adj" fmla="val 25000"/>
            </a:avLst>
          </a:prstGeom>
          <a:gradFill rotWithShape="1">
            <a:gsLst>
              <a:gs pos="0">
                <a:srgbClr val="373737"/>
              </a:gs>
              <a:gs pos="100000">
                <a:schemeClr val="hlink"/>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20" name="AutoShape 14"/>
          <p:cNvSpPr>
            <a:spLocks noChangeArrowheads="1"/>
          </p:cNvSpPr>
          <p:nvPr/>
        </p:nvSpPr>
        <p:spPr bwMode="auto">
          <a:xfrm>
            <a:off x="1719184" y="2611795"/>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algn="r" rtl="1" latinLnBrk="1"/>
            <a:r>
              <a:rPr lang="ar-EG" sz="2000" b="1" dirty="0" smtClean="0">
                <a:solidFill>
                  <a:srgbClr val="FFFFFF"/>
                </a:solidFill>
                <a:ea typeface="Gulim" pitchFamily="34" charset="-127"/>
              </a:rPr>
              <a:t>التخطيط </a:t>
            </a:r>
            <a:r>
              <a:rPr lang="ar-EG" sz="2000" b="1" dirty="0">
                <a:solidFill>
                  <a:srgbClr val="FFFFFF"/>
                </a:solidFill>
                <a:ea typeface="Gulim" pitchFamily="34" charset="-127"/>
              </a:rPr>
              <a:t>الجيد والمنظم لأي مكالمة وذلك بتحديد الهدف من المكالمة </a:t>
            </a:r>
            <a:endParaRPr lang="en-US" sz="2000" b="1" dirty="0">
              <a:solidFill>
                <a:srgbClr val="FFFFFF"/>
              </a:solidFill>
              <a:ea typeface="Gulim" pitchFamily="34" charset="-127"/>
            </a:endParaRPr>
          </a:p>
        </p:txBody>
      </p:sp>
      <p:sp>
        <p:nvSpPr>
          <p:cNvPr id="24" name="AutoShape 18"/>
          <p:cNvSpPr>
            <a:spLocks noChangeArrowheads="1"/>
          </p:cNvSpPr>
          <p:nvPr/>
        </p:nvSpPr>
        <p:spPr bwMode="auto">
          <a:xfrm>
            <a:off x="7740352" y="2563881"/>
            <a:ext cx="574675" cy="648103"/>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400">
              <a:solidFill>
                <a:srgbClr val="4D4D4D"/>
              </a:solidFill>
            </a:endParaRPr>
          </a:p>
        </p:txBody>
      </p:sp>
      <p:grpSp>
        <p:nvGrpSpPr>
          <p:cNvPr id="25" name="Group 19"/>
          <p:cNvGrpSpPr>
            <a:grpSpLocks/>
          </p:cNvGrpSpPr>
          <p:nvPr/>
        </p:nvGrpSpPr>
        <p:grpSpPr bwMode="auto">
          <a:xfrm>
            <a:off x="7740352" y="2563881"/>
            <a:ext cx="574675" cy="648103"/>
            <a:chOff x="0" y="0"/>
            <a:chExt cx="4251" cy="2141"/>
          </a:xfrm>
        </p:grpSpPr>
        <p:sp>
          <p:nvSpPr>
            <p:cNvPr id="26" name="Oval 20"/>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27" name="Oval 21"/>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28" name="Oval 22"/>
          <p:cNvSpPr>
            <a:spLocks noChangeArrowheads="1"/>
          </p:cNvSpPr>
          <p:nvPr/>
        </p:nvSpPr>
        <p:spPr bwMode="auto">
          <a:xfrm flipH="1">
            <a:off x="7786389" y="2616269"/>
            <a:ext cx="482600" cy="516346"/>
          </a:xfrm>
          <a:prstGeom prst="ellipse">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29" name="Oval 23"/>
          <p:cNvSpPr>
            <a:spLocks noChangeArrowheads="1"/>
          </p:cNvSpPr>
          <p:nvPr/>
        </p:nvSpPr>
        <p:spPr bwMode="auto">
          <a:xfrm flipH="1">
            <a:off x="7834013" y="2625793"/>
            <a:ext cx="377825" cy="341857"/>
          </a:xfrm>
          <a:prstGeom prst="ellipse">
            <a:avLst/>
          </a:prstGeom>
          <a:gradFill rotWithShape="1">
            <a:gsLst>
              <a:gs pos="0">
                <a:srgbClr val="F6E7DA"/>
              </a:gs>
              <a:gs pos="100000">
                <a:schemeClr val="bg2">
                  <a:alpha val="37999"/>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0" name="AutoShape 24"/>
          <p:cNvSpPr>
            <a:spLocks noChangeArrowheads="1"/>
          </p:cNvSpPr>
          <p:nvPr/>
        </p:nvSpPr>
        <p:spPr bwMode="auto">
          <a:xfrm>
            <a:off x="7740352" y="2565468"/>
            <a:ext cx="576262" cy="605371"/>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1</a:t>
            </a:r>
            <a:endParaRPr lang="en-US" b="1">
              <a:solidFill>
                <a:srgbClr val="FFFFFF"/>
              </a:solidFill>
              <a:ea typeface="Gulim" pitchFamily="34" charset="-127"/>
            </a:endParaRPr>
          </a:p>
        </p:txBody>
      </p:sp>
      <p:grpSp>
        <p:nvGrpSpPr>
          <p:cNvPr id="31" name="Group 25"/>
          <p:cNvGrpSpPr>
            <a:grpSpLocks/>
          </p:cNvGrpSpPr>
          <p:nvPr/>
        </p:nvGrpSpPr>
        <p:grpSpPr bwMode="auto">
          <a:xfrm>
            <a:off x="7740154" y="3500506"/>
            <a:ext cx="576262" cy="648103"/>
            <a:chOff x="0" y="0"/>
            <a:chExt cx="363" cy="364"/>
          </a:xfrm>
        </p:grpSpPr>
        <p:sp>
          <p:nvSpPr>
            <p:cNvPr id="32" name="AutoShape 26"/>
            <p:cNvSpPr>
              <a:spLocks noChangeArrowheads="1"/>
            </p:cNvSpPr>
            <p:nvPr/>
          </p:nvSpPr>
          <p:spPr bwMode="auto">
            <a:xfrm>
              <a:off x="2" y="1"/>
              <a:ext cx="360" cy="363"/>
            </a:xfrm>
            <a:prstGeom prst="roundRect">
              <a:avLst>
                <a:gd name="adj" fmla="val 14222"/>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33" name="Group 27"/>
            <p:cNvGrpSpPr>
              <a:grpSpLocks/>
            </p:cNvGrpSpPr>
            <p:nvPr/>
          </p:nvGrpSpPr>
          <p:grpSpPr bwMode="auto">
            <a:xfrm>
              <a:off x="2" y="0"/>
              <a:ext cx="359" cy="364"/>
              <a:chOff x="0" y="0"/>
              <a:chExt cx="4251" cy="2141"/>
            </a:xfrm>
          </p:grpSpPr>
          <p:sp>
            <p:nvSpPr>
              <p:cNvPr id="37" name="Oval 28"/>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38" name="Oval 29"/>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34" name="Oval 30"/>
            <p:cNvSpPr>
              <a:spLocks noChangeArrowheads="1"/>
            </p:cNvSpPr>
            <p:nvPr/>
          </p:nvSpPr>
          <p:spPr bwMode="auto">
            <a:xfrm flipH="1">
              <a:off x="31" y="33"/>
              <a:ext cx="302" cy="292"/>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5" name="Oval 31"/>
            <p:cNvSpPr>
              <a:spLocks noChangeArrowheads="1"/>
            </p:cNvSpPr>
            <p:nvPr/>
          </p:nvSpPr>
          <p:spPr bwMode="auto">
            <a:xfrm flipH="1">
              <a:off x="59" y="41"/>
              <a:ext cx="244" cy="191"/>
            </a:xfrm>
            <a:prstGeom prst="ellipse">
              <a:avLst/>
            </a:prstGeom>
            <a:gradFill rotWithShape="1">
              <a:gsLst>
                <a:gs pos="0">
                  <a:srgbClr val="FCF2CD"/>
                </a:gs>
                <a:gs pos="100000">
                  <a:schemeClr val="accent1">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6" name="AutoShape 32"/>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2</a:t>
              </a:r>
              <a:endParaRPr lang="en-US" b="1">
                <a:solidFill>
                  <a:srgbClr val="FFFFFF"/>
                </a:solidFill>
                <a:ea typeface="Gulim" pitchFamily="34" charset="-127"/>
              </a:endParaRPr>
            </a:p>
          </p:txBody>
        </p:sp>
      </p:grpSp>
      <p:grpSp>
        <p:nvGrpSpPr>
          <p:cNvPr id="39" name="Group 33"/>
          <p:cNvGrpSpPr>
            <a:grpSpLocks/>
          </p:cNvGrpSpPr>
          <p:nvPr/>
        </p:nvGrpSpPr>
        <p:grpSpPr bwMode="auto">
          <a:xfrm>
            <a:off x="7740154" y="4510156"/>
            <a:ext cx="576262" cy="648103"/>
            <a:chOff x="0" y="0"/>
            <a:chExt cx="363" cy="364"/>
          </a:xfrm>
        </p:grpSpPr>
        <p:sp>
          <p:nvSpPr>
            <p:cNvPr id="40" name="AutoShape 34"/>
            <p:cNvSpPr>
              <a:spLocks noChangeArrowheads="1"/>
            </p:cNvSpPr>
            <p:nvPr/>
          </p:nvSpPr>
          <p:spPr bwMode="auto">
            <a:xfrm>
              <a:off x="1" y="0"/>
              <a:ext cx="361" cy="363"/>
            </a:xfrm>
            <a:prstGeom prst="roundRect">
              <a:avLst>
                <a:gd name="adj" fmla="val 14222"/>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1" name="Group 35"/>
            <p:cNvGrpSpPr>
              <a:grpSpLocks/>
            </p:cNvGrpSpPr>
            <p:nvPr/>
          </p:nvGrpSpPr>
          <p:grpSpPr bwMode="auto">
            <a:xfrm>
              <a:off x="0" y="0"/>
              <a:ext cx="361" cy="364"/>
              <a:chOff x="0" y="0"/>
              <a:chExt cx="4251" cy="2141"/>
            </a:xfrm>
          </p:grpSpPr>
          <p:sp>
            <p:nvSpPr>
              <p:cNvPr id="45" name="Oval 36"/>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46" name="Oval 37"/>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42" name="Oval 38"/>
            <p:cNvSpPr>
              <a:spLocks noChangeArrowheads="1"/>
            </p:cNvSpPr>
            <p:nvPr/>
          </p:nvSpPr>
          <p:spPr bwMode="auto">
            <a:xfrm flipH="1">
              <a:off x="29" y="33"/>
              <a:ext cx="303" cy="293"/>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3" name="Oval 39"/>
            <p:cNvSpPr>
              <a:spLocks noChangeArrowheads="1"/>
            </p:cNvSpPr>
            <p:nvPr/>
          </p:nvSpPr>
          <p:spPr bwMode="auto">
            <a:xfrm flipH="1">
              <a:off x="57" y="41"/>
              <a:ext cx="246" cy="191"/>
            </a:xfrm>
            <a:prstGeom prst="ellipse">
              <a:avLst/>
            </a:prstGeom>
            <a:gradFill rotWithShape="1">
              <a:gsLst>
                <a:gs pos="0">
                  <a:srgbClr val="FFAAAA"/>
                </a:gs>
                <a:gs pos="100000">
                  <a:schemeClr val="accent2">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4" name="AutoShape 40"/>
            <p:cNvSpPr>
              <a:spLocks noChangeArrowheads="1"/>
            </p:cNvSpPr>
            <p:nvPr/>
          </p:nvSpPr>
          <p:spPr bwMode="auto">
            <a:xfrm>
              <a:off x="0" y="0"/>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3</a:t>
              </a:r>
              <a:endParaRPr lang="en-US" b="1">
                <a:solidFill>
                  <a:srgbClr val="FFFFFF"/>
                </a:solidFill>
                <a:ea typeface="Gulim" pitchFamily="34" charset="-127"/>
              </a:endParaRPr>
            </a:p>
          </p:txBody>
        </p:sp>
      </p:grpSp>
      <p:grpSp>
        <p:nvGrpSpPr>
          <p:cNvPr id="47" name="Group 41"/>
          <p:cNvGrpSpPr>
            <a:grpSpLocks/>
          </p:cNvGrpSpPr>
          <p:nvPr/>
        </p:nvGrpSpPr>
        <p:grpSpPr bwMode="auto">
          <a:xfrm>
            <a:off x="7740154" y="5445193"/>
            <a:ext cx="576262" cy="648103"/>
            <a:chOff x="0" y="0"/>
            <a:chExt cx="363" cy="364"/>
          </a:xfrm>
        </p:grpSpPr>
        <p:sp>
          <p:nvSpPr>
            <p:cNvPr id="48" name="AutoShape 42"/>
            <p:cNvSpPr>
              <a:spLocks noChangeArrowheads="1"/>
            </p:cNvSpPr>
            <p:nvPr/>
          </p:nvSpPr>
          <p:spPr bwMode="auto">
            <a:xfrm>
              <a:off x="1" y="1"/>
              <a:ext cx="361" cy="363"/>
            </a:xfrm>
            <a:prstGeom prst="roundRect">
              <a:avLst>
                <a:gd name="adj" fmla="val 14222"/>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9" name="Group 43"/>
            <p:cNvGrpSpPr>
              <a:grpSpLocks/>
            </p:cNvGrpSpPr>
            <p:nvPr/>
          </p:nvGrpSpPr>
          <p:grpSpPr bwMode="auto">
            <a:xfrm>
              <a:off x="0" y="0"/>
              <a:ext cx="360" cy="364"/>
              <a:chOff x="0" y="0"/>
              <a:chExt cx="1134" cy="993"/>
            </a:xfrm>
          </p:grpSpPr>
          <p:grpSp>
            <p:nvGrpSpPr>
              <p:cNvPr id="52" name="Group 44"/>
              <p:cNvGrpSpPr>
                <a:grpSpLocks/>
              </p:cNvGrpSpPr>
              <p:nvPr/>
            </p:nvGrpSpPr>
            <p:grpSpPr bwMode="auto">
              <a:xfrm>
                <a:off x="0" y="0"/>
                <a:ext cx="1134" cy="993"/>
                <a:chOff x="0" y="0"/>
                <a:chExt cx="4251" cy="2141"/>
              </a:xfrm>
            </p:grpSpPr>
            <p:sp>
              <p:nvSpPr>
                <p:cNvPr id="54" name="Oval 45"/>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55" name="Oval 46"/>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53" name="Oval 47"/>
              <p:cNvSpPr>
                <a:spLocks noChangeArrowheads="1"/>
              </p:cNvSpPr>
              <p:nvPr/>
            </p:nvSpPr>
            <p:spPr bwMode="auto">
              <a:xfrm flipH="1">
                <a:off x="91" y="91"/>
                <a:ext cx="953" cy="795"/>
              </a:xfrm>
              <a:prstGeom prst="ellipse">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grpSp>
        <p:sp>
          <p:nvSpPr>
            <p:cNvPr id="50" name="Oval 48"/>
            <p:cNvSpPr>
              <a:spLocks noChangeArrowheads="1"/>
            </p:cNvSpPr>
            <p:nvPr/>
          </p:nvSpPr>
          <p:spPr bwMode="auto">
            <a:xfrm flipH="1">
              <a:off x="57" y="42"/>
              <a:ext cx="244" cy="191"/>
            </a:xfrm>
            <a:prstGeom prst="ellipse">
              <a:avLst/>
            </a:prstGeom>
            <a:gradFill rotWithShape="1">
              <a:gsLst>
                <a:gs pos="0">
                  <a:srgbClr val="DBDBDB"/>
                </a:gs>
                <a:gs pos="100000">
                  <a:schemeClr val="hlink">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51" name="AutoShape 49"/>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4</a:t>
              </a:r>
              <a:endParaRPr lang="en-US" b="1">
                <a:solidFill>
                  <a:srgbClr val="FFFFFF"/>
                </a:solidFill>
                <a:ea typeface="Gulim" pitchFamily="34" charset="-127"/>
              </a:endParaRPr>
            </a:p>
          </p:txBody>
        </p:sp>
      </p:grpSp>
      <p:sp>
        <p:nvSpPr>
          <p:cNvPr id="69" name="AutoShape 14"/>
          <p:cNvSpPr>
            <a:spLocks noChangeArrowheads="1"/>
          </p:cNvSpPr>
          <p:nvPr/>
        </p:nvSpPr>
        <p:spPr bwMode="auto">
          <a:xfrm>
            <a:off x="1763688" y="3573016"/>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a:solidFill>
                  <a:srgbClr val="FFFFFF"/>
                </a:solidFill>
                <a:ea typeface="Gulim" pitchFamily="34" charset="-127"/>
              </a:rPr>
              <a:t>	على السكرتير أن يتأكد من أرقام الهواتف التي يتصل بها</a:t>
            </a:r>
            <a:endParaRPr lang="en-US" sz="2400" b="1" dirty="0">
              <a:solidFill>
                <a:srgbClr val="FFFFFF"/>
              </a:solidFill>
              <a:ea typeface="Gulim" pitchFamily="34" charset="-127"/>
            </a:endParaRPr>
          </a:p>
        </p:txBody>
      </p:sp>
      <p:sp>
        <p:nvSpPr>
          <p:cNvPr id="70" name="AutoShape 14"/>
          <p:cNvSpPr>
            <a:spLocks noChangeArrowheads="1"/>
          </p:cNvSpPr>
          <p:nvPr/>
        </p:nvSpPr>
        <p:spPr bwMode="auto">
          <a:xfrm>
            <a:off x="1808192" y="4565496"/>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أن </a:t>
            </a:r>
            <a:r>
              <a:rPr lang="ar-EG" sz="2400" b="1" dirty="0">
                <a:solidFill>
                  <a:srgbClr val="FFFFFF"/>
                </a:solidFill>
                <a:ea typeface="Gulim" pitchFamily="34" charset="-127"/>
              </a:rPr>
              <a:t>يكون السكرتير صبوراً حين الاتصال </a:t>
            </a:r>
            <a:endParaRPr lang="en-US" sz="2400" b="1" dirty="0">
              <a:solidFill>
                <a:srgbClr val="FFFFFF"/>
              </a:solidFill>
              <a:ea typeface="Gulim" pitchFamily="34" charset="-127"/>
            </a:endParaRPr>
          </a:p>
        </p:txBody>
      </p:sp>
      <p:sp>
        <p:nvSpPr>
          <p:cNvPr id="71" name="AutoShape 14"/>
          <p:cNvSpPr>
            <a:spLocks noChangeArrowheads="1"/>
          </p:cNvSpPr>
          <p:nvPr/>
        </p:nvSpPr>
        <p:spPr bwMode="auto">
          <a:xfrm>
            <a:off x="1852696" y="5501600"/>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عند </a:t>
            </a:r>
            <a:r>
              <a:rPr lang="ar-EG" sz="2400" b="1" dirty="0">
                <a:solidFill>
                  <a:srgbClr val="FFFFFF"/>
                </a:solidFill>
                <a:ea typeface="Gulim" pitchFamily="34" charset="-127"/>
              </a:rPr>
              <a:t>رد الطرف الآخر إبدا بتعريف نفسك </a:t>
            </a:r>
            <a:endParaRPr lang="en-US" sz="2400" b="1" dirty="0">
              <a:solidFill>
                <a:srgbClr val="FFFFFF"/>
              </a:solidFill>
              <a:ea typeface="Gulim" pitchFamily="34" charset="-127"/>
            </a:endParaRPr>
          </a:p>
        </p:txBody>
      </p:sp>
    </p:spTree>
    <p:extLst>
      <p:ext uri="{BB962C8B-B14F-4D97-AF65-F5344CB8AC3E}">
        <p14:creationId xmlns:p14="http://schemas.microsoft.com/office/powerpoint/2010/main" xmlns="" val="206052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fade">
                                      <p:cBhvr>
                                        <p:cTn id="64" dur="1000"/>
                                        <p:tgtEl>
                                          <p:spTgt spid="69"/>
                                        </p:tgtEl>
                                      </p:cBhvr>
                                    </p:animEffect>
                                    <p:anim calcmode="lin" valueType="num">
                                      <p:cBhvr>
                                        <p:cTn id="65" dur="1000" fill="hold"/>
                                        <p:tgtEl>
                                          <p:spTgt spid="69"/>
                                        </p:tgtEl>
                                        <p:attrNameLst>
                                          <p:attrName>ppt_x</p:attrName>
                                        </p:attrNameLst>
                                      </p:cBhvr>
                                      <p:tavLst>
                                        <p:tav tm="0">
                                          <p:val>
                                            <p:strVal val="#ppt_x"/>
                                          </p:val>
                                        </p:tav>
                                        <p:tav tm="100000">
                                          <p:val>
                                            <p:strVal val="#ppt_x"/>
                                          </p:val>
                                        </p:tav>
                                      </p:tavLst>
                                    </p:anim>
                                    <p:anim calcmode="lin" valueType="num">
                                      <p:cBhvr>
                                        <p:cTn id="6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1000"/>
                                        <p:tgtEl>
                                          <p:spTgt spid="39"/>
                                        </p:tgtEl>
                                      </p:cBhvr>
                                    </p:animEffect>
                                    <p:anim calcmode="lin" valueType="num">
                                      <p:cBhvr>
                                        <p:cTn id="82" dur="1000" fill="hold"/>
                                        <p:tgtEl>
                                          <p:spTgt spid="39"/>
                                        </p:tgtEl>
                                        <p:attrNameLst>
                                          <p:attrName>ppt_x</p:attrName>
                                        </p:attrNameLst>
                                      </p:cBhvr>
                                      <p:tavLst>
                                        <p:tav tm="0">
                                          <p:val>
                                            <p:strVal val="#ppt_x"/>
                                          </p:val>
                                        </p:tav>
                                        <p:tav tm="100000">
                                          <p:val>
                                            <p:strVal val="#ppt_x"/>
                                          </p:val>
                                        </p:tav>
                                      </p:tavLst>
                                    </p:anim>
                                    <p:anim calcmode="lin" valueType="num">
                                      <p:cBhvr>
                                        <p:cTn id="83" dur="1000" fill="hold"/>
                                        <p:tgtEl>
                                          <p:spTgt spid="3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fade">
                                      <p:cBhvr>
                                        <p:cTn id="86" dur="1000"/>
                                        <p:tgtEl>
                                          <p:spTgt spid="70"/>
                                        </p:tgtEl>
                                      </p:cBhvr>
                                    </p:animEffect>
                                    <p:anim calcmode="lin" valueType="num">
                                      <p:cBhvr>
                                        <p:cTn id="87" dur="1000" fill="hold"/>
                                        <p:tgtEl>
                                          <p:spTgt spid="70"/>
                                        </p:tgtEl>
                                        <p:attrNameLst>
                                          <p:attrName>ppt_x</p:attrName>
                                        </p:attrNameLst>
                                      </p:cBhvr>
                                      <p:tavLst>
                                        <p:tav tm="0">
                                          <p:val>
                                            <p:strVal val="#ppt_x"/>
                                          </p:val>
                                        </p:tav>
                                        <p:tav tm="100000">
                                          <p:val>
                                            <p:strVal val="#ppt_x"/>
                                          </p:val>
                                        </p:tav>
                                      </p:tavLst>
                                    </p:anim>
                                    <p:anim calcmode="lin" valueType="num">
                                      <p:cBhvr>
                                        <p:cTn id="88"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fade">
                                      <p:cBhvr>
                                        <p:cTn id="93" dur="1000"/>
                                        <p:tgtEl>
                                          <p:spTgt spid="17"/>
                                        </p:tgtEl>
                                      </p:cBhvr>
                                    </p:animEffect>
                                    <p:anim calcmode="lin" valueType="num">
                                      <p:cBhvr>
                                        <p:cTn id="94" dur="1000" fill="hold"/>
                                        <p:tgtEl>
                                          <p:spTgt spid="17"/>
                                        </p:tgtEl>
                                        <p:attrNameLst>
                                          <p:attrName>ppt_x</p:attrName>
                                        </p:attrNameLst>
                                      </p:cBhvr>
                                      <p:tavLst>
                                        <p:tav tm="0">
                                          <p:val>
                                            <p:strVal val="#ppt_x"/>
                                          </p:val>
                                        </p:tav>
                                        <p:tav tm="100000">
                                          <p:val>
                                            <p:strVal val="#ppt_x"/>
                                          </p:val>
                                        </p:tav>
                                      </p:tavLst>
                                    </p:anim>
                                    <p:anim calcmode="lin" valueType="num">
                                      <p:cBhvr>
                                        <p:cTn id="95" dur="1000" fill="hold"/>
                                        <p:tgtEl>
                                          <p:spTgt spid="1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1000"/>
                                        <p:tgtEl>
                                          <p:spTgt spid="47"/>
                                        </p:tgtEl>
                                      </p:cBhvr>
                                    </p:animEffect>
                                    <p:anim calcmode="lin" valueType="num">
                                      <p:cBhvr>
                                        <p:cTn id="104" dur="1000" fill="hold"/>
                                        <p:tgtEl>
                                          <p:spTgt spid="47"/>
                                        </p:tgtEl>
                                        <p:attrNameLst>
                                          <p:attrName>ppt_x</p:attrName>
                                        </p:attrNameLst>
                                      </p:cBhvr>
                                      <p:tavLst>
                                        <p:tav tm="0">
                                          <p:val>
                                            <p:strVal val="#ppt_x"/>
                                          </p:val>
                                        </p:tav>
                                        <p:tav tm="100000">
                                          <p:val>
                                            <p:strVal val="#ppt_x"/>
                                          </p:val>
                                        </p:tav>
                                      </p:tavLst>
                                    </p:anim>
                                    <p:anim calcmode="lin" valueType="num">
                                      <p:cBhvr>
                                        <p:cTn id="105" dur="1000" fill="hold"/>
                                        <p:tgtEl>
                                          <p:spTgt spid="47"/>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71"/>
                                        </p:tgtEl>
                                        <p:attrNameLst>
                                          <p:attrName>style.visibility</p:attrName>
                                        </p:attrNameLst>
                                      </p:cBhvr>
                                      <p:to>
                                        <p:strVal val="visible"/>
                                      </p:to>
                                    </p:set>
                                    <p:animEffect transition="in" filter="fade">
                                      <p:cBhvr>
                                        <p:cTn id="108" dur="1000"/>
                                        <p:tgtEl>
                                          <p:spTgt spid="71"/>
                                        </p:tgtEl>
                                      </p:cBhvr>
                                    </p:animEffect>
                                    <p:anim calcmode="lin" valueType="num">
                                      <p:cBhvr>
                                        <p:cTn id="109" dur="1000" fill="hold"/>
                                        <p:tgtEl>
                                          <p:spTgt spid="71"/>
                                        </p:tgtEl>
                                        <p:attrNameLst>
                                          <p:attrName>ppt_x</p:attrName>
                                        </p:attrNameLst>
                                      </p:cBhvr>
                                      <p:tavLst>
                                        <p:tav tm="0">
                                          <p:val>
                                            <p:strVal val="#ppt_x"/>
                                          </p:val>
                                        </p:tav>
                                        <p:tav tm="100000">
                                          <p:val>
                                            <p:strVal val="#ppt_x"/>
                                          </p:val>
                                        </p:tav>
                                      </p:tavLst>
                                    </p:anim>
                                    <p:anim calcmode="lin" valueType="num">
                                      <p:cBhvr>
                                        <p:cTn id="110"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4" grpId="0" animBg="1"/>
      <p:bldP spid="15" grpId="0" animBg="1"/>
      <p:bldP spid="17" grpId="0" animBg="1"/>
      <p:bldP spid="18" grpId="0" animBg="1"/>
      <p:bldP spid="20" grpId="0"/>
      <p:bldP spid="24" grpId="0" animBg="1"/>
      <p:bldP spid="28" grpId="0" animBg="1"/>
      <p:bldP spid="29" grpId="0" animBg="1"/>
      <p:bldP spid="30" grpId="0"/>
      <p:bldP spid="69" grpId="0"/>
      <p:bldP spid="70" grpId="0"/>
      <p:bldP spid="7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latin typeface="Simplified Arabic" pitchFamily="18" charset="-78"/>
                <a:cs typeface="Simplified Arabic" pitchFamily="18" charset="-78"/>
              </a:rPr>
              <a:t>يجب على السكرتير اتباع الخطوات الاتية للمكالمات الصادرة</a:t>
            </a:r>
            <a:endParaRPr lang="ar-EG" altLang="en-US" sz="3200" dirty="0">
              <a:latin typeface="Simplified Arabic" pitchFamily="18" charset="-78"/>
              <a:cs typeface="Simplified Arabic" pitchFamily="18" charset="-78"/>
            </a:endParaRPr>
          </a:p>
        </p:txBody>
      </p:sp>
      <p:sp>
        <p:nvSpPr>
          <p:cNvPr id="8" name="AutoShape 3"/>
          <p:cNvSpPr>
            <a:spLocks noChangeArrowheads="1"/>
          </p:cNvSpPr>
          <p:nvPr/>
        </p:nvSpPr>
        <p:spPr bwMode="auto">
          <a:xfrm flipH="1">
            <a:off x="1763688" y="2681605"/>
            <a:ext cx="5746140" cy="409516"/>
          </a:xfrm>
          <a:prstGeom prst="roundRect">
            <a:avLst>
              <a:gd name="adj" fmla="val 50000"/>
            </a:avLst>
          </a:prstGeom>
          <a:gradFill rotWithShape="1">
            <a:gsLst>
              <a:gs pos="0">
                <a:schemeClr val="bg2"/>
              </a:gs>
              <a:gs pos="50000">
                <a:srgbClr val="934300"/>
              </a:gs>
              <a:gs pos="100000">
                <a:schemeClr val="bg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9" name="AutoShape 4"/>
          <p:cNvSpPr>
            <a:spLocks noChangeArrowheads="1"/>
          </p:cNvSpPr>
          <p:nvPr/>
        </p:nvSpPr>
        <p:spPr bwMode="auto">
          <a:xfrm flipH="1">
            <a:off x="7260152" y="2621279"/>
            <a:ext cx="521061" cy="519907"/>
          </a:xfrm>
          <a:prstGeom prst="homePlate">
            <a:avLst>
              <a:gd name="adj" fmla="val 25000"/>
            </a:avLst>
          </a:prstGeom>
          <a:gradFill rotWithShape="1">
            <a:gsLst>
              <a:gs pos="0">
                <a:srgbClr val="5A2900"/>
              </a:gs>
              <a:gs pos="100000">
                <a:schemeClr val="bg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1" name="AutoShape 6"/>
          <p:cNvSpPr>
            <a:spLocks noChangeArrowheads="1"/>
          </p:cNvSpPr>
          <p:nvPr/>
        </p:nvSpPr>
        <p:spPr bwMode="auto">
          <a:xfrm flipH="1">
            <a:off x="1719184" y="3633686"/>
            <a:ext cx="5850038" cy="409516"/>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2" name="AutoShape 7"/>
          <p:cNvSpPr>
            <a:spLocks noChangeArrowheads="1"/>
          </p:cNvSpPr>
          <p:nvPr/>
        </p:nvSpPr>
        <p:spPr bwMode="auto">
          <a:xfrm flipH="1">
            <a:off x="7281878" y="3573149"/>
            <a:ext cx="530482" cy="519907"/>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4" name="AutoShape 9"/>
          <p:cNvSpPr>
            <a:spLocks noChangeArrowheads="1"/>
          </p:cNvSpPr>
          <p:nvPr/>
        </p:nvSpPr>
        <p:spPr bwMode="auto">
          <a:xfrm flipH="1">
            <a:off x="1719183" y="4641123"/>
            <a:ext cx="5763299" cy="409516"/>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5" name="AutoShape 10"/>
          <p:cNvSpPr>
            <a:spLocks noChangeArrowheads="1"/>
          </p:cNvSpPr>
          <p:nvPr/>
        </p:nvSpPr>
        <p:spPr bwMode="auto">
          <a:xfrm flipH="1">
            <a:off x="7232061" y="4575244"/>
            <a:ext cx="522617" cy="519907"/>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7" name="AutoShape 12"/>
          <p:cNvSpPr>
            <a:spLocks noChangeArrowheads="1"/>
          </p:cNvSpPr>
          <p:nvPr/>
        </p:nvSpPr>
        <p:spPr bwMode="auto">
          <a:xfrm flipH="1">
            <a:off x="1719184" y="5565455"/>
            <a:ext cx="5860668" cy="409516"/>
          </a:xfrm>
          <a:prstGeom prst="roundRect">
            <a:avLst>
              <a:gd name="adj" fmla="val 50000"/>
            </a:avLst>
          </a:prstGeom>
          <a:gradFill rotWithShape="1">
            <a:gsLst>
              <a:gs pos="0">
                <a:schemeClr val="hlink"/>
              </a:gs>
              <a:gs pos="50000">
                <a:srgbClr val="5A5A5A"/>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8" name="AutoShape 13"/>
          <p:cNvSpPr>
            <a:spLocks noChangeArrowheads="1"/>
          </p:cNvSpPr>
          <p:nvPr/>
        </p:nvSpPr>
        <p:spPr bwMode="auto">
          <a:xfrm flipH="1">
            <a:off x="7280914" y="5503137"/>
            <a:ext cx="531446" cy="519907"/>
          </a:xfrm>
          <a:prstGeom prst="homePlate">
            <a:avLst>
              <a:gd name="adj" fmla="val 25000"/>
            </a:avLst>
          </a:prstGeom>
          <a:gradFill rotWithShape="1">
            <a:gsLst>
              <a:gs pos="0">
                <a:srgbClr val="373737"/>
              </a:gs>
              <a:gs pos="100000">
                <a:schemeClr val="hlink"/>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20" name="AutoShape 14"/>
          <p:cNvSpPr>
            <a:spLocks noChangeArrowheads="1"/>
          </p:cNvSpPr>
          <p:nvPr/>
        </p:nvSpPr>
        <p:spPr bwMode="auto">
          <a:xfrm>
            <a:off x="1719184" y="2611795"/>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1600" b="1" dirty="0" smtClean="0">
                <a:solidFill>
                  <a:srgbClr val="FFFFFF"/>
                </a:solidFill>
                <a:ea typeface="Gulim" pitchFamily="34" charset="-127"/>
              </a:rPr>
              <a:t>إذا </a:t>
            </a:r>
            <a:r>
              <a:rPr lang="ar-EG" sz="1600" b="1" dirty="0">
                <a:solidFill>
                  <a:srgbClr val="FFFFFF"/>
                </a:solidFill>
                <a:ea typeface="Gulim" pitchFamily="34" charset="-127"/>
              </a:rPr>
              <a:t>كنت تعتقد بأن مكالمتك ستطول وضح ذلك لمستقبل مكالمتك مع ذكر الأسباب</a:t>
            </a:r>
            <a:endParaRPr lang="en-US" sz="1600" b="1" dirty="0">
              <a:solidFill>
                <a:srgbClr val="FFFFFF"/>
              </a:solidFill>
              <a:ea typeface="Gulim" pitchFamily="34" charset="-127"/>
            </a:endParaRPr>
          </a:p>
        </p:txBody>
      </p:sp>
      <p:sp>
        <p:nvSpPr>
          <p:cNvPr id="24" name="AutoShape 18"/>
          <p:cNvSpPr>
            <a:spLocks noChangeArrowheads="1"/>
          </p:cNvSpPr>
          <p:nvPr/>
        </p:nvSpPr>
        <p:spPr bwMode="auto">
          <a:xfrm>
            <a:off x="7740352" y="2563881"/>
            <a:ext cx="574675" cy="648103"/>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400">
              <a:solidFill>
                <a:srgbClr val="4D4D4D"/>
              </a:solidFill>
            </a:endParaRPr>
          </a:p>
        </p:txBody>
      </p:sp>
      <p:grpSp>
        <p:nvGrpSpPr>
          <p:cNvPr id="25" name="Group 19"/>
          <p:cNvGrpSpPr>
            <a:grpSpLocks/>
          </p:cNvGrpSpPr>
          <p:nvPr/>
        </p:nvGrpSpPr>
        <p:grpSpPr bwMode="auto">
          <a:xfrm>
            <a:off x="7740352" y="2563881"/>
            <a:ext cx="574675" cy="648103"/>
            <a:chOff x="0" y="0"/>
            <a:chExt cx="4251" cy="2141"/>
          </a:xfrm>
        </p:grpSpPr>
        <p:sp>
          <p:nvSpPr>
            <p:cNvPr id="26" name="Oval 20"/>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27" name="Oval 21"/>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28" name="Oval 22"/>
          <p:cNvSpPr>
            <a:spLocks noChangeArrowheads="1"/>
          </p:cNvSpPr>
          <p:nvPr/>
        </p:nvSpPr>
        <p:spPr bwMode="auto">
          <a:xfrm flipH="1">
            <a:off x="7786389" y="2616269"/>
            <a:ext cx="482600" cy="516346"/>
          </a:xfrm>
          <a:prstGeom prst="ellipse">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29" name="Oval 23"/>
          <p:cNvSpPr>
            <a:spLocks noChangeArrowheads="1"/>
          </p:cNvSpPr>
          <p:nvPr/>
        </p:nvSpPr>
        <p:spPr bwMode="auto">
          <a:xfrm flipH="1">
            <a:off x="7834013" y="2625793"/>
            <a:ext cx="377825" cy="341857"/>
          </a:xfrm>
          <a:prstGeom prst="ellipse">
            <a:avLst/>
          </a:prstGeom>
          <a:gradFill rotWithShape="1">
            <a:gsLst>
              <a:gs pos="0">
                <a:srgbClr val="F6E7DA"/>
              </a:gs>
              <a:gs pos="100000">
                <a:schemeClr val="bg2">
                  <a:alpha val="37999"/>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0" name="AutoShape 24"/>
          <p:cNvSpPr>
            <a:spLocks noChangeArrowheads="1"/>
          </p:cNvSpPr>
          <p:nvPr/>
        </p:nvSpPr>
        <p:spPr bwMode="auto">
          <a:xfrm>
            <a:off x="7740352" y="2565468"/>
            <a:ext cx="576262" cy="605371"/>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altLang="en-US" b="1" dirty="0" smtClean="0">
                <a:solidFill>
                  <a:srgbClr val="FFFFFF"/>
                </a:solidFill>
              </a:rPr>
              <a:t>5</a:t>
            </a:r>
            <a:endParaRPr lang="en-US" b="1" dirty="0">
              <a:solidFill>
                <a:srgbClr val="FFFFFF"/>
              </a:solidFill>
              <a:ea typeface="Gulim" pitchFamily="34" charset="-127"/>
            </a:endParaRPr>
          </a:p>
        </p:txBody>
      </p:sp>
      <p:grpSp>
        <p:nvGrpSpPr>
          <p:cNvPr id="31" name="Group 25"/>
          <p:cNvGrpSpPr>
            <a:grpSpLocks/>
          </p:cNvGrpSpPr>
          <p:nvPr/>
        </p:nvGrpSpPr>
        <p:grpSpPr bwMode="auto">
          <a:xfrm>
            <a:off x="7740154" y="3500506"/>
            <a:ext cx="576262" cy="648103"/>
            <a:chOff x="0" y="0"/>
            <a:chExt cx="363" cy="364"/>
          </a:xfrm>
        </p:grpSpPr>
        <p:sp>
          <p:nvSpPr>
            <p:cNvPr id="32" name="AutoShape 26"/>
            <p:cNvSpPr>
              <a:spLocks noChangeArrowheads="1"/>
            </p:cNvSpPr>
            <p:nvPr/>
          </p:nvSpPr>
          <p:spPr bwMode="auto">
            <a:xfrm>
              <a:off x="2" y="1"/>
              <a:ext cx="360" cy="363"/>
            </a:xfrm>
            <a:prstGeom prst="roundRect">
              <a:avLst>
                <a:gd name="adj" fmla="val 14222"/>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33" name="Group 27"/>
            <p:cNvGrpSpPr>
              <a:grpSpLocks/>
            </p:cNvGrpSpPr>
            <p:nvPr/>
          </p:nvGrpSpPr>
          <p:grpSpPr bwMode="auto">
            <a:xfrm>
              <a:off x="2" y="0"/>
              <a:ext cx="359" cy="364"/>
              <a:chOff x="0" y="0"/>
              <a:chExt cx="4251" cy="2141"/>
            </a:xfrm>
          </p:grpSpPr>
          <p:sp>
            <p:nvSpPr>
              <p:cNvPr id="37" name="Oval 28"/>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38" name="Oval 29"/>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34" name="Oval 30"/>
            <p:cNvSpPr>
              <a:spLocks noChangeArrowheads="1"/>
            </p:cNvSpPr>
            <p:nvPr/>
          </p:nvSpPr>
          <p:spPr bwMode="auto">
            <a:xfrm flipH="1">
              <a:off x="31" y="33"/>
              <a:ext cx="302" cy="292"/>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5" name="Oval 31"/>
            <p:cNvSpPr>
              <a:spLocks noChangeArrowheads="1"/>
            </p:cNvSpPr>
            <p:nvPr/>
          </p:nvSpPr>
          <p:spPr bwMode="auto">
            <a:xfrm flipH="1">
              <a:off x="59" y="41"/>
              <a:ext cx="244" cy="191"/>
            </a:xfrm>
            <a:prstGeom prst="ellipse">
              <a:avLst/>
            </a:prstGeom>
            <a:gradFill rotWithShape="1">
              <a:gsLst>
                <a:gs pos="0">
                  <a:srgbClr val="FCF2CD"/>
                </a:gs>
                <a:gs pos="100000">
                  <a:schemeClr val="accent1">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6" name="AutoShape 32"/>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altLang="en-US" b="1" dirty="0" smtClean="0">
                  <a:solidFill>
                    <a:srgbClr val="FFFFFF"/>
                  </a:solidFill>
                </a:rPr>
                <a:t>6</a:t>
              </a:r>
              <a:endParaRPr lang="en-US" b="1" dirty="0">
                <a:solidFill>
                  <a:srgbClr val="FFFFFF"/>
                </a:solidFill>
                <a:ea typeface="Gulim" pitchFamily="34" charset="-127"/>
              </a:endParaRPr>
            </a:p>
          </p:txBody>
        </p:sp>
      </p:grpSp>
      <p:grpSp>
        <p:nvGrpSpPr>
          <p:cNvPr id="39" name="Group 33"/>
          <p:cNvGrpSpPr>
            <a:grpSpLocks/>
          </p:cNvGrpSpPr>
          <p:nvPr/>
        </p:nvGrpSpPr>
        <p:grpSpPr bwMode="auto">
          <a:xfrm>
            <a:off x="7740154" y="4510156"/>
            <a:ext cx="576262" cy="648103"/>
            <a:chOff x="0" y="0"/>
            <a:chExt cx="363" cy="364"/>
          </a:xfrm>
        </p:grpSpPr>
        <p:sp>
          <p:nvSpPr>
            <p:cNvPr id="40" name="AutoShape 34"/>
            <p:cNvSpPr>
              <a:spLocks noChangeArrowheads="1"/>
            </p:cNvSpPr>
            <p:nvPr/>
          </p:nvSpPr>
          <p:spPr bwMode="auto">
            <a:xfrm>
              <a:off x="1" y="0"/>
              <a:ext cx="361" cy="363"/>
            </a:xfrm>
            <a:prstGeom prst="roundRect">
              <a:avLst>
                <a:gd name="adj" fmla="val 14222"/>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1" name="Group 35"/>
            <p:cNvGrpSpPr>
              <a:grpSpLocks/>
            </p:cNvGrpSpPr>
            <p:nvPr/>
          </p:nvGrpSpPr>
          <p:grpSpPr bwMode="auto">
            <a:xfrm>
              <a:off x="0" y="0"/>
              <a:ext cx="361" cy="364"/>
              <a:chOff x="0" y="0"/>
              <a:chExt cx="4251" cy="2141"/>
            </a:xfrm>
          </p:grpSpPr>
          <p:sp>
            <p:nvSpPr>
              <p:cNvPr id="45" name="Oval 36"/>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46" name="Oval 37"/>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42" name="Oval 38"/>
            <p:cNvSpPr>
              <a:spLocks noChangeArrowheads="1"/>
            </p:cNvSpPr>
            <p:nvPr/>
          </p:nvSpPr>
          <p:spPr bwMode="auto">
            <a:xfrm flipH="1">
              <a:off x="29" y="33"/>
              <a:ext cx="303" cy="293"/>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3" name="Oval 39"/>
            <p:cNvSpPr>
              <a:spLocks noChangeArrowheads="1"/>
            </p:cNvSpPr>
            <p:nvPr/>
          </p:nvSpPr>
          <p:spPr bwMode="auto">
            <a:xfrm flipH="1">
              <a:off x="57" y="41"/>
              <a:ext cx="246" cy="191"/>
            </a:xfrm>
            <a:prstGeom prst="ellipse">
              <a:avLst/>
            </a:prstGeom>
            <a:gradFill rotWithShape="1">
              <a:gsLst>
                <a:gs pos="0">
                  <a:srgbClr val="FFAAAA"/>
                </a:gs>
                <a:gs pos="100000">
                  <a:schemeClr val="accent2">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4" name="AutoShape 40"/>
            <p:cNvSpPr>
              <a:spLocks noChangeArrowheads="1"/>
            </p:cNvSpPr>
            <p:nvPr/>
          </p:nvSpPr>
          <p:spPr bwMode="auto">
            <a:xfrm>
              <a:off x="0" y="0"/>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altLang="en-US" b="1" dirty="0" smtClean="0">
                  <a:solidFill>
                    <a:srgbClr val="FFFFFF"/>
                  </a:solidFill>
                </a:rPr>
                <a:t>7</a:t>
              </a:r>
              <a:endParaRPr lang="en-US" b="1" dirty="0">
                <a:solidFill>
                  <a:srgbClr val="FFFFFF"/>
                </a:solidFill>
                <a:ea typeface="Gulim" pitchFamily="34" charset="-127"/>
              </a:endParaRPr>
            </a:p>
          </p:txBody>
        </p:sp>
      </p:grpSp>
      <p:grpSp>
        <p:nvGrpSpPr>
          <p:cNvPr id="47" name="Group 41"/>
          <p:cNvGrpSpPr>
            <a:grpSpLocks/>
          </p:cNvGrpSpPr>
          <p:nvPr/>
        </p:nvGrpSpPr>
        <p:grpSpPr bwMode="auto">
          <a:xfrm>
            <a:off x="7740154" y="5445193"/>
            <a:ext cx="576262" cy="648103"/>
            <a:chOff x="0" y="0"/>
            <a:chExt cx="363" cy="364"/>
          </a:xfrm>
        </p:grpSpPr>
        <p:sp>
          <p:nvSpPr>
            <p:cNvPr id="48" name="AutoShape 42"/>
            <p:cNvSpPr>
              <a:spLocks noChangeArrowheads="1"/>
            </p:cNvSpPr>
            <p:nvPr/>
          </p:nvSpPr>
          <p:spPr bwMode="auto">
            <a:xfrm>
              <a:off x="1" y="1"/>
              <a:ext cx="361" cy="363"/>
            </a:xfrm>
            <a:prstGeom prst="roundRect">
              <a:avLst>
                <a:gd name="adj" fmla="val 14222"/>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9" name="Group 43"/>
            <p:cNvGrpSpPr>
              <a:grpSpLocks/>
            </p:cNvGrpSpPr>
            <p:nvPr/>
          </p:nvGrpSpPr>
          <p:grpSpPr bwMode="auto">
            <a:xfrm>
              <a:off x="0" y="0"/>
              <a:ext cx="360" cy="364"/>
              <a:chOff x="0" y="0"/>
              <a:chExt cx="1134" cy="993"/>
            </a:xfrm>
          </p:grpSpPr>
          <p:grpSp>
            <p:nvGrpSpPr>
              <p:cNvPr id="52" name="Group 44"/>
              <p:cNvGrpSpPr>
                <a:grpSpLocks/>
              </p:cNvGrpSpPr>
              <p:nvPr/>
            </p:nvGrpSpPr>
            <p:grpSpPr bwMode="auto">
              <a:xfrm>
                <a:off x="0" y="0"/>
                <a:ext cx="1134" cy="993"/>
                <a:chOff x="0" y="0"/>
                <a:chExt cx="4251" cy="2141"/>
              </a:xfrm>
            </p:grpSpPr>
            <p:sp>
              <p:nvSpPr>
                <p:cNvPr id="54" name="Oval 45"/>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55" name="Oval 46"/>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53" name="Oval 47"/>
              <p:cNvSpPr>
                <a:spLocks noChangeArrowheads="1"/>
              </p:cNvSpPr>
              <p:nvPr/>
            </p:nvSpPr>
            <p:spPr bwMode="auto">
              <a:xfrm flipH="1">
                <a:off x="91" y="91"/>
                <a:ext cx="953" cy="795"/>
              </a:xfrm>
              <a:prstGeom prst="ellipse">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grpSp>
        <p:sp>
          <p:nvSpPr>
            <p:cNvPr id="50" name="Oval 48"/>
            <p:cNvSpPr>
              <a:spLocks noChangeArrowheads="1"/>
            </p:cNvSpPr>
            <p:nvPr/>
          </p:nvSpPr>
          <p:spPr bwMode="auto">
            <a:xfrm flipH="1">
              <a:off x="57" y="42"/>
              <a:ext cx="244" cy="191"/>
            </a:xfrm>
            <a:prstGeom prst="ellipse">
              <a:avLst/>
            </a:prstGeom>
            <a:gradFill rotWithShape="1">
              <a:gsLst>
                <a:gs pos="0">
                  <a:srgbClr val="DBDBDB"/>
                </a:gs>
                <a:gs pos="100000">
                  <a:schemeClr val="hlink">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51" name="AutoShape 49"/>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altLang="en-US" b="1" dirty="0" smtClean="0">
                  <a:solidFill>
                    <a:srgbClr val="FFFFFF"/>
                  </a:solidFill>
                </a:rPr>
                <a:t>8</a:t>
              </a:r>
              <a:endParaRPr lang="en-US" b="1" dirty="0">
                <a:solidFill>
                  <a:srgbClr val="FFFFFF"/>
                </a:solidFill>
                <a:ea typeface="Gulim" pitchFamily="34" charset="-127"/>
              </a:endParaRPr>
            </a:p>
          </p:txBody>
        </p:sp>
      </p:grpSp>
      <p:sp>
        <p:nvSpPr>
          <p:cNvPr id="69" name="AutoShape 14"/>
          <p:cNvSpPr>
            <a:spLocks noChangeArrowheads="1"/>
          </p:cNvSpPr>
          <p:nvPr/>
        </p:nvSpPr>
        <p:spPr bwMode="auto">
          <a:xfrm>
            <a:off x="1763688" y="3573016"/>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أن </a:t>
            </a:r>
            <a:r>
              <a:rPr lang="ar-EG" sz="2400" b="1" dirty="0">
                <a:solidFill>
                  <a:srgbClr val="FFFFFF"/>
                </a:solidFill>
                <a:ea typeface="Gulim" pitchFamily="34" charset="-127"/>
              </a:rPr>
              <a:t>ينهي السكرتير المكالمة بطريقة ودية ومؤدبة</a:t>
            </a:r>
            <a:endParaRPr lang="en-US" sz="2400" b="1" dirty="0">
              <a:solidFill>
                <a:srgbClr val="FFFFFF"/>
              </a:solidFill>
              <a:ea typeface="Gulim" pitchFamily="34" charset="-127"/>
            </a:endParaRPr>
          </a:p>
        </p:txBody>
      </p:sp>
      <p:sp>
        <p:nvSpPr>
          <p:cNvPr id="70" name="AutoShape 14"/>
          <p:cNvSpPr>
            <a:spLocks noChangeArrowheads="1"/>
          </p:cNvSpPr>
          <p:nvPr/>
        </p:nvSpPr>
        <p:spPr bwMode="auto">
          <a:xfrm>
            <a:off x="1808192" y="4565496"/>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b="1" dirty="0">
                <a:solidFill>
                  <a:srgbClr val="FFFFFF"/>
                </a:solidFill>
                <a:ea typeface="Gulim" pitchFamily="34" charset="-127"/>
              </a:rPr>
              <a:t>	أن يلتزم السكرتير بالإيجاز غير المخل في المعنى خلال المكالمة الهاتفية</a:t>
            </a:r>
            <a:endParaRPr lang="en-US" b="1" dirty="0">
              <a:solidFill>
                <a:srgbClr val="FFFFFF"/>
              </a:solidFill>
              <a:ea typeface="Gulim" pitchFamily="34" charset="-127"/>
            </a:endParaRPr>
          </a:p>
        </p:txBody>
      </p:sp>
      <p:sp>
        <p:nvSpPr>
          <p:cNvPr id="71" name="AutoShape 14"/>
          <p:cNvSpPr>
            <a:spLocks noChangeArrowheads="1"/>
          </p:cNvSpPr>
          <p:nvPr/>
        </p:nvSpPr>
        <p:spPr bwMode="auto">
          <a:xfrm>
            <a:off x="1852696" y="5501600"/>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000" b="1" dirty="0" smtClean="0">
                <a:solidFill>
                  <a:srgbClr val="FFFFFF"/>
                </a:solidFill>
                <a:ea typeface="Gulim" pitchFamily="34" charset="-127"/>
              </a:rPr>
              <a:t>أن </a:t>
            </a:r>
            <a:r>
              <a:rPr lang="ar-EG" sz="2000" b="1" dirty="0">
                <a:solidFill>
                  <a:srgbClr val="FFFFFF"/>
                </a:solidFill>
                <a:ea typeface="Gulim" pitchFamily="34" charset="-127"/>
              </a:rPr>
              <a:t>تكون على دراية تامة باستخدام الأدلة الهاتفية والمحلية والدولية</a:t>
            </a:r>
            <a:endParaRPr lang="en-US" sz="2000" b="1" dirty="0">
              <a:solidFill>
                <a:srgbClr val="FFFFFF"/>
              </a:solidFill>
              <a:ea typeface="Gulim" pitchFamily="34" charset="-127"/>
            </a:endParaRPr>
          </a:p>
        </p:txBody>
      </p:sp>
    </p:spTree>
    <p:extLst>
      <p:ext uri="{BB962C8B-B14F-4D97-AF65-F5344CB8AC3E}">
        <p14:creationId xmlns:p14="http://schemas.microsoft.com/office/powerpoint/2010/main" xmlns="" val="71577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fade">
                                      <p:cBhvr>
                                        <p:cTn id="64" dur="1000"/>
                                        <p:tgtEl>
                                          <p:spTgt spid="69"/>
                                        </p:tgtEl>
                                      </p:cBhvr>
                                    </p:animEffect>
                                    <p:anim calcmode="lin" valueType="num">
                                      <p:cBhvr>
                                        <p:cTn id="65" dur="1000" fill="hold"/>
                                        <p:tgtEl>
                                          <p:spTgt spid="69"/>
                                        </p:tgtEl>
                                        <p:attrNameLst>
                                          <p:attrName>ppt_x</p:attrName>
                                        </p:attrNameLst>
                                      </p:cBhvr>
                                      <p:tavLst>
                                        <p:tav tm="0">
                                          <p:val>
                                            <p:strVal val="#ppt_x"/>
                                          </p:val>
                                        </p:tav>
                                        <p:tav tm="100000">
                                          <p:val>
                                            <p:strVal val="#ppt_x"/>
                                          </p:val>
                                        </p:tav>
                                      </p:tavLst>
                                    </p:anim>
                                    <p:anim calcmode="lin" valueType="num">
                                      <p:cBhvr>
                                        <p:cTn id="6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1000"/>
                                        <p:tgtEl>
                                          <p:spTgt spid="39"/>
                                        </p:tgtEl>
                                      </p:cBhvr>
                                    </p:animEffect>
                                    <p:anim calcmode="lin" valueType="num">
                                      <p:cBhvr>
                                        <p:cTn id="82" dur="1000" fill="hold"/>
                                        <p:tgtEl>
                                          <p:spTgt spid="39"/>
                                        </p:tgtEl>
                                        <p:attrNameLst>
                                          <p:attrName>ppt_x</p:attrName>
                                        </p:attrNameLst>
                                      </p:cBhvr>
                                      <p:tavLst>
                                        <p:tav tm="0">
                                          <p:val>
                                            <p:strVal val="#ppt_x"/>
                                          </p:val>
                                        </p:tav>
                                        <p:tav tm="100000">
                                          <p:val>
                                            <p:strVal val="#ppt_x"/>
                                          </p:val>
                                        </p:tav>
                                      </p:tavLst>
                                    </p:anim>
                                    <p:anim calcmode="lin" valueType="num">
                                      <p:cBhvr>
                                        <p:cTn id="83" dur="1000" fill="hold"/>
                                        <p:tgtEl>
                                          <p:spTgt spid="3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fade">
                                      <p:cBhvr>
                                        <p:cTn id="86" dur="1000"/>
                                        <p:tgtEl>
                                          <p:spTgt spid="70"/>
                                        </p:tgtEl>
                                      </p:cBhvr>
                                    </p:animEffect>
                                    <p:anim calcmode="lin" valueType="num">
                                      <p:cBhvr>
                                        <p:cTn id="87" dur="1000" fill="hold"/>
                                        <p:tgtEl>
                                          <p:spTgt spid="70"/>
                                        </p:tgtEl>
                                        <p:attrNameLst>
                                          <p:attrName>ppt_x</p:attrName>
                                        </p:attrNameLst>
                                      </p:cBhvr>
                                      <p:tavLst>
                                        <p:tav tm="0">
                                          <p:val>
                                            <p:strVal val="#ppt_x"/>
                                          </p:val>
                                        </p:tav>
                                        <p:tav tm="100000">
                                          <p:val>
                                            <p:strVal val="#ppt_x"/>
                                          </p:val>
                                        </p:tav>
                                      </p:tavLst>
                                    </p:anim>
                                    <p:anim calcmode="lin" valueType="num">
                                      <p:cBhvr>
                                        <p:cTn id="88"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fade">
                                      <p:cBhvr>
                                        <p:cTn id="93" dur="1000"/>
                                        <p:tgtEl>
                                          <p:spTgt spid="17"/>
                                        </p:tgtEl>
                                      </p:cBhvr>
                                    </p:animEffect>
                                    <p:anim calcmode="lin" valueType="num">
                                      <p:cBhvr>
                                        <p:cTn id="94" dur="1000" fill="hold"/>
                                        <p:tgtEl>
                                          <p:spTgt spid="17"/>
                                        </p:tgtEl>
                                        <p:attrNameLst>
                                          <p:attrName>ppt_x</p:attrName>
                                        </p:attrNameLst>
                                      </p:cBhvr>
                                      <p:tavLst>
                                        <p:tav tm="0">
                                          <p:val>
                                            <p:strVal val="#ppt_x"/>
                                          </p:val>
                                        </p:tav>
                                        <p:tav tm="100000">
                                          <p:val>
                                            <p:strVal val="#ppt_x"/>
                                          </p:val>
                                        </p:tav>
                                      </p:tavLst>
                                    </p:anim>
                                    <p:anim calcmode="lin" valueType="num">
                                      <p:cBhvr>
                                        <p:cTn id="95" dur="1000" fill="hold"/>
                                        <p:tgtEl>
                                          <p:spTgt spid="1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1000"/>
                                        <p:tgtEl>
                                          <p:spTgt spid="47"/>
                                        </p:tgtEl>
                                      </p:cBhvr>
                                    </p:animEffect>
                                    <p:anim calcmode="lin" valueType="num">
                                      <p:cBhvr>
                                        <p:cTn id="104" dur="1000" fill="hold"/>
                                        <p:tgtEl>
                                          <p:spTgt spid="47"/>
                                        </p:tgtEl>
                                        <p:attrNameLst>
                                          <p:attrName>ppt_x</p:attrName>
                                        </p:attrNameLst>
                                      </p:cBhvr>
                                      <p:tavLst>
                                        <p:tav tm="0">
                                          <p:val>
                                            <p:strVal val="#ppt_x"/>
                                          </p:val>
                                        </p:tav>
                                        <p:tav tm="100000">
                                          <p:val>
                                            <p:strVal val="#ppt_x"/>
                                          </p:val>
                                        </p:tav>
                                      </p:tavLst>
                                    </p:anim>
                                    <p:anim calcmode="lin" valueType="num">
                                      <p:cBhvr>
                                        <p:cTn id="105" dur="1000" fill="hold"/>
                                        <p:tgtEl>
                                          <p:spTgt spid="47"/>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71"/>
                                        </p:tgtEl>
                                        <p:attrNameLst>
                                          <p:attrName>style.visibility</p:attrName>
                                        </p:attrNameLst>
                                      </p:cBhvr>
                                      <p:to>
                                        <p:strVal val="visible"/>
                                      </p:to>
                                    </p:set>
                                    <p:animEffect transition="in" filter="fade">
                                      <p:cBhvr>
                                        <p:cTn id="108" dur="1000"/>
                                        <p:tgtEl>
                                          <p:spTgt spid="71"/>
                                        </p:tgtEl>
                                      </p:cBhvr>
                                    </p:animEffect>
                                    <p:anim calcmode="lin" valueType="num">
                                      <p:cBhvr>
                                        <p:cTn id="109" dur="1000" fill="hold"/>
                                        <p:tgtEl>
                                          <p:spTgt spid="71"/>
                                        </p:tgtEl>
                                        <p:attrNameLst>
                                          <p:attrName>ppt_x</p:attrName>
                                        </p:attrNameLst>
                                      </p:cBhvr>
                                      <p:tavLst>
                                        <p:tav tm="0">
                                          <p:val>
                                            <p:strVal val="#ppt_x"/>
                                          </p:val>
                                        </p:tav>
                                        <p:tav tm="100000">
                                          <p:val>
                                            <p:strVal val="#ppt_x"/>
                                          </p:val>
                                        </p:tav>
                                      </p:tavLst>
                                    </p:anim>
                                    <p:anim calcmode="lin" valueType="num">
                                      <p:cBhvr>
                                        <p:cTn id="110"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4" grpId="0" animBg="1"/>
      <p:bldP spid="15" grpId="0" animBg="1"/>
      <p:bldP spid="17" grpId="0" animBg="1"/>
      <p:bldP spid="18" grpId="0" animBg="1"/>
      <p:bldP spid="20" grpId="0"/>
      <p:bldP spid="24" grpId="0" animBg="1"/>
      <p:bldP spid="28" grpId="0" animBg="1"/>
      <p:bldP spid="29" grpId="0" animBg="1"/>
      <p:bldP spid="30" grpId="0"/>
      <p:bldP spid="69" grpId="0"/>
      <p:bldP spid="70" grpId="0"/>
      <p:bldP spid="7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latin typeface="Simplified Arabic" pitchFamily="18" charset="-78"/>
                <a:cs typeface="Simplified Arabic" pitchFamily="18" charset="-78"/>
              </a:rPr>
              <a:t>نموذج الاتصال المتعدد</a:t>
            </a:r>
            <a:endParaRPr lang="ar-EG" altLang="en-US" sz="3200" dirty="0">
              <a:latin typeface="Simplified Arabic" pitchFamily="18" charset="-78"/>
              <a:cs typeface="Simplified Arabic" pitchFamily="18" charset="-78"/>
            </a:endParaRPr>
          </a:p>
        </p:txBody>
      </p:sp>
      <p:graphicFrame>
        <p:nvGraphicFramePr>
          <p:cNvPr id="2" name="Table 1"/>
          <p:cNvGraphicFramePr>
            <a:graphicFrameLocks noGrp="1"/>
          </p:cNvGraphicFramePr>
          <p:nvPr>
            <p:extLst>
              <p:ext uri="{D42A27DB-BD31-4B8C-83A1-F6EECF244321}">
                <p14:modId xmlns:p14="http://schemas.microsoft.com/office/powerpoint/2010/main" xmlns="" val="2401939680"/>
              </p:ext>
            </p:extLst>
          </p:nvPr>
        </p:nvGraphicFramePr>
        <p:xfrm>
          <a:off x="755577" y="1988838"/>
          <a:ext cx="7595943" cy="4087714"/>
        </p:xfrm>
        <a:graphic>
          <a:graphicData uri="http://schemas.openxmlformats.org/drawingml/2006/table">
            <a:tbl>
              <a:tblPr rtl="1" firstRow="1" firstCol="1" lastRow="1" lastCol="1" bandRow="1" bandCol="1">
                <a:tableStyleId>{327F97BB-C833-4FB7-BDE5-3F7075034690}</a:tableStyleId>
              </a:tblPr>
              <a:tblGrid>
                <a:gridCol w="561672"/>
                <a:gridCol w="1337314"/>
                <a:gridCol w="1471045"/>
                <a:gridCol w="1471045"/>
                <a:gridCol w="1337314"/>
                <a:gridCol w="1417553"/>
              </a:tblGrid>
              <a:tr h="578275">
                <a:tc gridSpan="6">
                  <a:txBody>
                    <a:bodyPr/>
                    <a:lstStyle/>
                    <a:p>
                      <a:pPr algn="ctr" rtl="1">
                        <a:lnSpc>
                          <a:spcPct val="115000"/>
                        </a:lnSpc>
                        <a:spcAft>
                          <a:spcPts val="0"/>
                        </a:spcAft>
                      </a:pPr>
                      <a:r>
                        <a:rPr lang="ar-JO" sz="2400" b="1" dirty="0">
                          <a:solidFill>
                            <a:srgbClr val="002060"/>
                          </a:solidFill>
                          <a:effectLst/>
                        </a:rPr>
                        <a:t>نموذج سجل مكالمات صادرة</a:t>
                      </a:r>
                      <a:endParaRPr lang="en-US" sz="2000" b="1" dirty="0">
                        <a:solidFill>
                          <a:srgbClr val="002060"/>
                        </a:solidFill>
                        <a:effectLst/>
                        <a:latin typeface="Calibri"/>
                        <a:ea typeface="Calibri"/>
                        <a:cs typeface="Arial"/>
                      </a:endParaRPr>
                    </a:p>
                  </a:txBody>
                  <a:tcPr marL="68580" marR="68580" marT="0" marB="0"/>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r>
              <a:tr h="1196339">
                <a:tc>
                  <a:txBody>
                    <a:bodyPr/>
                    <a:lstStyle/>
                    <a:p>
                      <a:pPr marL="71755" marR="71755" algn="ctr" rtl="1">
                        <a:lnSpc>
                          <a:spcPct val="115000"/>
                        </a:lnSpc>
                        <a:spcAft>
                          <a:spcPts val="0"/>
                        </a:spcAft>
                      </a:pPr>
                      <a:r>
                        <a:rPr lang="en-US" sz="2400" b="1">
                          <a:solidFill>
                            <a:srgbClr val="002060"/>
                          </a:solidFill>
                          <a:effectLst/>
                        </a:rPr>
                        <a:t> </a:t>
                      </a:r>
                      <a:endParaRPr lang="en-US" sz="2000" b="1">
                        <a:solidFill>
                          <a:srgbClr val="002060"/>
                        </a:solidFill>
                        <a:effectLst/>
                      </a:endParaRPr>
                    </a:p>
                    <a:p>
                      <a:pPr marL="71755" marR="71755" algn="ctr" rtl="1">
                        <a:lnSpc>
                          <a:spcPct val="115000"/>
                        </a:lnSpc>
                        <a:spcAft>
                          <a:spcPts val="0"/>
                        </a:spcAft>
                      </a:pPr>
                      <a:r>
                        <a:rPr lang="ar-JO" sz="2400" b="1">
                          <a:solidFill>
                            <a:srgbClr val="002060"/>
                          </a:solidFill>
                          <a:effectLst/>
                        </a:rPr>
                        <a:t>التسلسل</a:t>
                      </a:r>
                      <a:endParaRPr lang="en-US" sz="2000" b="1">
                        <a:solidFill>
                          <a:srgbClr val="002060"/>
                        </a:solidFill>
                        <a:effectLst/>
                      </a:endParaRPr>
                    </a:p>
                    <a:p>
                      <a:pPr marL="71755" marR="71755" algn="ctr" rtl="1">
                        <a:lnSpc>
                          <a:spcPct val="115000"/>
                        </a:lnSpc>
                        <a:spcAft>
                          <a:spcPts val="0"/>
                        </a:spcAft>
                      </a:pPr>
                      <a:r>
                        <a:rPr lang="en-US" sz="2400" b="1">
                          <a:solidFill>
                            <a:srgbClr val="002060"/>
                          </a:solidFill>
                          <a:effectLst/>
                        </a:rPr>
                        <a:t> </a:t>
                      </a:r>
                      <a:endParaRPr lang="en-US" sz="2000" b="1">
                        <a:solidFill>
                          <a:srgbClr val="002060"/>
                        </a:solidFill>
                        <a:effectLst/>
                        <a:latin typeface="Calibri"/>
                        <a:ea typeface="Calibri"/>
                        <a:cs typeface="Arial"/>
                      </a:endParaRPr>
                    </a:p>
                  </a:txBody>
                  <a:tcPr marL="68580" marR="68580" marT="0" marB="0" vert="vert270" anchor="ctr"/>
                </a:tc>
                <a:tc>
                  <a:txBody>
                    <a:bodyPr/>
                    <a:lstStyle/>
                    <a:p>
                      <a:pPr algn="just" rtl="1">
                        <a:lnSpc>
                          <a:spcPct val="115000"/>
                        </a:lnSpc>
                        <a:spcAft>
                          <a:spcPts val="0"/>
                        </a:spcAft>
                      </a:pPr>
                      <a:r>
                        <a:rPr lang="ar-JO" sz="2400" b="1">
                          <a:solidFill>
                            <a:srgbClr val="002060"/>
                          </a:solidFill>
                          <a:effectLst/>
                        </a:rPr>
                        <a:t> </a:t>
                      </a:r>
                      <a:endParaRPr lang="en-US" sz="2000" b="1">
                        <a:solidFill>
                          <a:srgbClr val="002060"/>
                        </a:solidFill>
                        <a:effectLst/>
                      </a:endParaRPr>
                    </a:p>
                    <a:p>
                      <a:pPr algn="ctr" rtl="1">
                        <a:lnSpc>
                          <a:spcPct val="115000"/>
                        </a:lnSpc>
                        <a:spcAft>
                          <a:spcPts val="0"/>
                        </a:spcAft>
                      </a:pPr>
                      <a:r>
                        <a:rPr lang="ar-JO" sz="2400" b="1">
                          <a:solidFill>
                            <a:srgbClr val="002060"/>
                          </a:solidFill>
                          <a:effectLst/>
                        </a:rPr>
                        <a:t>التاريخ</a:t>
                      </a:r>
                      <a:endParaRPr lang="en-US" sz="2000" b="1">
                        <a:solidFill>
                          <a:srgbClr val="002060"/>
                        </a:solidFill>
                        <a:effectLst/>
                        <a:latin typeface="Calibri"/>
                        <a:ea typeface="Calibri"/>
                        <a:cs typeface="Arial"/>
                      </a:endParaRPr>
                    </a:p>
                  </a:txBody>
                  <a:tcPr marL="68580" marR="68580" marT="0" marB="0"/>
                </a:tc>
                <a:tc>
                  <a:txBody>
                    <a:bodyPr/>
                    <a:lstStyle/>
                    <a:p>
                      <a:pPr algn="ctr" rtl="1">
                        <a:lnSpc>
                          <a:spcPct val="115000"/>
                        </a:lnSpc>
                        <a:spcAft>
                          <a:spcPts val="0"/>
                        </a:spcAft>
                      </a:pPr>
                      <a:r>
                        <a:rPr lang="ar-JO" sz="2400" b="1">
                          <a:solidFill>
                            <a:srgbClr val="002060"/>
                          </a:solidFill>
                          <a:effectLst/>
                        </a:rPr>
                        <a:t> </a:t>
                      </a:r>
                      <a:endParaRPr lang="en-US" sz="2000" b="1">
                        <a:solidFill>
                          <a:srgbClr val="002060"/>
                        </a:solidFill>
                        <a:effectLst/>
                      </a:endParaRPr>
                    </a:p>
                    <a:p>
                      <a:pPr algn="ctr" rtl="1">
                        <a:lnSpc>
                          <a:spcPct val="115000"/>
                        </a:lnSpc>
                        <a:spcAft>
                          <a:spcPts val="0"/>
                        </a:spcAft>
                      </a:pPr>
                      <a:r>
                        <a:rPr lang="ar-JO" sz="2400" b="1">
                          <a:solidFill>
                            <a:srgbClr val="002060"/>
                          </a:solidFill>
                          <a:effectLst/>
                        </a:rPr>
                        <a:t>الموضوع</a:t>
                      </a:r>
                      <a:endParaRPr lang="en-US" sz="2000" b="1">
                        <a:solidFill>
                          <a:srgbClr val="002060"/>
                        </a:solidFill>
                        <a:effectLst/>
                        <a:latin typeface="Calibri"/>
                        <a:ea typeface="Calibri"/>
                        <a:cs typeface="Arial"/>
                      </a:endParaRPr>
                    </a:p>
                  </a:txBody>
                  <a:tcPr marL="68580" marR="68580" marT="0" marB="0"/>
                </a:tc>
                <a:tc>
                  <a:txBody>
                    <a:bodyPr/>
                    <a:lstStyle/>
                    <a:p>
                      <a:pPr algn="ctr" rtl="1">
                        <a:lnSpc>
                          <a:spcPct val="115000"/>
                        </a:lnSpc>
                        <a:spcAft>
                          <a:spcPts val="0"/>
                        </a:spcAft>
                      </a:pPr>
                      <a:r>
                        <a:rPr lang="ar-JO" sz="2400" b="1">
                          <a:solidFill>
                            <a:srgbClr val="002060"/>
                          </a:solidFill>
                          <a:effectLst/>
                        </a:rPr>
                        <a:t> </a:t>
                      </a:r>
                      <a:endParaRPr lang="en-US" sz="2000" b="1">
                        <a:solidFill>
                          <a:srgbClr val="002060"/>
                        </a:solidFill>
                        <a:effectLst/>
                      </a:endParaRPr>
                    </a:p>
                    <a:p>
                      <a:pPr algn="ctr" rtl="1">
                        <a:lnSpc>
                          <a:spcPct val="115000"/>
                        </a:lnSpc>
                        <a:spcAft>
                          <a:spcPts val="0"/>
                        </a:spcAft>
                      </a:pPr>
                      <a:r>
                        <a:rPr lang="ar-JO" sz="2400" b="1">
                          <a:solidFill>
                            <a:srgbClr val="002060"/>
                          </a:solidFill>
                          <a:effectLst/>
                        </a:rPr>
                        <a:t>اسم الجهة</a:t>
                      </a:r>
                      <a:endParaRPr lang="en-US" sz="2000" b="1">
                        <a:solidFill>
                          <a:srgbClr val="002060"/>
                        </a:solidFill>
                        <a:effectLst/>
                        <a:latin typeface="Calibri"/>
                        <a:ea typeface="Calibri"/>
                        <a:cs typeface="Arial"/>
                      </a:endParaRPr>
                    </a:p>
                  </a:txBody>
                  <a:tcPr marL="68580" marR="68580" marT="0" marB="0"/>
                </a:tc>
                <a:tc>
                  <a:txBody>
                    <a:bodyPr/>
                    <a:lstStyle/>
                    <a:p>
                      <a:pPr algn="ctr" rtl="1">
                        <a:lnSpc>
                          <a:spcPct val="115000"/>
                        </a:lnSpc>
                        <a:spcAft>
                          <a:spcPts val="0"/>
                        </a:spcAft>
                      </a:pPr>
                      <a:r>
                        <a:rPr lang="ar-JO" sz="2400" b="1">
                          <a:solidFill>
                            <a:srgbClr val="002060"/>
                          </a:solidFill>
                          <a:effectLst/>
                        </a:rPr>
                        <a:t> </a:t>
                      </a:r>
                      <a:endParaRPr lang="en-US" sz="2000" b="1">
                        <a:solidFill>
                          <a:srgbClr val="002060"/>
                        </a:solidFill>
                        <a:effectLst/>
                      </a:endParaRPr>
                    </a:p>
                    <a:p>
                      <a:pPr algn="ctr" rtl="1">
                        <a:lnSpc>
                          <a:spcPct val="115000"/>
                        </a:lnSpc>
                        <a:spcAft>
                          <a:spcPts val="0"/>
                        </a:spcAft>
                      </a:pPr>
                      <a:r>
                        <a:rPr lang="ar-JO" sz="2400" b="1">
                          <a:solidFill>
                            <a:srgbClr val="002060"/>
                          </a:solidFill>
                          <a:effectLst/>
                        </a:rPr>
                        <a:t>رقم الهاتف</a:t>
                      </a:r>
                      <a:endParaRPr lang="en-US" sz="2000" b="1">
                        <a:solidFill>
                          <a:srgbClr val="002060"/>
                        </a:solidFill>
                        <a:effectLst/>
                        <a:latin typeface="Calibri"/>
                        <a:ea typeface="Calibri"/>
                        <a:cs typeface="Arial"/>
                      </a:endParaRPr>
                    </a:p>
                  </a:txBody>
                  <a:tcPr marL="68580" marR="68580" marT="0" marB="0"/>
                </a:tc>
                <a:tc>
                  <a:txBody>
                    <a:bodyPr/>
                    <a:lstStyle/>
                    <a:p>
                      <a:pPr algn="ctr" rtl="1">
                        <a:lnSpc>
                          <a:spcPct val="115000"/>
                        </a:lnSpc>
                        <a:spcAft>
                          <a:spcPts val="0"/>
                        </a:spcAft>
                      </a:pPr>
                      <a:r>
                        <a:rPr lang="ar-JO" sz="2400" b="1">
                          <a:solidFill>
                            <a:srgbClr val="002060"/>
                          </a:solidFill>
                          <a:effectLst/>
                        </a:rPr>
                        <a:t> </a:t>
                      </a:r>
                      <a:endParaRPr lang="en-US" sz="2000" b="1">
                        <a:solidFill>
                          <a:srgbClr val="002060"/>
                        </a:solidFill>
                        <a:effectLst/>
                      </a:endParaRPr>
                    </a:p>
                    <a:p>
                      <a:pPr algn="ctr" rtl="1">
                        <a:lnSpc>
                          <a:spcPct val="115000"/>
                        </a:lnSpc>
                        <a:spcAft>
                          <a:spcPts val="0"/>
                        </a:spcAft>
                      </a:pPr>
                      <a:r>
                        <a:rPr lang="ar-JO" sz="2400" b="1">
                          <a:solidFill>
                            <a:srgbClr val="002060"/>
                          </a:solidFill>
                          <a:effectLst/>
                        </a:rPr>
                        <a:t>ملاحظات</a:t>
                      </a:r>
                      <a:endParaRPr lang="en-US" sz="2000" b="1">
                        <a:solidFill>
                          <a:srgbClr val="002060"/>
                        </a:solidFill>
                        <a:effectLst/>
                        <a:latin typeface="Calibri"/>
                        <a:ea typeface="Calibri"/>
                        <a:cs typeface="Arial"/>
                      </a:endParaRPr>
                    </a:p>
                  </a:txBody>
                  <a:tcPr marL="68580" marR="68580" marT="0" marB="0"/>
                </a:tc>
              </a:tr>
              <a:tr h="578275">
                <a:tc>
                  <a:txBody>
                    <a:bodyPr/>
                    <a:lstStyle/>
                    <a:p>
                      <a:pPr algn="ctr" rtl="1">
                        <a:lnSpc>
                          <a:spcPct val="115000"/>
                        </a:lnSpc>
                        <a:spcAft>
                          <a:spcPts val="0"/>
                        </a:spcAft>
                      </a:pPr>
                      <a:r>
                        <a:rPr lang="ar-JO" sz="2400" b="1">
                          <a:solidFill>
                            <a:srgbClr val="002060"/>
                          </a:solidFill>
                          <a:effectLst/>
                        </a:rPr>
                        <a:t> </a:t>
                      </a:r>
                      <a:endParaRPr lang="en-US" sz="2000" b="1">
                        <a:solidFill>
                          <a:srgbClr val="002060"/>
                        </a:solidFill>
                        <a:effectLst/>
                        <a:latin typeface="Calibri"/>
                        <a:ea typeface="Calibri"/>
                        <a:cs typeface="Arial"/>
                      </a:endParaRPr>
                    </a:p>
                  </a:txBody>
                  <a:tcPr marL="68580" marR="68580" marT="0" marB="0"/>
                </a:tc>
                <a:tc>
                  <a:txBody>
                    <a:bodyPr/>
                    <a:lstStyle/>
                    <a:p>
                      <a:pPr algn="just" rtl="1">
                        <a:lnSpc>
                          <a:spcPct val="115000"/>
                        </a:lnSpc>
                        <a:spcAft>
                          <a:spcPts val="0"/>
                        </a:spcAft>
                      </a:pPr>
                      <a:r>
                        <a:rPr lang="ar-JO" sz="2400" b="1">
                          <a:solidFill>
                            <a:srgbClr val="002060"/>
                          </a:solidFill>
                          <a:effectLst/>
                        </a:rPr>
                        <a:t> </a:t>
                      </a:r>
                      <a:endParaRPr lang="en-US" sz="2000" b="1">
                        <a:solidFill>
                          <a:srgbClr val="002060"/>
                        </a:solidFill>
                        <a:effectLst/>
                        <a:latin typeface="Calibri"/>
                        <a:ea typeface="Calibri"/>
                        <a:cs typeface="Arial"/>
                      </a:endParaRPr>
                    </a:p>
                  </a:txBody>
                  <a:tcPr marL="68580" marR="68580" marT="0" marB="0"/>
                </a:tc>
                <a:tc>
                  <a:txBody>
                    <a:bodyPr/>
                    <a:lstStyle/>
                    <a:p>
                      <a:pPr algn="just" rtl="1">
                        <a:lnSpc>
                          <a:spcPct val="115000"/>
                        </a:lnSpc>
                        <a:spcAft>
                          <a:spcPts val="0"/>
                        </a:spcAft>
                      </a:pPr>
                      <a:r>
                        <a:rPr lang="ar-JO" sz="2400" b="1">
                          <a:solidFill>
                            <a:srgbClr val="002060"/>
                          </a:solidFill>
                          <a:effectLst/>
                        </a:rPr>
                        <a:t> </a:t>
                      </a:r>
                      <a:endParaRPr lang="en-US" sz="2000" b="1">
                        <a:solidFill>
                          <a:srgbClr val="002060"/>
                        </a:solidFill>
                        <a:effectLst/>
                        <a:latin typeface="Calibri"/>
                        <a:ea typeface="Calibri"/>
                        <a:cs typeface="Arial"/>
                      </a:endParaRPr>
                    </a:p>
                  </a:txBody>
                  <a:tcPr marL="68580" marR="68580" marT="0" marB="0"/>
                </a:tc>
                <a:tc>
                  <a:txBody>
                    <a:bodyPr/>
                    <a:lstStyle/>
                    <a:p>
                      <a:pPr algn="just" rtl="1">
                        <a:lnSpc>
                          <a:spcPct val="115000"/>
                        </a:lnSpc>
                        <a:spcAft>
                          <a:spcPts val="0"/>
                        </a:spcAft>
                      </a:pPr>
                      <a:r>
                        <a:rPr lang="ar-JO" sz="2400" b="1">
                          <a:solidFill>
                            <a:srgbClr val="002060"/>
                          </a:solidFill>
                          <a:effectLst/>
                        </a:rPr>
                        <a:t> </a:t>
                      </a:r>
                      <a:endParaRPr lang="en-US" sz="2000" b="1">
                        <a:solidFill>
                          <a:srgbClr val="002060"/>
                        </a:solidFill>
                        <a:effectLst/>
                        <a:latin typeface="Calibri"/>
                        <a:ea typeface="Calibri"/>
                        <a:cs typeface="Arial"/>
                      </a:endParaRPr>
                    </a:p>
                  </a:txBody>
                  <a:tcPr marL="68580" marR="68580" marT="0" marB="0"/>
                </a:tc>
                <a:tc>
                  <a:txBody>
                    <a:bodyPr/>
                    <a:lstStyle/>
                    <a:p>
                      <a:pPr algn="just" rtl="1">
                        <a:lnSpc>
                          <a:spcPct val="115000"/>
                        </a:lnSpc>
                        <a:spcAft>
                          <a:spcPts val="0"/>
                        </a:spcAft>
                      </a:pPr>
                      <a:r>
                        <a:rPr lang="ar-JO" sz="2400" b="1">
                          <a:solidFill>
                            <a:srgbClr val="002060"/>
                          </a:solidFill>
                          <a:effectLst/>
                        </a:rPr>
                        <a:t> </a:t>
                      </a:r>
                      <a:endParaRPr lang="en-US" sz="2000" b="1">
                        <a:solidFill>
                          <a:srgbClr val="002060"/>
                        </a:solidFill>
                        <a:effectLst/>
                        <a:latin typeface="Calibri"/>
                        <a:ea typeface="Calibri"/>
                        <a:cs typeface="Arial"/>
                      </a:endParaRPr>
                    </a:p>
                  </a:txBody>
                  <a:tcPr marL="68580" marR="68580" marT="0" marB="0"/>
                </a:tc>
                <a:tc>
                  <a:txBody>
                    <a:bodyPr/>
                    <a:lstStyle/>
                    <a:p>
                      <a:pPr algn="just" rtl="1">
                        <a:lnSpc>
                          <a:spcPct val="115000"/>
                        </a:lnSpc>
                        <a:spcAft>
                          <a:spcPts val="0"/>
                        </a:spcAft>
                      </a:pPr>
                      <a:r>
                        <a:rPr lang="ar-JO" sz="2400" b="1">
                          <a:solidFill>
                            <a:srgbClr val="002060"/>
                          </a:solidFill>
                          <a:effectLst/>
                        </a:rPr>
                        <a:t> </a:t>
                      </a:r>
                      <a:endParaRPr lang="en-US" sz="2000" b="1">
                        <a:solidFill>
                          <a:srgbClr val="002060"/>
                        </a:solidFill>
                        <a:effectLst/>
                        <a:latin typeface="Calibri"/>
                        <a:ea typeface="Calibri"/>
                        <a:cs typeface="Arial"/>
                      </a:endParaRPr>
                    </a:p>
                  </a:txBody>
                  <a:tcPr marL="68580" marR="68580" marT="0" marB="0"/>
                </a:tc>
              </a:tr>
              <a:tr h="578275">
                <a:tc>
                  <a:txBody>
                    <a:bodyPr/>
                    <a:lstStyle/>
                    <a:p>
                      <a:pPr algn="just" rtl="1">
                        <a:lnSpc>
                          <a:spcPct val="115000"/>
                        </a:lnSpc>
                        <a:spcAft>
                          <a:spcPts val="0"/>
                        </a:spcAft>
                      </a:pPr>
                      <a:r>
                        <a:rPr lang="ar-JO" sz="2400" b="1">
                          <a:solidFill>
                            <a:srgbClr val="002060"/>
                          </a:solidFill>
                          <a:effectLst/>
                        </a:rPr>
                        <a:t> </a:t>
                      </a:r>
                      <a:endParaRPr lang="en-US" sz="2000" b="1">
                        <a:solidFill>
                          <a:srgbClr val="002060"/>
                        </a:solidFill>
                        <a:effectLst/>
                        <a:latin typeface="Calibri"/>
                        <a:ea typeface="Calibri"/>
                        <a:cs typeface="Arial"/>
                      </a:endParaRPr>
                    </a:p>
                  </a:txBody>
                  <a:tcPr marL="68580" marR="68580" marT="0" marB="0"/>
                </a:tc>
                <a:tc>
                  <a:txBody>
                    <a:bodyPr/>
                    <a:lstStyle/>
                    <a:p>
                      <a:pPr algn="just" rtl="1">
                        <a:lnSpc>
                          <a:spcPct val="115000"/>
                        </a:lnSpc>
                        <a:spcAft>
                          <a:spcPts val="0"/>
                        </a:spcAft>
                      </a:pPr>
                      <a:r>
                        <a:rPr lang="ar-JO" sz="2400" b="1">
                          <a:solidFill>
                            <a:srgbClr val="002060"/>
                          </a:solidFill>
                          <a:effectLst/>
                        </a:rPr>
                        <a:t> </a:t>
                      </a:r>
                      <a:endParaRPr lang="en-US" sz="2000" b="1">
                        <a:solidFill>
                          <a:srgbClr val="002060"/>
                        </a:solidFill>
                        <a:effectLst/>
                        <a:latin typeface="Calibri"/>
                        <a:ea typeface="Calibri"/>
                        <a:cs typeface="Arial"/>
                      </a:endParaRPr>
                    </a:p>
                  </a:txBody>
                  <a:tcPr marL="68580" marR="68580" marT="0" marB="0"/>
                </a:tc>
                <a:tc>
                  <a:txBody>
                    <a:bodyPr/>
                    <a:lstStyle/>
                    <a:p>
                      <a:pPr algn="just" rtl="1">
                        <a:lnSpc>
                          <a:spcPct val="115000"/>
                        </a:lnSpc>
                        <a:spcAft>
                          <a:spcPts val="0"/>
                        </a:spcAft>
                      </a:pPr>
                      <a:r>
                        <a:rPr lang="ar-JO" sz="2400" b="1">
                          <a:solidFill>
                            <a:srgbClr val="002060"/>
                          </a:solidFill>
                          <a:effectLst/>
                        </a:rPr>
                        <a:t> </a:t>
                      </a:r>
                      <a:endParaRPr lang="en-US" sz="2000" b="1">
                        <a:solidFill>
                          <a:srgbClr val="002060"/>
                        </a:solidFill>
                        <a:effectLst/>
                        <a:latin typeface="Calibri"/>
                        <a:ea typeface="Calibri"/>
                        <a:cs typeface="Arial"/>
                      </a:endParaRPr>
                    </a:p>
                  </a:txBody>
                  <a:tcPr marL="68580" marR="68580" marT="0" marB="0"/>
                </a:tc>
                <a:tc>
                  <a:txBody>
                    <a:bodyPr/>
                    <a:lstStyle/>
                    <a:p>
                      <a:pPr algn="just" rtl="1">
                        <a:lnSpc>
                          <a:spcPct val="115000"/>
                        </a:lnSpc>
                        <a:spcAft>
                          <a:spcPts val="0"/>
                        </a:spcAft>
                      </a:pPr>
                      <a:r>
                        <a:rPr lang="ar-JO" sz="2400" b="1">
                          <a:solidFill>
                            <a:srgbClr val="002060"/>
                          </a:solidFill>
                          <a:effectLst/>
                        </a:rPr>
                        <a:t> </a:t>
                      </a:r>
                      <a:endParaRPr lang="en-US" sz="2000" b="1">
                        <a:solidFill>
                          <a:srgbClr val="002060"/>
                        </a:solidFill>
                        <a:effectLst/>
                        <a:latin typeface="Calibri"/>
                        <a:ea typeface="Calibri"/>
                        <a:cs typeface="Arial"/>
                      </a:endParaRPr>
                    </a:p>
                  </a:txBody>
                  <a:tcPr marL="68580" marR="68580" marT="0" marB="0"/>
                </a:tc>
                <a:tc>
                  <a:txBody>
                    <a:bodyPr/>
                    <a:lstStyle/>
                    <a:p>
                      <a:pPr algn="just" rtl="1">
                        <a:lnSpc>
                          <a:spcPct val="115000"/>
                        </a:lnSpc>
                        <a:spcAft>
                          <a:spcPts val="0"/>
                        </a:spcAft>
                      </a:pPr>
                      <a:r>
                        <a:rPr lang="ar-JO" sz="2400" b="1">
                          <a:solidFill>
                            <a:srgbClr val="002060"/>
                          </a:solidFill>
                          <a:effectLst/>
                        </a:rPr>
                        <a:t> </a:t>
                      </a:r>
                      <a:endParaRPr lang="en-US" sz="2000" b="1">
                        <a:solidFill>
                          <a:srgbClr val="002060"/>
                        </a:solidFill>
                        <a:effectLst/>
                        <a:latin typeface="Calibri"/>
                        <a:ea typeface="Calibri"/>
                        <a:cs typeface="Arial"/>
                      </a:endParaRPr>
                    </a:p>
                  </a:txBody>
                  <a:tcPr marL="68580" marR="68580" marT="0" marB="0"/>
                </a:tc>
                <a:tc>
                  <a:txBody>
                    <a:bodyPr/>
                    <a:lstStyle/>
                    <a:p>
                      <a:pPr algn="just" rtl="1">
                        <a:lnSpc>
                          <a:spcPct val="115000"/>
                        </a:lnSpc>
                        <a:spcAft>
                          <a:spcPts val="0"/>
                        </a:spcAft>
                      </a:pPr>
                      <a:r>
                        <a:rPr lang="ar-JO" sz="2400" b="1">
                          <a:solidFill>
                            <a:srgbClr val="002060"/>
                          </a:solidFill>
                          <a:effectLst/>
                        </a:rPr>
                        <a:t> </a:t>
                      </a:r>
                      <a:endParaRPr lang="en-US" sz="2000" b="1">
                        <a:solidFill>
                          <a:srgbClr val="002060"/>
                        </a:solidFill>
                        <a:effectLst/>
                        <a:latin typeface="Calibri"/>
                        <a:ea typeface="Calibri"/>
                        <a:cs typeface="Arial"/>
                      </a:endParaRPr>
                    </a:p>
                  </a:txBody>
                  <a:tcPr marL="68580" marR="68580" marT="0" marB="0"/>
                </a:tc>
              </a:tr>
              <a:tr h="578275">
                <a:tc>
                  <a:txBody>
                    <a:bodyPr/>
                    <a:lstStyle/>
                    <a:p>
                      <a:pPr algn="just" rtl="1">
                        <a:lnSpc>
                          <a:spcPct val="115000"/>
                        </a:lnSpc>
                        <a:spcAft>
                          <a:spcPts val="0"/>
                        </a:spcAft>
                      </a:pPr>
                      <a:r>
                        <a:rPr lang="ar-JO" sz="2400" b="1">
                          <a:solidFill>
                            <a:srgbClr val="002060"/>
                          </a:solidFill>
                          <a:effectLst/>
                        </a:rPr>
                        <a:t> </a:t>
                      </a:r>
                      <a:endParaRPr lang="en-US" sz="2000" b="1">
                        <a:solidFill>
                          <a:srgbClr val="002060"/>
                        </a:solidFill>
                        <a:effectLst/>
                        <a:latin typeface="Calibri"/>
                        <a:ea typeface="Calibri"/>
                        <a:cs typeface="Arial"/>
                      </a:endParaRPr>
                    </a:p>
                  </a:txBody>
                  <a:tcPr marL="68580" marR="68580" marT="0" marB="0"/>
                </a:tc>
                <a:tc>
                  <a:txBody>
                    <a:bodyPr/>
                    <a:lstStyle/>
                    <a:p>
                      <a:pPr algn="just" rtl="1">
                        <a:lnSpc>
                          <a:spcPct val="115000"/>
                        </a:lnSpc>
                        <a:spcAft>
                          <a:spcPts val="0"/>
                        </a:spcAft>
                      </a:pPr>
                      <a:r>
                        <a:rPr lang="ar-JO" sz="2400" b="1">
                          <a:solidFill>
                            <a:srgbClr val="002060"/>
                          </a:solidFill>
                          <a:effectLst/>
                        </a:rPr>
                        <a:t> </a:t>
                      </a:r>
                      <a:endParaRPr lang="en-US" sz="2000" b="1">
                        <a:solidFill>
                          <a:srgbClr val="002060"/>
                        </a:solidFill>
                        <a:effectLst/>
                        <a:latin typeface="Calibri"/>
                        <a:ea typeface="Calibri"/>
                        <a:cs typeface="Arial"/>
                      </a:endParaRPr>
                    </a:p>
                  </a:txBody>
                  <a:tcPr marL="68580" marR="68580" marT="0" marB="0"/>
                </a:tc>
                <a:tc>
                  <a:txBody>
                    <a:bodyPr/>
                    <a:lstStyle/>
                    <a:p>
                      <a:pPr algn="just" rtl="1">
                        <a:lnSpc>
                          <a:spcPct val="115000"/>
                        </a:lnSpc>
                        <a:spcAft>
                          <a:spcPts val="0"/>
                        </a:spcAft>
                      </a:pPr>
                      <a:r>
                        <a:rPr lang="ar-JO" sz="2400" b="1">
                          <a:solidFill>
                            <a:srgbClr val="002060"/>
                          </a:solidFill>
                          <a:effectLst/>
                        </a:rPr>
                        <a:t> </a:t>
                      </a:r>
                      <a:endParaRPr lang="en-US" sz="2000" b="1">
                        <a:solidFill>
                          <a:srgbClr val="002060"/>
                        </a:solidFill>
                        <a:effectLst/>
                        <a:latin typeface="Calibri"/>
                        <a:ea typeface="Calibri"/>
                        <a:cs typeface="Arial"/>
                      </a:endParaRPr>
                    </a:p>
                  </a:txBody>
                  <a:tcPr marL="68580" marR="68580" marT="0" marB="0"/>
                </a:tc>
                <a:tc>
                  <a:txBody>
                    <a:bodyPr/>
                    <a:lstStyle/>
                    <a:p>
                      <a:pPr algn="just" rtl="1">
                        <a:lnSpc>
                          <a:spcPct val="115000"/>
                        </a:lnSpc>
                        <a:spcAft>
                          <a:spcPts val="0"/>
                        </a:spcAft>
                      </a:pPr>
                      <a:r>
                        <a:rPr lang="ar-JO" sz="2400" b="1">
                          <a:solidFill>
                            <a:srgbClr val="002060"/>
                          </a:solidFill>
                          <a:effectLst/>
                        </a:rPr>
                        <a:t> </a:t>
                      </a:r>
                      <a:endParaRPr lang="en-US" sz="2000" b="1">
                        <a:solidFill>
                          <a:srgbClr val="002060"/>
                        </a:solidFill>
                        <a:effectLst/>
                        <a:latin typeface="Calibri"/>
                        <a:ea typeface="Calibri"/>
                        <a:cs typeface="Arial"/>
                      </a:endParaRPr>
                    </a:p>
                  </a:txBody>
                  <a:tcPr marL="68580" marR="68580" marT="0" marB="0"/>
                </a:tc>
                <a:tc>
                  <a:txBody>
                    <a:bodyPr/>
                    <a:lstStyle/>
                    <a:p>
                      <a:pPr algn="just" rtl="1">
                        <a:lnSpc>
                          <a:spcPct val="115000"/>
                        </a:lnSpc>
                        <a:spcAft>
                          <a:spcPts val="0"/>
                        </a:spcAft>
                      </a:pPr>
                      <a:r>
                        <a:rPr lang="ar-JO" sz="2400" b="1" dirty="0">
                          <a:solidFill>
                            <a:srgbClr val="002060"/>
                          </a:solidFill>
                          <a:effectLst/>
                        </a:rPr>
                        <a:t> </a:t>
                      </a:r>
                      <a:endParaRPr lang="en-US" sz="2000" b="1" dirty="0">
                        <a:solidFill>
                          <a:srgbClr val="002060"/>
                        </a:solidFill>
                        <a:effectLst/>
                        <a:latin typeface="Calibri"/>
                        <a:ea typeface="Calibri"/>
                        <a:cs typeface="Arial"/>
                      </a:endParaRPr>
                    </a:p>
                  </a:txBody>
                  <a:tcPr marL="68580" marR="68580" marT="0" marB="0"/>
                </a:tc>
                <a:tc>
                  <a:txBody>
                    <a:bodyPr/>
                    <a:lstStyle/>
                    <a:p>
                      <a:pPr algn="just" rtl="1">
                        <a:lnSpc>
                          <a:spcPct val="115000"/>
                        </a:lnSpc>
                        <a:spcAft>
                          <a:spcPts val="0"/>
                        </a:spcAft>
                      </a:pPr>
                      <a:r>
                        <a:rPr lang="ar-JO" sz="2400" b="1">
                          <a:solidFill>
                            <a:srgbClr val="002060"/>
                          </a:solidFill>
                          <a:effectLst/>
                        </a:rPr>
                        <a:t> </a:t>
                      </a:r>
                      <a:endParaRPr lang="en-US" sz="2000" b="1">
                        <a:solidFill>
                          <a:srgbClr val="002060"/>
                        </a:solidFill>
                        <a:effectLst/>
                        <a:latin typeface="Calibri"/>
                        <a:ea typeface="Calibri"/>
                        <a:cs typeface="Arial"/>
                      </a:endParaRPr>
                    </a:p>
                  </a:txBody>
                  <a:tcPr marL="68580" marR="68580" marT="0" marB="0"/>
                </a:tc>
              </a:tr>
              <a:tr h="578275">
                <a:tc>
                  <a:txBody>
                    <a:bodyPr/>
                    <a:lstStyle/>
                    <a:p>
                      <a:pPr algn="just" rtl="1">
                        <a:lnSpc>
                          <a:spcPct val="115000"/>
                        </a:lnSpc>
                        <a:spcAft>
                          <a:spcPts val="0"/>
                        </a:spcAft>
                      </a:pPr>
                      <a:r>
                        <a:rPr lang="ar-JO" sz="2400" b="1">
                          <a:solidFill>
                            <a:srgbClr val="002060"/>
                          </a:solidFill>
                          <a:effectLst/>
                        </a:rPr>
                        <a:t> </a:t>
                      </a:r>
                      <a:endParaRPr lang="en-US" sz="2000" b="1">
                        <a:solidFill>
                          <a:srgbClr val="002060"/>
                        </a:solidFill>
                        <a:effectLst/>
                        <a:latin typeface="Calibri"/>
                        <a:ea typeface="Calibri"/>
                        <a:cs typeface="Arial"/>
                      </a:endParaRPr>
                    </a:p>
                  </a:txBody>
                  <a:tcPr marL="68580" marR="68580" marT="0" marB="0"/>
                </a:tc>
                <a:tc>
                  <a:txBody>
                    <a:bodyPr/>
                    <a:lstStyle/>
                    <a:p>
                      <a:pPr algn="just" rtl="1">
                        <a:lnSpc>
                          <a:spcPct val="115000"/>
                        </a:lnSpc>
                        <a:spcAft>
                          <a:spcPts val="0"/>
                        </a:spcAft>
                      </a:pPr>
                      <a:r>
                        <a:rPr lang="ar-JO" sz="2400" b="1">
                          <a:solidFill>
                            <a:srgbClr val="002060"/>
                          </a:solidFill>
                          <a:effectLst/>
                        </a:rPr>
                        <a:t> </a:t>
                      </a:r>
                      <a:endParaRPr lang="en-US" sz="2000" b="1">
                        <a:solidFill>
                          <a:srgbClr val="002060"/>
                        </a:solidFill>
                        <a:effectLst/>
                        <a:latin typeface="Calibri"/>
                        <a:ea typeface="Calibri"/>
                        <a:cs typeface="Arial"/>
                      </a:endParaRPr>
                    </a:p>
                  </a:txBody>
                  <a:tcPr marL="68580" marR="68580" marT="0" marB="0"/>
                </a:tc>
                <a:tc>
                  <a:txBody>
                    <a:bodyPr/>
                    <a:lstStyle/>
                    <a:p>
                      <a:pPr algn="just" rtl="1">
                        <a:lnSpc>
                          <a:spcPct val="115000"/>
                        </a:lnSpc>
                        <a:spcAft>
                          <a:spcPts val="0"/>
                        </a:spcAft>
                      </a:pPr>
                      <a:r>
                        <a:rPr lang="ar-JO" sz="2400" b="1">
                          <a:solidFill>
                            <a:srgbClr val="002060"/>
                          </a:solidFill>
                          <a:effectLst/>
                        </a:rPr>
                        <a:t> </a:t>
                      </a:r>
                      <a:endParaRPr lang="en-US" sz="2000" b="1">
                        <a:solidFill>
                          <a:srgbClr val="002060"/>
                        </a:solidFill>
                        <a:effectLst/>
                        <a:latin typeface="Calibri"/>
                        <a:ea typeface="Calibri"/>
                        <a:cs typeface="Arial"/>
                      </a:endParaRPr>
                    </a:p>
                  </a:txBody>
                  <a:tcPr marL="68580" marR="68580" marT="0" marB="0"/>
                </a:tc>
                <a:tc>
                  <a:txBody>
                    <a:bodyPr/>
                    <a:lstStyle/>
                    <a:p>
                      <a:pPr algn="just" rtl="1">
                        <a:lnSpc>
                          <a:spcPct val="115000"/>
                        </a:lnSpc>
                        <a:spcAft>
                          <a:spcPts val="0"/>
                        </a:spcAft>
                      </a:pPr>
                      <a:r>
                        <a:rPr lang="ar-JO" sz="2400" b="1">
                          <a:solidFill>
                            <a:srgbClr val="002060"/>
                          </a:solidFill>
                          <a:effectLst/>
                        </a:rPr>
                        <a:t> </a:t>
                      </a:r>
                      <a:endParaRPr lang="en-US" sz="2000" b="1">
                        <a:solidFill>
                          <a:srgbClr val="002060"/>
                        </a:solidFill>
                        <a:effectLst/>
                        <a:latin typeface="Calibri"/>
                        <a:ea typeface="Calibri"/>
                        <a:cs typeface="Arial"/>
                      </a:endParaRPr>
                    </a:p>
                  </a:txBody>
                  <a:tcPr marL="68580" marR="68580" marT="0" marB="0"/>
                </a:tc>
                <a:tc>
                  <a:txBody>
                    <a:bodyPr/>
                    <a:lstStyle/>
                    <a:p>
                      <a:pPr algn="just" rtl="1">
                        <a:lnSpc>
                          <a:spcPct val="115000"/>
                        </a:lnSpc>
                        <a:spcAft>
                          <a:spcPts val="0"/>
                        </a:spcAft>
                      </a:pPr>
                      <a:r>
                        <a:rPr lang="ar-JO" sz="2400" b="1">
                          <a:solidFill>
                            <a:srgbClr val="002060"/>
                          </a:solidFill>
                          <a:effectLst/>
                        </a:rPr>
                        <a:t> </a:t>
                      </a:r>
                      <a:endParaRPr lang="en-US" sz="2000" b="1">
                        <a:solidFill>
                          <a:srgbClr val="002060"/>
                        </a:solidFill>
                        <a:effectLst/>
                        <a:latin typeface="Calibri"/>
                        <a:ea typeface="Calibri"/>
                        <a:cs typeface="Arial"/>
                      </a:endParaRPr>
                    </a:p>
                  </a:txBody>
                  <a:tcPr marL="68580" marR="68580" marT="0" marB="0"/>
                </a:tc>
                <a:tc>
                  <a:txBody>
                    <a:bodyPr/>
                    <a:lstStyle/>
                    <a:p>
                      <a:pPr algn="just" rtl="1">
                        <a:lnSpc>
                          <a:spcPct val="115000"/>
                        </a:lnSpc>
                        <a:spcAft>
                          <a:spcPts val="0"/>
                        </a:spcAft>
                      </a:pPr>
                      <a:r>
                        <a:rPr lang="ar-JO" sz="2400" b="1" dirty="0">
                          <a:solidFill>
                            <a:srgbClr val="002060"/>
                          </a:solidFill>
                          <a:effectLst/>
                        </a:rPr>
                        <a:t> </a:t>
                      </a:r>
                      <a:endParaRPr lang="en-US" sz="2000" b="1" dirty="0">
                        <a:solidFill>
                          <a:srgbClr val="002060"/>
                        </a:solidFill>
                        <a:effectLst/>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xmlns="" val="1042182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187624" y="2459360"/>
            <a:ext cx="6408712" cy="2376264"/>
          </a:xfrm>
          <a:prstGeom prst="horizontalScroll">
            <a:avLst/>
          </a:prstGeom>
          <a:ln w="9525" cap="flat" cmpd="sng" algn="ctr">
            <a:solidFill>
              <a:schemeClr val="tx1"/>
            </a:solidFill>
            <a:prstDash val="solid"/>
            <a:round/>
            <a:headEnd type="none" w="med" len="med"/>
            <a:tailEnd type="none" w="med" len="med"/>
          </a:ln>
          <a:effectLst/>
          <a:extLst/>
        </p:spPr>
        <p:style>
          <a:lnRef idx="0">
            <a:scrgbClr r="0" g="0" b="0"/>
          </a:lnRef>
          <a:fillRef idx="1003">
            <a:schemeClr val="lt2"/>
          </a:fillRef>
          <a:effectRef idx="0">
            <a:scrgbClr r="0" g="0" b="0"/>
          </a:effectRef>
          <a:fontRef idx="major"/>
        </p:style>
        <p:txBody>
          <a:bodyPr vert="horz" wrap="square" lIns="91440" tIns="45720" rIns="91440" bIns="45720" numCol="1" rtlCol="1" anchor="t" anchorCtr="0" compatLnSpc="1">
            <a:prstTxWarp prst="textNoShape">
              <a:avLst/>
            </a:prstTxWarp>
          </a:bodyPr>
          <a:lstStyle/>
          <a:p>
            <a:pPr rtl="1">
              <a:lnSpc>
                <a:spcPct val="150000"/>
              </a:lnSpc>
            </a:pPr>
            <a:r>
              <a:rPr lang="ar-EG" sz="3600" b="1" dirty="0">
                <a:solidFill>
                  <a:srgbClr val="FFFFFF"/>
                </a:solidFill>
                <a:latin typeface="Simplified Arabic" pitchFamily="18" charset="-78"/>
                <a:cs typeface="Simplified Arabic" pitchFamily="18" charset="-78"/>
              </a:rPr>
              <a:t>البرامج التي يتم استخدامها في تدوين المكالمات وعمل مذكرة للهاتف</a:t>
            </a:r>
            <a:endParaRPr lang="ar-EG" sz="3600" b="1" dirty="0" smtClean="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213769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4030390"/>
            <a:ext cx="8346728" cy="2134914"/>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400" b="1" dirty="0">
                  <a:solidFill>
                    <a:schemeClr val="bg1"/>
                  </a:solidFill>
                  <a:ea typeface="Gulim" pitchFamily="34" charset="-127"/>
                </a:rPr>
                <a:t>من البرامج المفضلة والبسيطة لعمل مذكرة هاتف برنامج  </a:t>
              </a:r>
              <a:r>
                <a:rPr lang="en-US" sz="2400" b="1" dirty="0">
                  <a:solidFill>
                    <a:schemeClr val="bg1"/>
                  </a:solidFill>
                  <a:ea typeface="Gulim" pitchFamily="34" charset="-127"/>
                </a:rPr>
                <a:t>Microsoft </a:t>
              </a:r>
              <a:r>
                <a:rPr lang="en-US" sz="2400" b="1" dirty="0" smtClean="0">
                  <a:solidFill>
                    <a:schemeClr val="bg1"/>
                  </a:solidFill>
                  <a:ea typeface="Gulim" pitchFamily="34" charset="-127"/>
                </a:rPr>
                <a:t>Word</a:t>
              </a:r>
            </a:p>
            <a:p>
              <a:pPr rtl="1"/>
              <a:r>
                <a:rPr lang="ar-EG" sz="2400" b="1" dirty="0" smtClean="0">
                  <a:solidFill>
                    <a:schemeClr val="bg1"/>
                  </a:solidFill>
                  <a:ea typeface="Gulim" pitchFamily="34" charset="-127"/>
                </a:rPr>
                <a:t>وذلك </a:t>
              </a:r>
              <a:r>
                <a:rPr lang="ar-EG" sz="2400" b="1" dirty="0">
                  <a:solidFill>
                    <a:schemeClr val="bg1"/>
                  </a:solidFill>
                  <a:ea typeface="Gulim" pitchFamily="34" charset="-127"/>
                </a:rPr>
                <a:t>على النموذج السابق ايضاحه أو نماذج اخرى مشابهة إذ أن لكل </a:t>
              </a:r>
              <a:endParaRPr lang="ar-EG" sz="2400" b="1" dirty="0" smtClean="0">
                <a:solidFill>
                  <a:schemeClr val="bg1"/>
                </a:solidFill>
                <a:ea typeface="Gulim" pitchFamily="34" charset="-127"/>
              </a:endParaRPr>
            </a:p>
            <a:p>
              <a:pPr rtl="1"/>
              <a:r>
                <a:rPr lang="ar-EG" sz="2400" b="1" dirty="0" smtClean="0">
                  <a:solidFill>
                    <a:schemeClr val="bg1"/>
                  </a:solidFill>
                  <a:ea typeface="Gulim" pitchFamily="34" charset="-127"/>
                </a:rPr>
                <a:t>شركة </a:t>
              </a:r>
              <a:r>
                <a:rPr lang="ar-EG" sz="2400" b="1" dirty="0">
                  <a:solidFill>
                    <a:schemeClr val="bg1"/>
                  </a:solidFill>
                  <a:ea typeface="Gulim" pitchFamily="34" charset="-127"/>
                </a:rPr>
                <a:t>ومؤسسة طرقها في ابتكار أشكال مختلفة من مذكرات الهاتف </a:t>
              </a:r>
              <a:endParaRPr lang="ar-EG" sz="2400" b="1" dirty="0" smtClean="0">
                <a:solidFill>
                  <a:schemeClr val="bg1"/>
                </a:solidFill>
                <a:ea typeface="Gulim" pitchFamily="34" charset="-127"/>
              </a:endParaRPr>
            </a:p>
            <a:p>
              <a:pPr rtl="1"/>
              <a:r>
                <a:rPr lang="ar-EG" sz="2400" b="1" dirty="0" smtClean="0">
                  <a:solidFill>
                    <a:schemeClr val="bg1"/>
                  </a:solidFill>
                  <a:ea typeface="Gulim" pitchFamily="34" charset="-127"/>
                </a:rPr>
                <a:t>وكذلك </a:t>
              </a:r>
              <a:r>
                <a:rPr lang="ar-EG" sz="2400" b="1" dirty="0">
                  <a:solidFill>
                    <a:schemeClr val="bg1"/>
                  </a:solidFill>
                  <a:ea typeface="Gulim" pitchFamily="34" charset="-127"/>
                </a:rPr>
                <a:t>يمكن استخدام نفس البرنامج لعمل سجل للمكالمات الصادرة أو الواردة</a:t>
              </a:r>
              <a:endParaRPr lang="en-US" sz="2400" dirty="0"/>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grpSp>
      <p:sp>
        <p:nvSpPr>
          <p:cNvPr id="19" name="Rectangle 30"/>
          <p:cNvSpPr txBox="1">
            <a:spLocks noChangeArrowheads="1"/>
          </p:cNvSpPr>
          <p:nvPr/>
        </p:nvSpPr>
        <p:spPr bwMode="auto">
          <a:xfrm>
            <a:off x="-44896" y="381000"/>
            <a:ext cx="91888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البرامج التي يتم استخدامها في تدوين المكالمات وعمل مذكرة للهاتف</a:t>
            </a:r>
          </a:p>
        </p:txBody>
      </p:sp>
      <p:pic>
        <p:nvPicPr>
          <p:cNvPr id="4100" name="Picture 4" descr="http://1.bp.blogspot.com/-tW1BG8E2Gmk/UATgEF7xJBI/AAAAAAAAAB4/3Qilir3q-yw/s1600/microsoft-word-issues.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85828" y="1412776"/>
            <a:ext cx="2438300" cy="24383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8688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547664" y="2459360"/>
            <a:ext cx="5688632" cy="2376264"/>
          </a:xfrm>
          <a:prstGeom prst="horizontalScroll">
            <a:avLst/>
          </a:prstGeom>
          <a:ln w="9525" cap="flat" cmpd="sng" algn="ctr">
            <a:solidFill>
              <a:schemeClr val="tx1"/>
            </a:solidFill>
            <a:prstDash val="solid"/>
            <a:round/>
            <a:headEnd type="none" w="med" len="med"/>
            <a:tailEnd type="none" w="med" len="med"/>
          </a:ln>
          <a:effectLst/>
          <a:extLst/>
        </p:spPr>
        <p:style>
          <a:lnRef idx="0">
            <a:scrgbClr r="0" g="0" b="0"/>
          </a:lnRef>
          <a:fillRef idx="1003">
            <a:schemeClr val="lt2"/>
          </a:fillRef>
          <a:effectRef idx="0">
            <a:scrgbClr r="0" g="0" b="0"/>
          </a:effectRef>
          <a:fontRef idx="major"/>
        </p:style>
        <p:txBody>
          <a:bodyPr vert="horz" wrap="square" lIns="91440" tIns="45720" rIns="91440" bIns="45720" numCol="1" rtlCol="1" anchor="t" anchorCtr="0" compatLnSpc="1">
            <a:prstTxWarp prst="textNoShape">
              <a:avLst/>
            </a:prstTxWarp>
          </a:bodyPr>
          <a:lstStyle/>
          <a:p>
            <a:pPr rtl="1">
              <a:lnSpc>
                <a:spcPct val="250000"/>
              </a:lnSpc>
            </a:pPr>
            <a:r>
              <a:rPr lang="ar-EG" sz="3600" b="1" dirty="0">
                <a:solidFill>
                  <a:schemeClr val="bg1"/>
                </a:solidFill>
                <a:latin typeface="Simplified Arabic" pitchFamily="18" charset="-78"/>
                <a:cs typeface="Simplified Arabic" pitchFamily="18" charset="-78"/>
              </a:rPr>
              <a:t>تطبيقات</a:t>
            </a:r>
            <a:endParaRPr kumimoji="0" lang="ar-EG" sz="3600" b="1" i="0" u="none" strike="noStrike" cap="none" normalizeH="0" baseline="0" dirty="0" smtClean="0">
              <a:ln>
                <a:noFill/>
              </a:ln>
              <a:solidFill>
                <a:schemeClr val="bg1"/>
              </a:solidFill>
              <a:effectLst/>
              <a:latin typeface="Simplified Arabic" pitchFamily="18" charset="-78"/>
              <a:cs typeface="Simplified Arabic" pitchFamily="18" charset="-78"/>
            </a:endParaRPr>
          </a:p>
        </p:txBody>
      </p:sp>
    </p:spTree>
    <p:extLst>
      <p:ext uri="{BB962C8B-B14F-4D97-AF65-F5344CB8AC3E}">
        <p14:creationId xmlns:p14="http://schemas.microsoft.com/office/powerpoint/2010/main" xmlns="" val="69987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07CD1E3675BD4affA6CA63955D31575C# #AutoShape 3"/>
          <p:cNvSpPr>
            <a:spLocks noChangeArrowheads="1"/>
          </p:cNvSpPr>
          <p:nvPr/>
        </p:nvSpPr>
        <p:spPr bwMode="auto">
          <a:xfrm>
            <a:off x="809625" y="2305223"/>
            <a:ext cx="7524750" cy="2347913"/>
          </a:xfrm>
          <a:prstGeom prst="rect">
            <a:avLst/>
          </a:prstGeom>
          <a:solidFill>
            <a:schemeClr val="accent1">
              <a:lumMod val="60000"/>
              <a:lumOff val="40000"/>
              <a:alpha val="78000"/>
            </a:schemeClr>
          </a:solidFill>
          <a:ln w="12700">
            <a:solidFill>
              <a:schemeClr val="bg1"/>
            </a:solidFill>
            <a:miter lim="800000"/>
            <a:headEnd/>
            <a:tailEnd/>
          </a:ln>
        </p:spPr>
        <p:txBody>
          <a:bodyPr anchor="ctr"/>
          <a:lstStyle/>
          <a:p>
            <a:pPr algn="l"/>
            <a:endParaRPr lang="zh-CN" altLang="en-US">
              <a:solidFill>
                <a:srgbClr val="4D4D4D"/>
              </a:solidFill>
              <a:latin typeface="Calibri" pitchFamily="34" charset="0"/>
            </a:endParaRPr>
          </a:p>
        </p:txBody>
      </p:sp>
      <p:sp>
        <p:nvSpPr>
          <p:cNvPr id="5" name="AutoShape 3" descr="D8FCD644EF414d608FD23FABDBB2453F# #AutoShape 3"/>
          <p:cNvSpPr>
            <a:spLocks noChangeArrowheads="1"/>
          </p:cNvSpPr>
          <p:nvPr/>
        </p:nvSpPr>
        <p:spPr bwMode="auto">
          <a:xfrm>
            <a:off x="914400" y="2162348"/>
            <a:ext cx="7315200" cy="2378075"/>
          </a:xfrm>
          <a:prstGeom prst="rect">
            <a:avLst/>
          </a:prstGeom>
          <a:solidFill>
            <a:schemeClr val="accent1">
              <a:lumMod val="75000"/>
              <a:alpha val="80000"/>
            </a:schemeClr>
          </a:solidFill>
          <a:ln w="12700">
            <a:solidFill>
              <a:schemeClr val="bg1"/>
            </a:solidFill>
            <a:miter lim="800000"/>
            <a:headEnd/>
            <a:tailEnd/>
          </a:ln>
        </p:spPr>
        <p:txBody>
          <a:bodyPr wrap="none" anchor="ctr"/>
          <a:lstStyle/>
          <a:p>
            <a:pPr rtl="1" eaLnBrk="0" hangingPunct="0"/>
            <a:r>
              <a:rPr lang="ar-EG" altLang="zh-CN" sz="4800" b="1" dirty="0">
                <a:solidFill>
                  <a:srgbClr val="FFFFFF"/>
                </a:solidFill>
                <a:ea typeface="Microsoft YaHei" pitchFamily="34" charset="-122"/>
              </a:rPr>
              <a:t>الفصل </a:t>
            </a:r>
            <a:r>
              <a:rPr lang="ar-EG" altLang="zh-CN" sz="4800" b="1" dirty="0" smtClean="0">
                <a:solidFill>
                  <a:srgbClr val="FFFFFF"/>
                </a:solidFill>
                <a:ea typeface="Microsoft YaHei" pitchFamily="34" charset="-122"/>
              </a:rPr>
              <a:t>الثالث</a:t>
            </a:r>
          </a:p>
          <a:p>
            <a:pPr rtl="1" eaLnBrk="0" hangingPunct="0"/>
            <a:r>
              <a:rPr lang="ar-EG" altLang="zh-CN" sz="4800" b="1" dirty="0" smtClean="0">
                <a:solidFill>
                  <a:srgbClr val="FFFFFF"/>
                </a:solidFill>
                <a:ea typeface="Microsoft YaHei" pitchFamily="34" charset="-122"/>
              </a:rPr>
              <a:t>تنظيم </a:t>
            </a:r>
            <a:r>
              <a:rPr lang="ar-EG" altLang="zh-CN" sz="4800" b="1" dirty="0">
                <a:solidFill>
                  <a:srgbClr val="FFFFFF"/>
                </a:solidFill>
                <a:ea typeface="Microsoft YaHei" pitchFamily="34" charset="-122"/>
              </a:rPr>
              <a:t>اجتماعات المدير</a:t>
            </a:r>
            <a:endParaRPr lang="zh-CN" altLang="en-US" sz="4000" b="1" dirty="0">
              <a:solidFill>
                <a:srgbClr val="FFFFFF"/>
              </a:solidFill>
              <a:ea typeface="Microsoft YaHei" pitchFamily="34" charset="-122"/>
            </a:endParaRPr>
          </a:p>
        </p:txBody>
      </p:sp>
      <p:sp>
        <p:nvSpPr>
          <p:cNvPr id="6" name="Rectangle 13" descr="FD1DDF730CE4456e89755B07FE1653D0# #Rectangle 13"/>
          <p:cNvSpPr>
            <a:spLocks noChangeArrowheads="1"/>
          </p:cNvSpPr>
          <p:nvPr/>
        </p:nvSpPr>
        <p:spPr bwMode="auto">
          <a:xfrm>
            <a:off x="1081088" y="2521123"/>
            <a:ext cx="6981825" cy="334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endParaRPr lang="zh-CN" altLang="en-US" sz="1600">
              <a:solidFill>
                <a:srgbClr val="FFFFFF"/>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36187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500"/>
                                        <p:tgtEl>
                                          <p:spTgt spid="5"/>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Bottom)">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slide(fromBottom)">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lowchart: Document 1"/>
          <p:cNvSpPr/>
          <p:nvPr/>
        </p:nvSpPr>
        <p:spPr bwMode="auto">
          <a:xfrm rot="16200000" flipH="1">
            <a:off x="-2267879" y="2250367"/>
            <a:ext cx="6858000" cy="2357266"/>
          </a:xfrm>
          <a:prstGeom prst="flowChartDocument">
            <a:avLst/>
          </a:prstGeom>
          <a:solidFill>
            <a:srgbClr val="FF66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rtl="1">
              <a:lnSpc>
                <a:spcPct val="300000"/>
              </a:lnSpc>
            </a:pPr>
            <a:r>
              <a:rPr lang="ar-EG" sz="4000" b="1" dirty="0">
                <a:solidFill>
                  <a:srgbClr val="000000"/>
                </a:solidFill>
              </a:rPr>
              <a:t>تنظيم اجتماعات المدير</a:t>
            </a:r>
          </a:p>
        </p:txBody>
      </p:sp>
      <p:sp>
        <p:nvSpPr>
          <p:cNvPr id="3" name="Rectangle 2"/>
          <p:cNvSpPr/>
          <p:nvPr/>
        </p:nvSpPr>
        <p:spPr>
          <a:xfrm>
            <a:off x="1907704" y="1340768"/>
            <a:ext cx="7206168" cy="3539430"/>
          </a:xfrm>
          <a:prstGeom prst="rect">
            <a:avLst/>
          </a:prstGeom>
        </p:spPr>
        <p:txBody>
          <a:bodyPr wrap="square">
            <a:spAutoFit/>
          </a:bodyPr>
          <a:lstStyle/>
          <a:p>
            <a:pPr marL="457200" indent="-457200" algn="r" rtl="1">
              <a:buFont typeface="Wingdings" pitchFamily="2" charset="2"/>
              <a:buChar char="ü"/>
            </a:pPr>
            <a:r>
              <a:rPr lang="ar-EG" sz="3200" b="1" dirty="0" smtClean="0">
                <a:solidFill>
                  <a:srgbClr val="2D2D8A">
                    <a:lumMod val="50000"/>
                  </a:srgbClr>
                </a:solidFill>
              </a:rPr>
              <a:t>مفهوم </a:t>
            </a:r>
            <a:r>
              <a:rPr lang="ar-EG" sz="3200" b="1" dirty="0">
                <a:solidFill>
                  <a:srgbClr val="2D2D8A">
                    <a:lumMod val="50000"/>
                  </a:srgbClr>
                </a:solidFill>
              </a:rPr>
              <a:t>الاجتماع</a:t>
            </a:r>
          </a:p>
          <a:p>
            <a:pPr marL="457200" indent="-457200" algn="r" rtl="1">
              <a:buFont typeface="Wingdings" pitchFamily="2" charset="2"/>
              <a:buChar char="ü"/>
            </a:pPr>
            <a:r>
              <a:rPr lang="ar-EG" sz="3200" b="1" dirty="0" smtClean="0">
                <a:solidFill>
                  <a:srgbClr val="2D2D8A">
                    <a:lumMod val="50000"/>
                  </a:srgbClr>
                </a:solidFill>
              </a:rPr>
              <a:t>مقومات </a:t>
            </a:r>
            <a:r>
              <a:rPr lang="ar-EG" sz="3200" b="1" dirty="0">
                <a:solidFill>
                  <a:srgbClr val="2D2D8A">
                    <a:lumMod val="50000"/>
                  </a:srgbClr>
                </a:solidFill>
              </a:rPr>
              <a:t>نجاح الاجتماعات</a:t>
            </a:r>
          </a:p>
          <a:p>
            <a:pPr marL="457200" indent="-457200" algn="r" rtl="1">
              <a:buFont typeface="Wingdings" pitchFamily="2" charset="2"/>
              <a:buChar char="ü"/>
            </a:pPr>
            <a:r>
              <a:rPr lang="ar-EG" sz="3000" b="1" dirty="0" smtClean="0">
                <a:solidFill>
                  <a:srgbClr val="2D2D8A">
                    <a:lumMod val="50000"/>
                  </a:srgbClr>
                </a:solidFill>
              </a:rPr>
              <a:t>القدرات </a:t>
            </a:r>
            <a:r>
              <a:rPr lang="ar-EG" sz="3000" b="1" dirty="0">
                <a:solidFill>
                  <a:srgbClr val="2D2D8A">
                    <a:lumMod val="50000"/>
                  </a:srgbClr>
                </a:solidFill>
              </a:rPr>
              <a:t>والمهارات اللازمة التي يحتاجها السكرتير</a:t>
            </a:r>
          </a:p>
          <a:p>
            <a:pPr marL="457200" indent="-457200" algn="r" rtl="1">
              <a:buFont typeface="Wingdings" pitchFamily="2" charset="2"/>
              <a:buChar char="ü"/>
            </a:pPr>
            <a:r>
              <a:rPr lang="ar-EG" sz="3200" b="1" dirty="0" smtClean="0">
                <a:solidFill>
                  <a:srgbClr val="2D2D8A">
                    <a:lumMod val="50000"/>
                  </a:srgbClr>
                </a:solidFill>
              </a:rPr>
              <a:t>أنواع </a:t>
            </a:r>
            <a:r>
              <a:rPr lang="ar-EG" sz="3200" b="1" dirty="0">
                <a:solidFill>
                  <a:srgbClr val="2D2D8A">
                    <a:lumMod val="50000"/>
                  </a:srgbClr>
                </a:solidFill>
              </a:rPr>
              <a:t>الاجتماعات</a:t>
            </a:r>
          </a:p>
          <a:p>
            <a:pPr marL="457200" indent="-457200" algn="r" rtl="1">
              <a:buFont typeface="Wingdings" pitchFamily="2" charset="2"/>
              <a:buChar char="ü"/>
            </a:pPr>
            <a:r>
              <a:rPr lang="ar-EG" sz="3200" b="1" dirty="0" smtClean="0">
                <a:solidFill>
                  <a:srgbClr val="2D2D8A">
                    <a:lumMod val="50000"/>
                  </a:srgbClr>
                </a:solidFill>
              </a:rPr>
              <a:t>دور </a:t>
            </a:r>
            <a:r>
              <a:rPr lang="ar-EG" sz="3200" b="1" dirty="0">
                <a:solidFill>
                  <a:srgbClr val="2D2D8A">
                    <a:lumMod val="50000"/>
                  </a:srgbClr>
                </a:solidFill>
              </a:rPr>
              <a:t>السكرتير في تنظيم الاجتماعات</a:t>
            </a:r>
          </a:p>
          <a:p>
            <a:pPr marL="457200" indent="-457200" algn="r" rtl="1">
              <a:buFont typeface="Wingdings" pitchFamily="2" charset="2"/>
              <a:buChar char="ü"/>
            </a:pPr>
            <a:r>
              <a:rPr lang="ar-EG" sz="3200" b="1" dirty="0" smtClean="0">
                <a:solidFill>
                  <a:srgbClr val="2D2D8A">
                    <a:lumMod val="50000"/>
                  </a:srgbClr>
                </a:solidFill>
              </a:rPr>
              <a:t>مهام </a:t>
            </a:r>
            <a:r>
              <a:rPr lang="ar-EG" sz="3200" b="1" dirty="0">
                <a:solidFill>
                  <a:srgbClr val="2D2D8A">
                    <a:lumMod val="50000"/>
                  </a:srgbClr>
                </a:solidFill>
              </a:rPr>
              <a:t>وواجبات السكرتير في تنظيم الاجتماعات</a:t>
            </a:r>
          </a:p>
          <a:p>
            <a:pPr marL="457200" indent="-457200" algn="r" rtl="1">
              <a:buFont typeface="Wingdings" pitchFamily="2" charset="2"/>
              <a:buChar char="ü"/>
            </a:pPr>
            <a:r>
              <a:rPr lang="ar-EG" sz="3200" b="1" dirty="0" smtClean="0">
                <a:solidFill>
                  <a:srgbClr val="2D2D8A">
                    <a:lumMod val="50000"/>
                  </a:srgbClr>
                </a:solidFill>
              </a:rPr>
              <a:t>إعداد </a:t>
            </a:r>
            <a:r>
              <a:rPr lang="ar-EG" sz="3200" b="1" dirty="0">
                <a:solidFill>
                  <a:srgbClr val="2D2D8A">
                    <a:lumMod val="50000"/>
                  </a:srgbClr>
                </a:solidFill>
              </a:rPr>
              <a:t>الشرائح التقديمية للعرض في الاجتماع</a:t>
            </a:r>
            <a:endParaRPr lang="ar-EG" sz="3200" b="1" dirty="0" smtClean="0">
              <a:solidFill>
                <a:srgbClr val="2D2D8A">
                  <a:lumMod val="50000"/>
                </a:srgbClr>
              </a:solidFill>
            </a:endParaRPr>
          </a:p>
        </p:txBody>
      </p:sp>
    </p:spTree>
    <p:extLst>
      <p:ext uri="{BB962C8B-B14F-4D97-AF65-F5344CB8AC3E}">
        <p14:creationId xmlns:p14="http://schemas.microsoft.com/office/powerpoint/2010/main" xmlns="" val="24893735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4487764"/>
            <a:ext cx="8346728" cy="1533524"/>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هو التقاء عدد من الأفراد في مكان ما وفي وقت محدد لمناقشة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موضوعات </a:t>
              </a:r>
              <a:r>
                <a:rPr lang="ar-EG" sz="2800" b="1" dirty="0">
                  <a:solidFill>
                    <a:srgbClr val="FFFFFF"/>
                  </a:solidFill>
                  <a:ea typeface="Gulim" pitchFamily="34" charset="-127"/>
                </a:rPr>
                <a:t>معينة للتوصل لأهداف محددة</a:t>
              </a:r>
              <a:endParaRPr lang="en-US" sz="2800" dirty="0">
                <a:solidFill>
                  <a:srgbClr val="4D4D4D"/>
                </a:solidFill>
              </a:endParaRP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solidFill>
                  <a:srgbClr val="FFFFFF"/>
                </a:solidFill>
                <a:latin typeface="Simplified Arabic" pitchFamily="18" charset="-78"/>
                <a:cs typeface="Simplified Arabic" pitchFamily="18" charset="-78"/>
              </a:rPr>
              <a:t>مفهوم الاجتماع</a:t>
            </a:r>
          </a:p>
        </p:txBody>
      </p:sp>
      <p:pic>
        <p:nvPicPr>
          <p:cNvPr id="5122" name="Picture 2" descr="http://kenanaonline.com/photos/1238048/1238048917/large_1238048917.jpg?1282947827"/>
          <p:cNvPicPr>
            <a:picLocks noChangeAspect="1" noChangeArrowheads="1"/>
          </p:cNvPicPr>
          <p:nvPr/>
        </p:nvPicPr>
        <p:blipFill>
          <a:blip r:embed="rId2">
            <a:clrChange>
              <a:clrFrom>
                <a:srgbClr val="F3F3F3"/>
              </a:clrFrom>
              <a:clrTo>
                <a:srgbClr val="F3F3F3">
                  <a:alpha val="0"/>
                </a:srgbClr>
              </a:clrTo>
            </a:clrChange>
            <a:extLst>
              <a:ext uri="{28A0092B-C50C-407E-A947-70E740481C1C}">
                <a14:useLocalDpi xmlns:a14="http://schemas.microsoft.com/office/drawing/2010/main" xmlns="" val="0"/>
              </a:ext>
            </a:extLst>
          </a:blip>
          <a:srcRect/>
          <a:stretch>
            <a:fillRect/>
          </a:stretch>
        </p:blipFill>
        <p:spPr bwMode="auto">
          <a:xfrm>
            <a:off x="2644552" y="1461180"/>
            <a:ext cx="3810000" cy="2857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1526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547664" y="2459360"/>
            <a:ext cx="5688632" cy="2376264"/>
          </a:xfrm>
          <a:prstGeom prst="horizontalScroll">
            <a:avLst/>
          </a:prstGeom>
          <a:ln w="9525" cap="flat" cmpd="sng" algn="ctr">
            <a:solidFill>
              <a:schemeClr val="tx1"/>
            </a:solidFill>
            <a:prstDash val="solid"/>
            <a:round/>
            <a:headEnd type="none" w="med" len="med"/>
            <a:tailEnd type="none" w="med" len="med"/>
          </a:ln>
          <a:effectLst/>
          <a:extLst/>
        </p:spPr>
        <p:style>
          <a:lnRef idx="0">
            <a:scrgbClr r="0" g="0" b="0"/>
          </a:lnRef>
          <a:fillRef idx="1003">
            <a:schemeClr val="lt2"/>
          </a:fillRef>
          <a:effectRef idx="0">
            <a:scrgbClr r="0" g="0" b="0"/>
          </a:effectRef>
          <a:fontRef idx="major"/>
        </p:style>
        <p:txBody>
          <a:bodyPr vert="horz" wrap="square" lIns="91440" tIns="45720" rIns="91440" bIns="45720" numCol="1" rtlCol="1" anchor="t" anchorCtr="0" compatLnSpc="1">
            <a:prstTxWarp prst="textNoShape">
              <a:avLst/>
            </a:prstTxWarp>
          </a:bodyPr>
          <a:lstStyle/>
          <a:p>
            <a:pPr rtl="1">
              <a:lnSpc>
                <a:spcPct val="250000"/>
              </a:lnSpc>
            </a:pPr>
            <a:r>
              <a:rPr lang="ar-EG" sz="3600" b="1" dirty="0">
                <a:solidFill>
                  <a:srgbClr val="FFFFFF"/>
                </a:solidFill>
                <a:latin typeface="Simplified Arabic" pitchFamily="18" charset="-78"/>
                <a:cs typeface="Simplified Arabic" pitchFamily="18" charset="-78"/>
              </a:rPr>
              <a:t>مفهوم الاجتماع</a:t>
            </a:r>
            <a:endParaRPr lang="ar-EG" sz="3600" b="1" dirty="0" smtClean="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347142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835696" y="2459360"/>
            <a:ext cx="5112568" cy="2376264"/>
          </a:xfrm>
          <a:prstGeom prst="horizontalScroll">
            <a:avLst/>
          </a:prstGeom>
          <a:ln w="9525" cap="flat" cmpd="sng" algn="ctr">
            <a:solidFill>
              <a:schemeClr val="tx1"/>
            </a:solidFill>
            <a:prstDash val="solid"/>
            <a:round/>
            <a:headEnd type="none" w="med" len="med"/>
            <a:tailEnd type="none" w="med" len="med"/>
          </a:ln>
          <a:effectLst/>
          <a:extLst/>
        </p:spPr>
        <p:style>
          <a:lnRef idx="0">
            <a:scrgbClr r="0" g="0" b="0"/>
          </a:lnRef>
          <a:fillRef idx="1003">
            <a:schemeClr val="lt2"/>
          </a:fillRef>
          <a:effectRef idx="0">
            <a:scrgbClr r="0" g="0" b="0"/>
          </a:effectRef>
          <a:fontRef idx="major"/>
        </p:style>
        <p:txBody>
          <a:bodyPr vert="horz" wrap="square" lIns="91440" tIns="45720" rIns="91440" bIns="45720" numCol="1" rtlCol="1" anchor="t" anchorCtr="0" compatLnSpc="1">
            <a:prstTxWarp prst="textNoShape">
              <a:avLst/>
            </a:prstTxWarp>
          </a:bodyPr>
          <a:lstStyle/>
          <a:p>
            <a:pPr rtl="1">
              <a:lnSpc>
                <a:spcPct val="250000"/>
              </a:lnSpc>
            </a:pPr>
            <a:r>
              <a:rPr lang="ar-EG" sz="3600" b="1" dirty="0">
                <a:solidFill>
                  <a:schemeClr val="bg1"/>
                </a:solidFill>
                <a:latin typeface="Simplified Arabic" pitchFamily="18" charset="-78"/>
                <a:cs typeface="Simplified Arabic" pitchFamily="18" charset="-78"/>
              </a:rPr>
              <a:t>مفهوم السكرتارية</a:t>
            </a:r>
            <a:endParaRPr kumimoji="0" lang="ar-EG" sz="3600" b="1" i="0" u="none" strike="noStrike" cap="none" normalizeH="0" baseline="0" dirty="0" smtClean="0">
              <a:ln>
                <a:noFill/>
              </a:ln>
              <a:solidFill>
                <a:schemeClr val="bg1"/>
              </a:solidFill>
              <a:effectLst/>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solidFill>
                  <a:srgbClr val="FFFFFF"/>
                </a:solidFill>
                <a:latin typeface="Simplified Arabic" pitchFamily="18" charset="-78"/>
                <a:cs typeface="Simplified Arabic" pitchFamily="18" charset="-78"/>
              </a:rPr>
              <a:t>المقومات الرئيسة لنجاح الاجتماع </a:t>
            </a:r>
          </a:p>
        </p:txBody>
      </p:sp>
      <p:grpSp>
        <p:nvGrpSpPr>
          <p:cNvPr id="6" name="Group 2"/>
          <p:cNvGrpSpPr>
            <a:grpSpLocks/>
          </p:cNvGrpSpPr>
          <p:nvPr/>
        </p:nvGrpSpPr>
        <p:grpSpPr bwMode="auto">
          <a:xfrm>
            <a:off x="457200" y="1871241"/>
            <a:ext cx="2170461" cy="1439862"/>
            <a:chOff x="0" y="0"/>
            <a:chExt cx="907" cy="907"/>
          </a:xfrm>
        </p:grpSpPr>
        <p:sp>
          <p:nvSpPr>
            <p:cNvPr id="7" name="AutoShape 3"/>
            <p:cNvSpPr>
              <a:spLocks noChangeArrowheads="1"/>
            </p:cNvSpPr>
            <p:nvPr/>
          </p:nvSpPr>
          <p:spPr bwMode="auto">
            <a:xfrm>
              <a:off x="0" y="0"/>
              <a:ext cx="907" cy="907"/>
            </a:xfrm>
            <a:prstGeom prst="roundRect">
              <a:avLst>
                <a:gd name="adj" fmla="val 14222"/>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400" b="1" dirty="0" smtClean="0">
                  <a:solidFill>
                    <a:srgbClr val="002060"/>
                  </a:solidFill>
                  <a:ea typeface="Gulim" pitchFamily="34" charset="-127"/>
                </a:rPr>
                <a:t>المكان</a:t>
              </a:r>
              <a:endParaRPr lang="en-US" sz="2400" dirty="0">
                <a:solidFill>
                  <a:srgbClr val="002060"/>
                </a:solidFill>
              </a:endParaRPr>
            </a:p>
          </p:txBody>
        </p:sp>
        <p:sp>
          <p:nvSpPr>
            <p:cNvPr id="8" name="AutoShape 4"/>
            <p:cNvSpPr>
              <a:spLocks noChangeArrowheads="1"/>
            </p:cNvSpPr>
            <p:nvPr/>
          </p:nvSpPr>
          <p:spPr bwMode="auto">
            <a:xfrm>
              <a:off x="13" y="13"/>
              <a:ext cx="880" cy="221"/>
            </a:xfrm>
            <a:prstGeom prst="roundRect">
              <a:avLst>
                <a:gd name="adj" fmla="val 50000"/>
              </a:avLst>
            </a:prstGeom>
            <a:gradFill rotWithShape="1">
              <a:gsLst>
                <a:gs pos="0">
                  <a:srgbClr val="FCF0C7"/>
                </a:gs>
                <a:gs pos="100000">
                  <a:schemeClr val="accent1">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grpSp>
        <p:nvGrpSpPr>
          <p:cNvPr id="9" name="Group 9"/>
          <p:cNvGrpSpPr>
            <a:grpSpLocks/>
          </p:cNvGrpSpPr>
          <p:nvPr/>
        </p:nvGrpSpPr>
        <p:grpSpPr bwMode="auto">
          <a:xfrm>
            <a:off x="3481659" y="1845841"/>
            <a:ext cx="2170461" cy="1439862"/>
            <a:chOff x="0" y="0"/>
            <a:chExt cx="907" cy="907"/>
          </a:xfrm>
        </p:grpSpPr>
        <p:sp>
          <p:nvSpPr>
            <p:cNvPr id="10"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400" b="1" dirty="0" smtClean="0">
                  <a:solidFill>
                    <a:srgbClr val="002060"/>
                  </a:solidFill>
                  <a:ea typeface="Gulim" pitchFamily="34" charset="-127"/>
                </a:rPr>
                <a:t>الزمان</a:t>
              </a:r>
              <a:endParaRPr lang="en-US" sz="2400" dirty="0">
                <a:solidFill>
                  <a:srgbClr val="002060"/>
                </a:solidFill>
              </a:endParaRPr>
            </a:p>
          </p:txBody>
        </p:sp>
        <p:sp>
          <p:nvSpPr>
            <p:cNvPr id="11"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grpSp>
        <p:nvGrpSpPr>
          <p:cNvPr id="12" name="Group 12"/>
          <p:cNvGrpSpPr>
            <a:grpSpLocks/>
          </p:cNvGrpSpPr>
          <p:nvPr/>
        </p:nvGrpSpPr>
        <p:grpSpPr bwMode="auto">
          <a:xfrm>
            <a:off x="6361981" y="1772816"/>
            <a:ext cx="2170459" cy="1439862"/>
            <a:chOff x="0" y="0"/>
            <a:chExt cx="907" cy="907"/>
          </a:xfrm>
        </p:grpSpPr>
        <p:sp>
          <p:nvSpPr>
            <p:cNvPr id="13" name="AutoShape 15"/>
            <p:cNvSpPr>
              <a:spLocks noChangeArrowheads="1"/>
            </p:cNvSpPr>
            <p:nvPr/>
          </p:nvSpPr>
          <p:spPr bwMode="auto">
            <a:xfrm>
              <a:off x="0" y="0"/>
              <a:ext cx="907" cy="907"/>
            </a:xfrm>
            <a:prstGeom prst="roundRect">
              <a:avLst>
                <a:gd name="adj" fmla="val 14222"/>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400" b="1" dirty="0" smtClean="0">
                  <a:solidFill>
                    <a:srgbClr val="002060"/>
                  </a:solidFill>
                  <a:ea typeface="Gulim" pitchFamily="34" charset="-127"/>
                </a:rPr>
                <a:t>الأفراد</a:t>
              </a:r>
              <a:endParaRPr lang="en-US" sz="2400" dirty="0">
                <a:solidFill>
                  <a:srgbClr val="002060"/>
                </a:solidFill>
              </a:endParaRPr>
            </a:p>
          </p:txBody>
        </p:sp>
        <p:sp>
          <p:nvSpPr>
            <p:cNvPr id="14" name="AutoShape 16"/>
            <p:cNvSpPr>
              <a:spLocks noChangeArrowheads="1"/>
            </p:cNvSpPr>
            <p:nvPr/>
          </p:nvSpPr>
          <p:spPr bwMode="auto">
            <a:xfrm>
              <a:off x="13" y="13"/>
              <a:ext cx="880" cy="221"/>
            </a:xfrm>
            <a:prstGeom prst="roundRect">
              <a:avLst>
                <a:gd name="adj" fmla="val 50000"/>
              </a:avLst>
            </a:prstGeom>
            <a:gradFill rotWithShape="1">
              <a:gsLst>
                <a:gs pos="0">
                  <a:srgbClr val="FFC6C6"/>
                </a:gs>
                <a:gs pos="100000">
                  <a:schemeClr val="accent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2" name="Rectangle 1"/>
          <p:cNvSpPr/>
          <p:nvPr/>
        </p:nvSpPr>
        <p:spPr>
          <a:xfrm>
            <a:off x="6393090" y="3267338"/>
            <a:ext cx="2139350" cy="1569660"/>
          </a:xfrm>
          <a:prstGeom prst="rect">
            <a:avLst/>
          </a:prstGeom>
        </p:spPr>
        <p:txBody>
          <a:bodyPr wrap="square">
            <a:spAutoFit/>
          </a:bodyPr>
          <a:lstStyle/>
          <a:p>
            <a:pPr algn="justLow" rtl="1"/>
            <a:r>
              <a:rPr lang="ar-EG" sz="2400" b="1" dirty="0">
                <a:solidFill>
                  <a:srgbClr val="002060"/>
                </a:solidFill>
              </a:rPr>
              <a:t>بحيث لا يقل عددهم عن اثنين، على أن يتولى أحدهم قيادة الاجتماع</a:t>
            </a:r>
          </a:p>
        </p:txBody>
      </p:sp>
      <p:sp>
        <p:nvSpPr>
          <p:cNvPr id="16" name="Rectangle 15"/>
          <p:cNvSpPr/>
          <p:nvPr/>
        </p:nvSpPr>
        <p:spPr>
          <a:xfrm>
            <a:off x="3491880" y="3299500"/>
            <a:ext cx="2139350" cy="1569660"/>
          </a:xfrm>
          <a:prstGeom prst="rect">
            <a:avLst/>
          </a:prstGeom>
        </p:spPr>
        <p:txBody>
          <a:bodyPr wrap="square">
            <a:spAutoFit/>
          </a:bodyPr>
          <a:lstStyle/>
          <a:p>
            <a:pPr algn="justLow" rtl="1"/>
            <a:r>
              <a:rPr lang="ar-EG" sz="2400" b="1" dirty="0">
                <a:solidFill>
                  <a:srgbClr val="002060"/>
                </a:solidFill>
              </a:rPr>
              <a:t>يتم تحديد تاريخ الاجتماع واليوم والساعة التي سيعقد فيها الاجتماع</a:t>
            </a:r>
          </a:p>
        </p:txBody>
      </p:sp>
      <p:sp>
        <p:nvSpPr>
          <p:cNvPr id="17" name="Rectangle 16"/>
          <p:cNvSpPr/>
          <p:nvPr/>
        </p:nvSpPr>
        <p:spPr>
          <a:xfrm>
            <a:off x="467544" y="3331662"/>
            <a:ext cx="2139350" cy="1569660"/>
          </a:xfrm>
          <a:prstGeom prst="rect">
            <a:avLst/>
          </a:prstGeom>
        </p:spPr>
        <p:txBody>
          <a:bodyPr wrap="square">
            <a:spAutoFit/>
          </a:bodyPr>
          <a:lstStyle/>
          <a:p>
            <a:pPr algn="justLow" rtl="1"/>
            <a:r>
              <a:rPr lang="ar-EG" sz="2400" b="1" dirty="0">
                <a:solidFill>
                  <a:srgbClr val="002060"/>
                </a:solidFill>
              </a:rPr>
              <a:t>بحيث يتم تحديد المكان المحدد المناسب لعقد الاجتماع</a:t>
            </a:r>
          </a:p>
        </p:txBody>
      </p:sp>
    </p:spTree>
    <p:extLst>
      <p:ext uri="{BB962C8B-B14F-4D97-AF65-F5344CB8AC3E}">
        <p14:creationId xmlns:p14="http://schemas.microsoft.com/office/powerpoint/2010/main" xmlns="" val="246869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solidFill>
                  <a:srgbClr val="FFFFFF"/>
                </a:solidFill>
                <a:latin typeface="Simplified Arabic" pitchFamily="18" charset="-78"/>
                <a:cs typeface="Simplified Arabic" pitchFamily="18" charset="-78"/>
              </a:rPr>
              <a:t>المقومات الرئيسة لنجاح الاجتماع </a:t>
            </a:r>
          </a:p>
        </p:txBody>
      </p:sp>
      <p:grpSp>
        <p:nvGrpSpPr>
          <p:cNvPr id="9" name="Group 9"/>
          <p:cNvGrpSpPr>
            <a:grpSpLocks/>
          </p:cNvGrpSpPr>
          <p:nvPr/>
        </p:nvGrpSpPr>
        <p:grpSpPr bwMode="auto">
          <a:xfrm>
            <a:off x="1969491" y="1845841"/>
            <a:ext cx="2170461" cy="1439862"/>
            <a:chOff x="0" y="0"/>
            <a:chExt cx="907" cy="907"/>
          </a:xfrm>
        </p:grpSpPr>
        <p:sp>
          <p:nvSpPr>
            <p:cNvPr id="10"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400" b="1" dirty="0" smtClean="0">
                  <a:solidFill>
                    <a:srgbClr val="002060"/>
                  </a:solidFill>
                  <a:ea typeface="Gulim" pitchFamily="34" charset="-127"/>
                </a:rPr>
                <a:t>جدول </a:t>
              </a:r>
              <a:r>
                <a:rPr lang="ar-EG" sz="2400" b="1" dirty="0">
                  <a:solidFill>
                    <a:srgbClr val="002060"/>
                  </a:solidFill>
                  <a:ea typeface="Gulim" pitchFamily="34" charset="-127"/>
                </a:rPr>
                <a:t>الأعمال</a:t>
              </a:r>
              <a:endParaRPr lang="en-US" sz="2400" dirty="0">
                <a:solidFill>
                  <a:srgbClr val="002060"/>
                </a:solidFill>
              </a:endParaRPr>
            </a:p>
          </p:txBody>
        </p:sp>
        <p:sp>
          <p:nvSpPr>
            <p:cNvPr id="11"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grpSp>
        <p:nvGrpSpPr>
          <p:cNvPr id="12" name="Group 12"/>
          <p:cNvGrpSpPr>
            <a:grpSpLocks/>
          </p:cNvGrpSpPr>
          <p:nvPr/>
        </p:nvGrpSpPr>
        <p:grpSpPr bwMode="auto">
          <a:xfrm>
            <a:off x="4849813" y="1772816"/>
            <a:ext cx="2170459" cy="1439862"/>
            <a:chOff x="0" y="0"/>
            <a:chExt cx="907" cy="907"/>
          </a:xfrm>
        </p:grpSpPr>
        <p:sp>
          <p:nvSpPr>
            <p:cNvPr id="13" name="AutoShape 15"/>
            <p:cNvSpPr>
              <a:spLocks noChangeArrowheads="1"/>
            </p:cNvSpPr>
            <p:nvPr/>
          </p:nvSpPr>
          <p:spPr bwMode="auto">
            <a:xfrm>
              <a:off x="0" y="0"/>
              <a:ext cx="907" cy="907"/>
            </a:xfrm>
            <a:prstGeom prst="roundRect">
              <a:avLst>
                <a:gd name="adj" fmla="val 14222"/>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400" b="1" dirty="0" smtClean="0">
                  <a:solidFill>
                    <a:srgbClr val="002060"/>
                  </a:solidFill>
                  <a:ea typeface="Gulim" pitchFamily="34" charset="-127"/>
                </a:rPr>
                <a:t>الأهداف</a:t>
              </a:r>
              <a:endParaRPr lang="en-US" sz="2400" dirty="0">
                <a:solidFill>
                  <a:srgbClr val="002060"/>
                </a:solidFill>
              </a:endParaRPr>
            </a:p>
          </p:txBody>
        </p:sp>
        <p:sp>
          <p:nvSpPr>
            <p:cNvPr id="14" name="AutoShape 16"/>
            <p:cNvSpPr>
              <a:spLocks noChangeArrowheads="1"/>
            </p:cNvSpPr>
            <p:nvPr/>
          </p:nvSpPr>
          <p:spPr bwMode="auto">
            <a:xfrm>
              <a:off x="13" y="13"/>
              <a:ext cx="880" cy="221"/>
            </a:xfrm>
            <a:prstGeom prst="roundRect">
              <a:avLst>
                <a:gd name="adj" fmla="val 50000"/>
              </a:avLst>
            </a:prstGeom>
            <a:gradFill rotWithShape="1">
              <a:gsLst>
                <a:gs pos="0">
                  <a:srgbClr val="FFC6C6"/>
                </a:gs>
                <a:gs pos="100000">
                  <a:schemeClr val="accent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2" name="Rectangle 1"/>
          <p:cNvSpPr/>
          <p:nvPr/>
        </p:nvSpPr>
        <p:spPr>
          <a:xfrm>
            <a:off x="4880922" y="3267338"/>
            <a:ext cx="2139350" cy="1200329"/>
          </a:xfrm>
          <a:prstGeom prst="rect">
            <a:avLst/>
          </a:prstGeom>
        </p:spPr>
        <p:txBody>
          <a:bodyPr wrap="square">
            <a:spAutoFit/>
          </a:bodyPr>
          <a:lstStyle/>
          <a:p>
            <a:pPr algn="justLow" rtl="1"/>
            <a:r>
              <a:rPr lang="ar-EG" sz="2400" b="1" dirty="0">
                <a:solidFill>
                  <a:srgbClr val="002060"/>
                </a:solidFill>
              </a:rPr>
              <a:t>أي الغاية من الاجتماع والأهداف المرجوة من عقده</a:t>
            </a:r>
          </a:p>
        </p:txBody>
      </p:sp>
      <p:sp>
        <p:nvSpPr>
          <p:cNvPr id="16" name="Rectangle 15"/>
          <p:cNvSpPr/>
          <p:nvPr/>
        </p:nvSpPr>
        <p:spPr>
          <a:xfrm>
            <a:off x="1979712" y="3299500"/>
            <a:ext cx="2139350" cy="1569660"/>
          </a:xfrm>
          <a:prstGeom prst="rect">
            <a:avLst/>
          </a:prstGeom>
        </p:spPr>
        <p:txBody>
          <a:bodyPr wrap="square">
            <a:spAutoFit/>
          </a:bodyPr>
          <a:lstStyle/>
          <a:p>
            <a:pPr algn="justLow" rtl="1"/>
            <a:r>
              <a:rPr lang="ar-EG" sz="2400" b="1" dirty="0">
                <a:solidFill>
                  <a:srgbClr val="002060"/>
                </a:solidFill>
              </a:rPr>
              <a:t>أي الموضوعات التي سيتم نقاشها وتداولها أثناء الاجتماع</a:t>
            </a:r>
          </a:p>
        </p:txBody>
      </p:sp>
    </p:spTree>
    <p:extLst>
      <p:ext uri="{BB962C8B-B14F-4D97-AF65-F5344CB8AC3E}">
        <p14:creationId xmlns:p14="http://schemas.microsoft.com/office/powerpoint/2010/main" xmlns="" val="4374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547664" y="2459360"/>
            <a:ext cx="5688632" cy="2376264"/>
          </a:xfrm>
          <a:prstGeom prst="horizontalScroll">
            <a:avLst/>
          </a:prstGeom>
          <a:ln w="9525" cap="flat" cmpd="sng" algn="ctr">
            <a:solidFill>
              <a:schemeClr val="tx1"/>
            </a:solidFill>
            <a:prstDash val="solid"/>
            <a:round/>
            <a:headEnd type="none" w="med" len="med"/>
            <a:tailEnd type="none" w="med" len="med"/>
          </a:ln>
          <a:effectLst/>
          <a:extLst/>
        </p:spPr>
        <p:style>
          <a:lnRef idx="0">
            <a:scrgbClr r="0" g="0" b="0"/>
          </a:lnRef>
          <a:fillRef idx="1003">
            <a:schemeClr val="lt2"/>
          </a:fillRef>
          <a:effectRef idx="0">
            <a:scrgbClr r="0" g="0" b="0"/>
          </a:effectRef>
          <a:fontRef idx="major"/>
        </p:style>
        <p:txBody>
          <a:bodyPr vert="horz" wrap="square" lIns="91440" tIns="45720" rIns="91440" bIns="45720" numCol="1" rtlCol="1" anchor="t" anchorCtr="0" compatLnSpc="1">
            <a:prstTxWarp prst="textNoShape">
              <a:avLst/>
            </a:prstTxWarp>
          </a:bodyPr>
          <a:lstStyle/>
          <a:p>
            <a:pPr rtl="1">
              <a:lnSpc>
                <a:spcPct val="250000"/>
              </a:lnSpc>
            </a:pPr>
            <a:r>
              <a:rPr lang="ar-EG" sz="3600" b="1" dirty="0">
                <a:solidFill>
                  <a:srgbClr val="FFFFFF"/>
                </a:solidFill>
                <a:latin typeface="Simplified Arabic" pitchFamily="18" charset="-78"/>
                <a:cs typeface="Simplified Arabic" pitchFamily="18" charset="-78"/>
              </a:rPr>
              <a:t>مقومات نجاح </a:t>
            </a:r>
            <a:r>
              <a:rPr lang="ar-EG" sz="3600" b="1" dirty="0" smtClean="0">
                <a:solidFill>
                  <a:srgbClr val="FFFFFF"/>
                </a:solidFill>
                <a:latin typeface="Simplified Arabic" pitchFamily="18" charset="-78"/>
                <a:cs typeface="Simplified Arabic" pitchFamily="18" charset="-78"/>
              </a:rPr>
              <a:t>الاجتماعات</a:t>
            </a:r>
          </a:p>
        </p:txBody>
      </p:sp>
    </p:spTree>
    <p:extLst>
      <p:ext uri="{BB962C8B-B14F-4D97-AF65-F5344CB8AC3E}">
        <p14:creationId xmlns:p14="http://schemas.microsoft.com/office/powerpoint/2010/main" xmlns="" val="78007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يشترط لنجاح أي اجتماع أن يتوفر ما يلي</a:t>
            </a:r>
          </a:p>
        </p:txBody>
      </p:sp>
      <p:grpSp>
        <p:nvGrpSpPr>
          <p:cNvPr id="56" name="Group 6"/>
          <p:cNvGrpSpPr>
            <a:grpSpLocks/>
          </p:cNvGrpSpPr>
          <p:nvPr/>
        </p:nvGrpSpPr>
        <p:grpSpPr bwMode="auto">
          <a:xfrm flipH="1">
            <a:off x="467544" y="2380779"/>
            <a:ext cx="8135812" cy="1008062"/>
            <a:chOff x="0" y="0"/>
            <a:chExt cx="3308" cy="292"/>
          </a:xfrm>
        </p:grpSpPr>
        <p:sp>
          <p:nvSpPr>
            <p:cNvPr id="57" name="AutoShape 8"/>
            <p:cNvSpPr>
              <a:spLocks noChangeArrowheads="1"/>
            </p:cNvSpPr>
            <p:nvPr/>
          </p:nvSpPr>
          <p:spPr bwMode="auto">
            <a:xfrm>
              <a:off x="132" y="34"/>
              <a:ext cx="3176" cy="230"/>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58" name="AutoShape 9"/>
            <p:cNvSpPr>
              <a:spLocks noChangeArrowheads="1"/>
            </p:cNvSpPr>
            <p:nvPr/>
          </p:nvSpPr>
          <p:spPr bwMode="auto">
            <a:xfrm>
              <a:off x="0" y="0"/>
              <a:ext cx="288" cy="292"/>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p>
          </p:txBody>
        </p:sp>
      </p:grpSp>
      <p:grpSp>
        <p:nvGrpSpPr>
          <p:cNvPr id="59" name="Group 9"/>
          <p:cNvGrpSpPr>
            <a:grpSpLocks/>
          </p:cNvGrpSpPr>
          <p:nvPr/>
        </p:nvGrpSpPr>
        <p:grpSpPr bwMode="auto">
          <a:xfrm flipH="1">
            <a:off x="540256" y="3533304"/>
            <a:ext cx="8063100" cy="903287"/>
            <a:chOff x="0" y="0"/>
            <a:chExt cx="3326" cy="292"/>
          </a:xfrm>
        </p:grpSpPr>
        <p:sp>
          <p:nvSpPr>
            <p:cNvPr id="60" name="AutoShape 11"/>
            <p:cNvSpPr>
              <a:spLocks noChangeArrowheads="1"/>
            </p:cNvSpPr>
            <p:nvPr/>
          </p:nvSpPr>
          <p:spPr bwMode="auto">
            <a:xfrm>
              <a:off x="150" y="37"/>
              <a:ext cx="3176" cy="230"/>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61" name="AutoShape 12"/>
            <p:cNvSpPr>
              <a:spLocks noChangeArrowheads="1"/>
            </p:cNvSpPr>
            <p:nvPr/>
          </p:nvSpPr>
          <p:spPr bwMode="auto">
            <a:xfrm>
              <a:off x="0" y="0"/>
              <a:ext cx="288" cy="292"/>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p>
          </p:txBody>
        </p:sp>
      </p:grpSp>
      <p:grpSp>
        <p:nvGrpSpPr>
          <p:cNvPr id="62" name="Group 12"/>
          <p:cNvGrpSpPr>
            <a:grpSpLocks/>
          </p:cNvGrpSpPr>
          <p:nvPr/>
        </p:nvGrpSpPr>
        <p:grpSpPr bwMode="auto">
          <a:xfrm flipH="1">
            <a:off x="466474" y="4541366"/>
            <a:ext cx="8136351" cy="831850"/>
            <a:chOff x="-61" y="0"/>
            <a:chExt cx="3363" cy="292"/>
          </a:xfrm>
        </p:grpSpPr>
        <p:sp>
          <p:nvSpPr>
            <p:cNvPr id="63" name="AutoShape 14"/>
            <p:cNvSpPr>
              <a:spLocks noChangeArrowheads="1"/>
            </p:cNvSpPr>
            <p:nvPr/>
          </p:nvSpPr>
          <p:spPr bwMode="auto">
            <a:xfrm>
              <a:off x="73" y="35"/>
              <a:ext cx="3229" cy="230"/>
            </a:xfrm>
            <a:prstGeom prst="roundRect">
              <a:avLst>
                <a:gd name="adj" fmla="val 50000"/>
              </a:avLst>
            </a:prstGeom>
            <a:gradFill rotWithShape="1">
              <a:gsLst>
                <a:gs pos="0">
                  <a:schemeClr val="hlink"/>
                </a:gs>
                <a:gs pos="50000">
                  <a:srgbClr val="5A5A5A"/>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64" name="AutoShape 15"/>
            <p:cNvSpPr>
              <a:spLocks noChangeArrowheads="1"/>
            </p:cNvSpPr>
            <p:nvPr/>
          </p:nvSpPr>
          <p:spPr bwMode="auto">
            <a:xfrm>
              <a:off x="-61" y="0"/>
              <a:ext cx="288" cy="292"/>
            </a:xfrm>
            <a:prstGeom prst="homePlate">
              <a:avLst>
                <a:gd name="adj" fmla="val 25000"/>
              </a:avLst>
            </a:prstGeom>
            <a:gradFill rotWithShape="1">
              <a:gsLst>
                <a:gs pos="0">
                  <a:srgbClr val="373737"/>
                </a:gs>
                <a:gs pos="100000">
                  <a:schemeClr val="hlink"/>
                </a:gs>
              </a:gsLst>
              <a:lin ang="18900000" scaled="1"/>
            </a:gradFill>
            <a:ln w="38100" cmpd="sng">
              <a:solidFill>
                <a:schemeClr val="bg1"/>
              </a:solidFill>
              <a:miter lim="800000"/>
              <a:headEnd/>
              <a:tailEnd/>
            </a:ln>
          </p:spPr>
          <p:txBody>
            <a:bodyPr wrap="none" anchor="ctr"/>
            <a:lstStyle/>
            <a:p>
              <a:endParaRPr lang="en-US" baseline="-25000"/>
            </a:p>
          </p:txBody>
        </p:sp>
      </p:grpSp>
      <p:sp>
        <p:nvSpPr>
          <p:cNvPr id="65" name="AutoShape 17"/>
          <p:cNvSpPr>
            <a:spLocks noChangeArrowheads="1"/>
          </p:cNvSpPr>
          <p:nvPr/>
        </p:nvSpPr>
        <p:spPr bwMode="auto">
          <a:xfrm flipH="1">
            <a:off x="775326" y="2636912"/>
            <a:ext cx="7037034"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altLang="en-US" sz="2400" b="1" dirty="0" smtClean="0">
                <a:solidFill>
                  <a:srgbClr val="002060"/>
                </a:solidFill>
              </a:rPr>
              <a:t>أن </a:t>
            </a:r>
            <a:r>
              <a:rPr lang="ar-EG" altLang="en-US" sz="2400" b="1" dirty="0">
                <a:solidFill>
                  <a:srgbClr val="002060"/>
                </a:solidFill>
              </a:rPr>
              <a:t>تتوفر سلطة عقد الاجتماع المتمثلة في رئيس الاجتماع بصرف </a:t>
            </a:r>
            <a:endParaRPr lang="ar-EG" altLang="en-US" sz="2400" b="1" dirty="0" smtClean="0">
              <a:solidFill>
                <a:srgbClr val="002060"/>
              </a:solidFill>
            </a:endParaRPr>
          </a:p>
          <a:p>
            <a:pPr rtl="1"/>
            <a:r>
              <a:rPr lang="ar-EG" altLang="en-US" sz="2400" b="1" dirty="0" smtClean="0">
                <a:solidFill>
                  <a:srgbClr val="002060"/>
                </a:solidFill>
              </a:rPr>
              <a:t>النظر </a:t>
            </a:r>
            <a:r>
              <a:rPr lang="ar-EG" altLang="en-US" sz="2400" b="1" dirty="0">
                <a:solidFill>
                  <a:srgbClr val="002060"/>
                </a:solidFill>
              </a:rPr>
              <a:t>عن مستواه الوظيفي</a:t>
            </a:r>
            <a:endParaRPr lang="en-ZA" altLang="en-US" sz="2400" b="1" dirty="0">
              <a:solidFill>
                <a:srgbClr val="002060"/>
              </a:solidFill>
            </a:endParaRPr>
          </a:p>
        </p:txBody>
      </p:sp>
      <p:sp>
        <p:nvSpPr>
          <p:cNvPr id="66" name="AutoShape 18"/>
          <p:cNvSpPr>
            <a:spLocks noChangeArrowheads="1"/>
          </p:cNvSpPr>
          <p:nvPr/>
        </p:nvSpPr>
        <p:spPr bwMode="auto">
          <a:xfrm flipH="1">
            <a:off x="827584" y="3789040"/>
            <a:ext cx="7037034"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002060"/>
                </a:solidFill>
              </a:rPr>
              <a:t>أن </a:t>
            </a:r>
            <a:r>
              <a:rPr lang="ar-EG" sz="2400" b="1" dirty="0">
                <a:solidFill>
                  <a:srgbClr val="002060"/>
                </a:solidFill>
              </a:rPr>
              <a:t>يتوفر العدد القانوني لعقد الاجتماع المتمثل في عدد الأعضاء </a:t>
            </a:r>
            <a:endParaRPr lang="ar-EG" sz="2400" b="1" dirty="0" smtClean="0">
              <a:solidFill>
                <a:srgbClr val="002060"/>
              </a:solidFill>
            </a:endParaRPr>
          </a:p>
          <a:p>
            <a:pPr rtl="1" latinLnBrk="1"/>
            <a:r>
              <a:rPr lang="ar-EG" sz="2400" b="1" dirty="0" smtClean="0">
                <a:solidFill>
                  <a:srgbClr val="002060"/>
                </a:solidFill>
              </a:rPr>
              <a:t>أو </a:t>
            </a:r>
            <a:r>
              <a:rPr lang="ar-EG" sz="2400" b="1" dirty="0">
                <a:solidFill>
                  <a:srgbClr val="002060"/>
                </a:solidFill>
              </a:rPr>
              <a:t>ثلث عدد الأعضاء </a:t>
            </a:r>
            <a:endParaRPr lang="en-US" sz="2400" b="1" dirty="0">
              <a:solidFill>
                <a:srgbClr val="002060"/>
              </a:solidFill>
            </a:endParaRPr>
          </a:p>
        </p:txBody>
      </p:sp>
      <p:sp>
        <p:nvSpPr>
          <p:cNvPr id="67" name="AutoShape 19"/>
          <p:cNvSpPr>
            <a:spLocks noChangeArrowheads="1"/>
          </p:cNvSpPr>
          <p:nvPr/>
        </p:nvSpPr>
        <p:spPr bwMode="auto">
          <a:xfrm flipH="1">
            <a:off x="755576" y="4725144"/>
            <a:ext cx="7108131"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002060"/>
                </a:solidFill>
              </a:rPr>
              <a:t>أن </a:t>
            </a:r>
            <a:r>
              <a:rPr lang="ar-EG" sz="2400" b="1" dirty="0">
                <a:solidFill>
                  <a:srgbClr val="002060"/>
                </a:solidFill>
              </a:rPr>
              <a:t>يكون للاجتماع رئيس، يختار من قبل السلطة العليا في المنشأة </a:t>
            </a:r>
            <a:endParaRPr lang="en-US" sz="2400" b="1" dirty="0">
              <a:solidFill>
                <a:srgbClr val="002060"/>
              </a:solidFill>
            </a:endParaRPr>
          </a:p>
        </p:txBody>
      </p:sp>
    </p:spTree>
    <p:extLst>
      <p:ext uri="{BB962C8B-B14F-4D97-AF65-F5344CB8AC3E}">
        <p14:creationId xmlns:p14="http://schemas.microsoft.com/office/powerpoint/2010/main" xmlns="" val="129921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500"/>
                                        <p:tgtEl>
                                          <p:spTgt spid="5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barn(inVertical)">
                                      <p:cBhvr>
                                        <p:cTn id="10" dur="500"/>
                                        <p:tgtEl>
                                          <p:spTgt spid="6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barn(inVertical)">
                                      <p:cBhvr>
                                        <p:cTn id="15" dur="500"/>
                                        <p:tgtEl>
                                          <p:spTgt spid="5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barn(inVertical)">
                                      <p:cBhvr>
                                        <p:cTn id="18" dur="500"/>
                                        <p:tgtEl>
                                          <p:spTgt spid="6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barn(inVertical)">
                                      <p:cBhvr>
                                        <p:cTn id="23" dur="500"/>
                                        <p:tgtEl>
                                          <p:spTgt spid="6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barn(inVertical)">
                                      <p:cBhvr>
                                        <p:cTn id="26"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6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يشترط لنجاح أي اجتماع أن يتوفر ما يلي</a:t>
            </a:r>
          </a:p>
        </p:txBody>
      </p:sp>
      <p:grpSp>
        <p:nvGrpSpPr>
          <p:cNvPr id="56" name="Group 6"/>
          <p:cNvGrpSpPr>
            <a:grpSpLocks/>
          </p:cNvGrpSpPr>
          <p:nvPr/>
        </p:nvGrpSpPr>
        <p:grpSpPr bwMode="auto">
          <a:xfrm flipH="1">
            <a:off x="467544" y="2380779"/>
            <a:ext cx="8135812" cy="1008062"/>
            <a:chOff x="0" y="0"/>
            <a:chExt cx="3308" cy="292"/>
          </a:xfrm>
        </p:grpSpPr>
        <p:sp>
          <p:nvSpPr>
            <p:cNvPr id="57" name="AutoShape 8"/>
            <p:cNvSpPr>
              <a:spLocks noChangeArrowheads="1"/>
            </p:cNvSpPr>
            <p:nvPr/>
          </p:nvSpPr>
          <p:spPr bwMode="auto">
            <a:xfrm>
              <a:off x="132" y="34"/>
              <a:ext cx="3176" cy="230"/>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58" name="AutoShape 9"/>
            <p:cNvSpPr>
              <a:spLocks noChangeArrowheads="1"/>
            </p:cNvSpPr>
            <p:nvPr/>
          </p:nvSpPr>
          <p:spPr bwMode="auto">
            <a:xfrm>
              <a:off x="0" y="0"/>
              <a:ext cx="288" cy="292"/>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p>
          </p:txBody>
        </p:sp>
      </p:grpSp>
      <p:grpSp>
        <p:nvGrpSpPr>
          <p:cNvPr id="59" name="Group 9"/>
          <p:cNvGrpSpPr>
            <a:grpSpLocks/>
          </p:cNvGrpSpPr>
          <p:nvPr/>
        </p:nvGrpSpPr>
        <p:grpSpPr bwMode="auto">
          <a:xfrm flipH="1">
            <a:off x="540256" y="3533304"/>
            <a:ext cx="8063100" cy="903287"/>
            <a:chOff x="0" y="0"/>
            <a:chExt cx="3326" cy="292"/>
          </a:xfrm>
        </p:grpSpPr>
        <p:sp>
          <p:nvSpPr>
            <p:cNvPr id="60" name="AutoShape 11"/>
            <p:cNvSpPr>
              <a:spLocks noChangeArrowheads="1"/>
            </p:cNvSpPr>
            <p:nvPr/>
          </p:nvSpPr>
          <p:spPr bwMode="auto">
            <a:xfrm>
              <a:off x="150" y="37"/>
              <a:ext cx="3176" cy="230"/>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61" name="AutoShape 12"/>
            <p:cNvSpPr>
              <a:spLocks noChangeArrowheads="1"/>
            </p:cNvSpPr>
            <p:nvPr/>
          </p:nvSpPr>
          <p:spPr bwMode="auto">
            <a:xfrm>
              <a:off x="0" y="0"/>
              <a:ext cx="288" cy="292"/>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p>
          </p:txBody>
        </p:sp>
      </p:grpSp>
      <p:grpSp>
        <p:nvGrpSpPr>
          <p:cNvPr id="62" name="Group 12"/>
          <p:cNvGrpSpPr>
            <a:grpSpLocks/>
          </p:cNvGrpSpPr>
          <p:nvPr/>
        </p:nvGrpSpPr>
        <p:grpSpPr bwMode="auto">
          <a:xfrm flipH="1">
            <a:off x="466474" y="4541366"/>
            <a:ext cx="8136351" cy="831850"/>
            <a:chOff x="-61" y="0"/>
            <a:chExt cx="3363" cy="292"/>
          </a:xfrm>
        </p:grpSpPr>
        <p:sp>
          <p:nvSpPr>
            <p:cNvPr id="63" name="AutoShape 14"/>
            <p:cNvSpPr>
              <a:spLocks noChangeArrowheads="1"/>
            </p:cNvSpPr>
            <p:nvPr/>
          </p:nvSpPr>
          <p:spPr bwMode="auto">
            <a:xfrm>
              <a:off x="73" y="35"/>
              <a:ext cx="3229" cy="230"/>
            </a:xfrm>
            <a:prstGeom prst="roundRect">
              <a:avLst>
                <a:gd name="adj" fmla="val 50000"/>
              </a:avLst>
            </a:prstGeom>
            <a:gradFill rotWithShape="1">
              <a:gsLst>
                <a:gs pos="0">
                  <a:schemeClr val="hlink"/>
                </a:gs>
                <a:gs pos="50000">
                  <a:srgbClr val="5A5A5A"/>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64" name="AutoShape 15"/>
            <p:cNvSpPr>
              <a:spLocks noChangeArrowheads="1"/>
            </p:cNvSpPr>
            <p:nvPr/>
          </p:nvSpPr>
          <p:spPr bwMode="auto">
            <a:xfrm>
              <a:off x="-61" y="0"/>
              <a:ext cx="288" cy="292"/>
            </a:xfrm>
            <a:prstGeom prst="homePlate">
              <a:avLst>
                <a:gd name="adj" fmla="val 25000"/>
              </a:avLst>
            </a:prstGeom>
            <a:gradFill rotWithShape="1">
              <a:gsLst>
                <a:gs pos="0">
                  <a:srgbClr val="373737"/>
                </a:gs>
                <a:gs pos="100000">
                  <a:schemeClr val="hlink"/>
                </a:gs>
              </a:gsLst>
              <a:lin ang="18900000" scaled="1"/>
            </a:gradFill>
            <a:ln w="38100" cmpd="sng">
              <a:solidFill>
                <a:schemeClr val="bg1"/>
              </a:solidFill>
              <a:miter lim="800000"/>
              <a:headEnd/>
              <a:tailEnd/>
            </a:ln>
          </p:spPr>
          <p:txBody>
            <a:bodyPr wrap="none" anchor="ctr"/>
            <a:lstStyle/>
            <a:p>
              <a:endParaRPr lang="en-US" baseline="-25000"/>
            </a:p>
          </p:txBody>
        </p:sp>
      </p:grpSp>
      <p:sp>
        <p:nvSpPr>
          <p:cNvPr id="65" name="AutoShape 17"/>
          <p:cNvSpPr>
            <a:spLocks noChangeArrowheads="1"/>
          </p:cNvSpPr>
          <p:nvPr/>
        </p:nvSpPr>
        <p:spPr bwMode="auto">
          <a:xfrm flipH="1">
            <a:off x="775326" y="2636912"/>
            <a:ext cx="7037034"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altLang="en-US" sz="2400" b="1" dirty="0" smtClean="0">
                <a:solidFill>
                  <a:srgbClr val="002060"/>
                </a:solidFill>
              </a:rPr>
              <a:t>أن </a:t>
            </a:r>
            <a:r>
              <a:rPr lang="ar-EG" altLang="en-US" sz="2400" b="1" dirty="0">
                <a:solidFill>
                  <a:srgbClr val="002060"/>
                </a:solidFill>
              </a:rPr>
              <a:t>تتوفر في رئيس الاجتماع المهارات الإدارية لعقد الاجتماعات</a:t>
            </a:r>
            <a:endParaRPr lang="en-ZA" altLang="en-US" sz="2400" b="1" dirty="0">
              <a:solidFill>
                <a:srgbClr val="002060"/>
              </a:solidFill>
            </a:endParaRPr>
          </a:p>
        </p:txBody>
      </p:sp>
      <p:sp>
        <p:nvSpPr>
          <p:cNvPr id="66" name="AutoShape 18"/>
          <p:cNvSpPr>
            <a:spLocks noChangeArrowheads="1"/>
          </p:cNvSpPr>
          <p:nvPr/>
        </p:nvSpPr>
        <p:spPr bwMode="auto">
          <a:xfrm flipH="1">
            <a:off x="827584" y="3789040"/>
            <a:ext cx="7037034"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002060"/>
                </a:solidFill>
              </a:rPr>
              <a:t>أن </a:t>
            </a:r>
            <a:r>
              <a:rPr lang="ar-EG" sz="2400" b="1" dirty="0">
                <a:solidFill>
                  <a:srgbClr val="002060"/>
                </a:solidFill>
              </a:rPr>
              <a:t>يكون للاجتماع هدف يسعى لتحقيقه</a:t>
            </a:r>
            <a:endParaRPr lang="en-US" sz="2400" b="1" dirty="0">
              <a:solidFill>
                <a:srgbClr val="002060"/>
              </a:solidFill>
            </a:endParaRPr>
          </a:p>
        </p:txBody>
      </p:sp>
      <p:sp>
        <p:nvSpPr>
          <p:cNvPr id="67" name="AutoShape 19"/>
          <p:cNvSpPr>
            <a:spLocks noChangeArrowheads="1"/>
          </p:cNvSpPr>
          <p:nvPr/>
        </p:nvSpPr>
        <p:spPr bwMode="auto">
          <a:xfrm flipH="1">
            <a:off x="755576" y="4725144"/>
            <a:ext cx="7108131"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002060"/>
                </a:solidFill>
              </a:rPr>
              <a:t>أن </a:t>
            </a:r>
            <a:r>
              <a:rPr lang="ar-EG" sz="2400" b="1" dirty="0">
                <a:solidFill>
                  <a:srgbClr val="002060"/>
                </a:solidFill>
              </a:rPr>
              <a:t>يتم الاستعداد المسبق للاجتماع </a:t>
            </a:r>
            <a:endParaRPr lang="en-US" sz="2400" b="1" dirty="0">
              <a:solidFill>
                <a:srgbClr val="002060"/>
              </a:solidFill>
            </a:endParaRPr>
          </a:p>
        </p:txBody>
      </p:sp>
    </p:spTree>
    <p:extLst>
      <p:ext uri="{BB962C8B-B14F-4D97-AF65-F5344CB8AC3E}">
        <p14:creationId xmlns:p14="http://schemas.microsoft.com/office/powerpoint/2010/main" xmlns="" val="349779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500"/>
                                        <p:tgtEl>
                                          <p:spTgt spid="5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barn(inVertical)">
                                      <p:cBhvr>
                                        <p:cTn id="10" dur="500"/>
                                        <p:tgtEl>
                                          <p:spTgt spid="6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barn(inVertical)">
                                      <p:cBhvr>
                                        <p:cTn id="15" dur="500"/>
                                        <p:tgtEl>
                                          <p:spTgt spid="5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barn(inVertical)">
                                      <p:cBhvr>
                                        <p:cTn id="18" dur="500"/>
                                        <p:tgtEl>
                                          <p:spTgt spid="6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barn(inVertical)">
                                      <p:cBhvr>
                                        <p:cTn id="23" dur="500"/>
                                        <p:tgtEl>
                                          <p:spTgt spid="6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barn(inVertical)">
                                      <p:cBhvr>
                                        <p:cTn id="26"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6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547664" y="2459360"/>
            <a:ext cx="5688632" cy="2376264"/>
          </a:xfrm>
          <a:prstGeom prst="horizontalScroll">
            <a:avLst/>
          </a:prstGeom>
          <a:ln w="9525" cap="flat" cmpd="sng" algn="ctr">
            <a:solidFill>
              <a:schemeClr val="tx1"/>
            </a:solidFill>
            <a:prstDash val="solid"/>
            <a:round/>
            <a:headEnd type="none" w="med" len="med"/>
            <a:tailEnd type="none" w="med" len="med"/>
          </a:ln>
          <a:effectLst/>
          <a:extLst/>
        </p:spPr>
        <p:style>
          <a:lnRef idx="0">
            <a:scrgbClr r="0" g="0" b="0"/>
          </a:lnRef>
          <a:fillRef idx="1003">
            <a:schemeClr val="lt2"/>
          </a:fillRef>
          <a:effectRef idx="0">
            <a:scrgbClr r="0" g="0" b="0"/>
          </a:effectRef>
          <a:fontRef idx="major"/>
        </p:style>
        <p:txBody>
          <a:bodyPr vert="horz" wrap="square" lIns="91440" tIns="45720" rIns="91440" bIns="45720" numCol="1" rtlCol="1" anchor="t" anchorCtr="0" compatLnSpc="1">
            <a:prstTxWarp prst="textNoShape">
              <a:avLst/>
            </a:prstTxWarp>
          </a:bodyPr>
          <a:lstStyle/>
          <a:p>
            <a:pPr rtl="1">
              <a:lnSpc>
                <a:spcPct val="150000"/>
              </a:lnSpc>
            </a:pPr>
            <a:r>
              <a:rPr lang="ar-EG" sz="3600" b="1" dirty="0">
                <a:solidFill>
                  <a:srgbClr val="FFFFFF"/>
                </a:solidFill>
                <a:latin typeface="Simplified Arabic" pitchFamily="18" charset="-78"/>
                <a:cs typeface="Simplified Arabic" pitchFamily="18" charset="-78"/>
              </a:rPr>
              <a:t>القدرات والمهارات اللازمة التي يحتاجها السكرتير</a:t>
            </a:r>
            <a:endParaRPr lang="ar-EG" sz="3600" b="1" dirty="0" smtClean="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33225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القدرات والمهارات اللازمة التي يحتاجها السكرتير</a:t>
            </a:r>
          </a:p>
        </p:txBody>
      </p:sp>
      <p:grpSp>
        <p:nvGrpSpPr>
          <p:cNvPr id="56" name="Group 6"/>
          <p:cNvGrpSpPr>
            <a:grpSpLocks/>
          </p:cNvGrpSpPr>
          <p:nvPr/>
        </p:nvGrpSpPr>
        <p:grpSpPr bwMode="auto">
          <a:xfrm flipH="1">
            <a:off x="467544" y="2380779"/>
            <a:ext cx="8135812" cy="1008062"/>
            <a:chOff x="0" y="0"/>
            <a:chExt cx="3308" cy="292"/>
          </a:xfrm>
        </p:grpSpPr>
        <p:sp>
          <p:nvSpPr>
            <p:cNvPr id="57" name="AutoShape 8"/>
            <p:cNvSpPr>
              <a:spLocks noChangeArrowheads="1"/>
            </p:cNvSpPr>
            <p:nvPr/>
          </p:nvSpPr>
          <p:spPr bwMode="auto">
            <a:xfrm>
              <a:off x="132" y="34"/>
              <a:ext cx="3176" cy="230"/>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58" name="AutoShape 9"/>
            <p:cNvSpPr>
              <a:spLocks noChangeArrowheads="1"/>
            </p:cNvSpPr>
            <p:nvPr/>
          </p:nvSpPr>
          <p:spPr bwMode="auto">
            <a:xfrm>
              <a:off x="0" y="0"/>
              <a:ext cx="288" cy="292"/>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p>
          </p:txBody>
        </p:sp>
      </p:grpSp>
      <p:grpSp>
        <p:nvGrpSpPr>
          <p:cNvPr id="59" name="Group 9"/>
          <p:cNvGrpSpPr>
            <a:grpSpLocks/>
          </p:cNvGrpSpPr>
          <p:nvPr/>
        </p:nvGrpSpPr>
        <p:grpSpPr bwMode="auto">
          <a:xfrm flipH="1">
            <a:off x="540256" y="3533304"/>
            <a:ext cx="8063100" cy="903287"/>
            <a:chOff x="0" y="0"/>
            <a:chExt cx="3326" cy="292"/>
          </a:xfrm>
        </p:grpSpPr>
        <p:sp>
          <p:nvSpPr>
            <p:cNvPr id="60" name="AutoShape 11"/>
            <p:cNvSpPr>
              <a:spLocks noChangeArrowheads="1"/>
            </p:cNvSpPr>
            <p:nvPr/>
          </p:nvSpPr>
          <p:spPr bwMode="auto">
            <a:xfrm>
              <a:off x="150" y="37"/>
              <a:ext cx="3176" cy="230"/>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61" name="AutoShape 12"/>
            <p:cNvSpPr>
              <a:spLocks noChangeArrowheads="1"/>
            </p:cNvSpPr>
            <p:nvPr/>
          </p:nvSpPr>
          <p:spPr bwMode="auto">
            <a:xfrm>
              <a:off x="0" y="0"/>
              <a:ext cx="288" cy="292"/>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p>
          </p:txBody>
        </p:sp>
      </p:grpSp>
      <p:grpSp>
        <p:nvGrpSpPr>
          <p:cNvPr id="62" name="Group 12"/>
          <p:cNvGrpSpPr>
            <a:grpSpLocks/>
          </p:cNvGrpSpPr>
          <p:nvPr/>
        </p:nvGrpSpPr>
        <p:grpSpPr bwMode="auto">
          <a:xfrm flipH="1">
            <a:off x="466474" y="4541366"/>
            <a:ext cx="8136351" cy="831850"/>
            <a:chOff x="-61" y="0"/>
            <a:chExt cx="3363" cy="292"/>
          </a:xfrm>
        </p:grpSpPr>
        <p:sp>
          <p:nvSpPr>
            <p:cNvPr id="63" name="AutoShape 14"/>
            <p:cNvSpPr>
              <a:spLocks noChangeArrowheads="1"/>
            </p:cNvSpPr>
            <p:nvPr/>
          </p:nvSpPr>
          <p:spPr bwMode="auto">
            <a:xfrm>
              <a:off x="73" y="35"/>
              <a:ext cx="3229" cy="230"/>
            </a:xfrm>
            <a:prstGeom prst="roundRect">
              <a:avLst>
                <a:gd name="adj" fmla="val 50000"/>
              </a:avLst>
            </a:prstGeom>
            <a:gradFill rotWithShape="1">
              <a:gsLst>
                <a:gs pos="0">
                  <a:schemeClr val="hlink"/>
                </a:gs>
                <a:gs pos="50000">
                  <a:srgbClr val="5A5A5A"/>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64" name="AutoShape 15"/>
            <p:cNvSpPr>
              <a:spLocks noChangeArrowheads="1"/>
            </p:cNvSpPr>
            <p:nvPr/>
          </p:nvSpPr>
          <p:spPr bwMode="auto">
            <a:xfrm>
              <a:off x="-61" y="0"/>
              <a:ext cx="288" cy="292"/>
            </a:xfrm>
            <a:prstGeom prst="homePlate">
              <a:avLst>
                <a:gd name="adj" fmla="val 25000"/>
              </a:avLst>
            </a:prstGeom>
            <a:gradFill rotWithShape="1">
              <a:gsLst>
                <a:gs pos="0">
                  <a:srgbClr val="373737"/>
                </a:gs>
                <a:gs pos="100000">
                  <a:schemeClr val="hlink"/>
                </a:gs>
              </a:gsLst>
              <a:lin ang="18900000" scaled="1"/>
            </a:gradFill>
            <a:ln w="38100" cmpd="sng">
              <a:solidFill>
                <a:schemeClr val="bg1"/>
              </a:solidFill>
              <a:miter lim="800000"/>
              <a:headEnd/>
              <a:tailEnd/>
            </a:ln>
          </p:spPr>
          <p:txBody>
            <a:bodyPr wrap="none" anchor="ctr"/>
            <a:lstStyle/>
            <a:p>
              <a:endParaRPr lang="en-US" baseline="-25000"/>
            </a:p>
          </p:txBody>
        </p:sp>
      </p:grpSp>
      <p:sp>
        <p:nvSpPr>
          <p:cNvPr id="65" name="AutoShape 17"/>
          <p:cNvSpPr>
            <a:spLocks noChangeArrowheads="1"/>
          </p:cNvSpPr>
          <p:nvPr/>
        </p:nvSpPr>
        <p:spPr bwMode="auto">
          <a:xfrm flipH="1">
            <a:off x="775326" y="2636912"/>
            <a:ext cx="7037034"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altLang="en-US" sz="2400" b="1" dirty="0" smtClean="0">
                <a:solidFill>
                  <a:srgbClr val="002060"/>
                </a:solidFill>
              </a:rPr>
              <a:t>المعرفة </a:t>
            </a:r>
            <a:r>
              <a:rPr lang="ar-EG" altLang="en-US" sz="2400" b="1" dirty="0">
                <a:solidFill>
                  <a:srgbClr val="002060"/>
                </a:solidFill>
              </a:rPr>
              <a:t>التامة بالاجتماعات وجوانبها الشكلية ومتطلباتها المختلفة</a:t>
            </a:r>
            <a:endParaRPr lang="en-ZA" altLang="en-US" sz="2400" b="1" dirty="0">
              <a:solidFill>
                <a:srgbClr val="002060"/>
              </a:solidFill>
            </a:endParaRPr>
          </a:p>
        </p:txBody>
      </p:sp>
      <p:sp>
        <p:nvSpPr>
          <p:cNvPr id="66" name="AutoShape 18"/>
          <p:cNvSpPr>
            <a:spLocks noChangeArrowheads="1"/>
          </p:cNvSpPr>
          <p:nvPr/>
        </p:nvSpPr>
        <p:spPr bwMode="auto">
          <a:xfrm flipH="1">
            <a:off x="827584" y="3789040"/>
            <a:ext cx="7037034"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002060"/>
                </a:solidFill>
              </a:rPr>
              <a:t>الفهم </a:t>
            </a:r>
            <a:r>
              <a:rPr lang="ar-EG" sz="2400" b="1" dirty="0">
                <a:solidFill>
                  <a:srgbClr val="002060"/>
                </a:solidFill>
              </a:rPr>
              <a:t>الدقيق لسلطة عقد الاجتماعات</a:t>
            </a:r>
            <a:endParaRPr lang="en-US" sz="2400" b="1" dirty="0">
              <a:solidFill>
                <a:srgbClr val="002060"/>
              </a:solidFill>
            </a:endParaRPr>
          </a:p>
        </p:txBody>
      </p:sp>
      <p:sp>
        <p:nvSpPr>
          <p:cNvPr id="67" name="AutoShape 19"/>
          <p:cNvSpPr>
            <a:spLocks noChangeArrowheads="1"/>
          </p:cNvSpPr>
          <p:nvPr/>
        </p:nvSpPr>
        <p:spPr bwMode="auto">
          <a:xfrm flipH="1">
            <a:off x="755576" y="4725144"/>
            <a:ext cx="7108131"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002060"/>
                </a:solidFill>
              </a:rPr>
              <a:t>القدرة </a:t>
            </a:r>
            <a:r>
              <a:rPr lang="ar-EG" sz="2400" b="1" dirty="0">
                <a:solidFill>
                  <a:srgbClr val="002060"/>
                </a:solidFill>
              </a:rPr>
              <a:t>على التنسيق الفعال بين المعنيين لحضور الاجتماع</a:t>
            </a:r>
            <a:endParaRPr lang="en-US" sz="2400" b="1" dirty="0">
              <a:solidFill>
                <a:srgbClr val="002060"/>
              </a:solidFill>
            </a:endParaRPr>
          </a:p>
        </p:txBody>
      </p:sp>
    </p:spTree>
    <p:extLst>
      <p:ext uri="{BB962C8B-B14F-4D97-AF65-F5344CB8AC3E}">
        <p14:creationId xmlns:p14="http://schemas.microsoft.com/office/powerpoint/2010/main" xmlns="" val="391141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500"/>
                                        <p:tgtEl>
                                          <p:spTgt spid="5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barn(inVertical)">
                                      <p:cBhvr>
                                        <p:cTn id="10" dur="500"/>
                                        <p:tgtEl>
                                          <p:spTgt spid="6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barn(inVertical)">
                                      <p:cBhvr>
                                        <p:cTn id="15" dur="500"/>
                                        <p:tgtEl>
                                          <p:spTgt spid="5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barn(inVertical)">
                                      <p:cBhvr>
                                        <p:cTn id="18" dur="500"/>
                                        <p:tgtEl>
                                          <p:spTgt spid="6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barn(inVertical)">
                                      <p:cBhvr>
                                        <p:cTn id="23" dur="500"/>
                                        <p:tgtEl>
                                          <p:spTgt spid="6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barn(inVertical)">
                                      <p:cBhvr>
                                        <p:cTn id="26"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6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القدرات والمهارات اللازمة التي يحتاجها السكرتير</a:t>
            </a:r>
          </a:p>
        </p:txBody>
      </p:sp>
      <p:grpSp>
        <p:nvGrpSpPr>
          <p:cNvPr id="56" name="Group 6"/>
          <p:cNvGrpSpPr>
            <a:grpSpLocks/>
          </p:cNvGrpSpPr>
          <p:nvPr/>
        </p:nvGrpSpPr>
        <p:grpSpPr bwMode="auto">
          <a:xfrm flipH="1">
            <a:off x="467544" y="2380779"/>
            <a:ext cx="8135812" cy="1008062"/>
            <a:chOff x="0" y="0"/>
            <a:chExt cx="3308" cy="292"/>
          </a:xfrm>
        </p:grpSpPr>
        <p:sp>
          <p:nvSpPr>
            <p:cNvPr id="57" name="AutoShape 8"/>
            <p:cNvSpPr>
              <a:spLocks noChangeArrowheads="1"/>
            </p:cNvSpPr>
            <p:nvPr/>
          </p:nvSpPr>
          <p:spPr bwMode="auto">
            <a:xfrm>
              <a:off x="132" y="34"/>
              <a:ext cx="3176" cy="230"/>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58" name="AutoShape 9"/>
            <p:cNvSpPr>
              <a:spLocks noChangeArrowheads="1"/>
            </p:cNvSpPr>
            <p:nvPr/>
          </p:nvSpPr>
          <p:spPr bwMode="auto">
            <a:xfrm>
              <a:off x="0" y="0"/>
              <a:ext cx="288" cy="292"/>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p>
          </p:txBody>
        </p:sp>
      </p:grpSp>
      <p:grpSp>
        <p:nvGrpSpPr>
          <p:cNvPr id="59" name="Group 9"/>
          <p:cNvGrpSpPr>
            <a:grpSpLocks/>
          </p:cNvGrpSpPr>
          <p:nvPr/>
        </p:nvGrpSpPr>
        <p:grpSpPr bwMode="auto">
          <a:xfrm flipH="1">
            <a:off x="540256" y="3533304"/>
            <a:ext cx="8063100" cy="903287"/>
            <a:chOff x="0" y="0"/>
            <a:chExt cx="3326" cy="292"/>
          </a:xfrm>
        </p:grpSpPr>
        <p:sp>
          <p:nvSpPr>
            <p:cNvPr id="60" name="AutoShape 11"/>
            <p:cNvSpPr>
              <a:spLocks noChangeArrowheads="1"/>
            </p:cNvSpPr>
            <p:nvPr/>
          </p:nvSpPr>
          <p:spPr bwMode="auto">
            <a:xfrm>
              <a:off x="150" y="37"/>
              <a:ext cx="3176" cy="230"/>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61" name="AutoShape 12"/>
            <p:cNvSpPr>
              <a:spLocks noChangeArrowheads="1"/>
            </p:cNvSpPr>
            <p:nvPr/>
          </p:nvSpPr>
          <p:spPr bwMode="auto">
            <a:xfrm>
              <a:off x="0" y="0"/>
              <a:ext cx="288" cy="292"/>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p>
          </p:txBody>
        </p:sp>
      </p:grpSp>
      <p:grpSp>
        <p:nvGrpSpPr>
          <p:cNvPr id="62" name="Group 12"/>
          <p:cNvGrpSpPr>
            <a:grpSpLocks/>
          </p:cNvGrpSpPr>
          <p:nvPr/>
        </p:nvGrpSpPr>
        <p:grpSpPr bwMode="auto">
          <a:xfrm flipH="1">
            <a:off x="466474" y="4541366"/>
            <a:ext cx="8136351" cy="831850"/>
            <a:chOff x="-61" y="0"/>
            <a:chExt cx="3363" cy="292"/>
          </a:xfrm>
        </p:grpSpPr>
        <p:sp>
          <p:nvSpPr>
            <p:cNvPr id="63" name="AutoShape 14"/>
            <p:cNvSpPr>
              <a:spLocks noChangeArrowheads="1"/>
            </p:cNvSpPr>
            <p:nvPr/>
          </p:nvSpPr>
          <p:spPr bwMode="auto">
            <a:xfrm>
              <a:off x="73" y="35"/>
              <a:ext cx="3229" cy="230"/>
            </a:xfrm>
            <a:prstGeom prst="roundRect">
              <a:avLst>
                <a:gd name="adj" fmla="val 50000"/>
              </a:avLst>
            </a:prstGeom>
            <a:gradFill rotWithShape="1">
              <a:gsLst>
                <a:gs pos="0">
                  <a:schemeClr val="hlink"/>
                </a:gs>
                <a:gs pos="50000">
                  <a:srgbClr val="5A5A5A"/>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64" name="AutoShape 15"/>
            <p:cNvSpPr>
              <a:spLocks noChangeArrowheads="1"/>
            </p:cNvSpPr>
            <p:nvPr/>
          </p:nvSpPr>
          <p:spPr bwMode="auto">
            <a:xfrm>
              <a:off x="-61" y="0"/>
              <a:ext cx="288" cy="292"/>
            </a:xfrm>
            <a:prstGeom prst="homePlate">
              <a:avLst>
                <a:gd name="adj" fmla="val 25000"/>
              </a:avLst>
            </a:prstGeom>
            <a:gradFill rotWithShape="1">
              <a:gsLst>
                <a:gs pos="0">
                  <a:srgbClr val="373737"/>
                </a:gs>
                <a:gs pos="100000">
                  <a:schemeClr val="hlink"/>
                </a:gs>
              </a:gsLst>
              <a:lin ang="18900000" scaled="1"/>
            </a:gradFill>
            <a:ln w="38100" cmpd="sng">
              <a:solidFill>
                <a:schemeClr val="bg1"/>
              </a:solidFill>
              <a:miter lim="800000"/>
              <a:headEnd/>
              <a:tailEnd/>
            </a:ln>
          </p:spPr>
          <p:txBody>
            <a:bodyPr wrap="none" anchor="ctr"/>
            <a:lstStyle/>
            <a:p>
              <a:endParaRPr lang="en-US" baseline="-25000"/>
            </a:p>
          </p:txBody>
        </p:sp>
      </p:grpSp>
      <p:sp>
        <p:nvSpPr>
          <p:cNvPr id="65" name="AutoShape 17"/>
          <p:cNvSpPr>
            <a:spLocks noChangeArrowheads="1"/>
          </p:cNvSpPr>
          <p:nvPr/>
        </p:nvSpPr>
        <p:spPr bwMode="auto">
          <a:xfrm flipH="1">
            <a:off x="775326" y="2636912"/>
            <a:ext cx="7037034"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altLang="en-US" sz="2400" b="1" dirty="0" smtClean="0">
                <a:solidFill>
                  <a:srgbClr val="002060"/>
                </a:solidFill>
              </a:rPr>
              <a:t>حسن </a:t>
            </a:r>
            <a:r>
              <a:rPr lang="ar-EG" altLang="en-US" sz="2400" b="1" dirty="0">
                <a:solidFill>
                  <a:srgbClr val="002060"/>
                </a:solidFill>
              </a:rPr>
              <a:t>الإصغاء، لتدوين المداولات التي تتم في الاجتماعات</a:t>
            </a:r>
            <a:endParaRPr lang="en-ZA" altLang="en-US" sz="2400" b="1" dirty="0">
              <a:solidFill>
                <a:srgbClr val="002060"/>
              </a:solidFill>
            </a:endParaRPr>
          </a:p>
        </p:txBody>
      </p:sp>
      <p:sp>
        <p:nvSpPr>
          <p:cNvPr id="66" name="AutoShape 18"/>
          <p:cNvSpPr>
            <a:spLocks noChangeArrowheads="1"/>
          </p:cNvSpPr>
          <p:nvPr/>
        </p:nvSpPr>
        <p:spPr bwMode="auto">
          <a:xfrm flipH="1">
            <a:off x="827584" y="3789040"/>
            <a:ext cx="7037034"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002060"/>
                </a:solidFill>
              </a:rPr>
              <a:t>القدرة </a:t>
            </a:r>
            <a:r>
              <a:rPr lang="ar-EG" sz="2400" b="1" dirty="0">
                <a:solidFill>
                  <a:srgbClr val="002060"/>
                </a:solidFill>
              </a:rPr>
              <a:t>على التعامل مع المدعوين بمختلف مستوياتهم الإدارية</a:t>
            </a:r>
            <a:endParaRPr lang="en-US" sz="2400" b="1" dirty="0">
              <a:solidFill>
                <a:srgbClr val="002060"/>
              </a:solidFill>
            </a:endParaRPr>
          </a:p>
        </p:txBody>
      </p:sp>
      <p:sp>
        <p:nvSpPr>
          <p:cNvPr id="67" name="AutoShape 19"/>
          <p:cNvSpPr>
            <a:spLocks noChangeArrowheads="1"/>
          </p:cNvSpPr>
          <p:nvPr/>
        </p:nvSpPr>
        <p:spPr bwMode="auto">
          <a:xfrm flipH="1">
            <a:off x="755576" y="4725144"/>
            <a:ext cx="7108131"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002060"/>
                </a:solidFill>
              </a:rPr>
              <a:t>إتقان </a:t>
            </a:r>
            <a:r>
              <a:rPr lang="ar-EG" sz="2400" b="1" dirty="0">
                <a:solidFill>
                  <a:srgbClr val="002060"/>
                </a:solidFill>
              </a:rPr>
              <a:t>التحدث بلغة أجنبية أو أكثر</a:t>
            </a:r>
            <a:endParaRPr lang="en-US" sz="2400" b="1" dirty="0">
              <a:solidFill>
                <a:srgbClr val="002060"/>
              </a:solidFill>
            </a:endParaRPr>
          </a:p>
        </p:txBody>
      </p:sp>
    </p:spTree>
    <p:extLst>
      <p:ext uri="{BB962C8B-B14F-4D97-AF65-F5344CB8AC3E}">
        <p14:creationId xmlns:p14="http://schemas.microsoft.com/office/powerpoint/2010/main" xmlns="" val="68274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500"/>
                                        <p:tgtEl>
                                          <p:spTgt spid="5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barn(inVertical)">
                                      <p:cBhvr>
                                        <p:cTn id="10" dur="500"/>
                                        <p:tgtEl>
                                          <p:spTgt spid="6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barn(inVertical)">
                                      <p:cBhvr>
                                        <p:cTn id="15" dur="500"/>
                                        <p:tgtEl>
                                          <p:spTgt spid="5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barn(inVertical)">
                                      <p:cBhvr>
                                        <p:cTn id="18" dur="500"/>
                                        <p:tgtEl>
                                          <p:spTgt spid="6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barn(inVertical)">
                                      <p:cBhvr>
                                        <p:cTn id="23" dur="500"/>
                                        <p:tgtEl>
                                          <p:spTgt spid="6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barn(inVertical)">
                                      <p:cBhvr>
                                        <p:cTn id="26"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6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3526334"/>
            <a:ext cx="8346728" cy="1533524"/>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هي تلك الاجتماعات التي يتم عقدها على فترات زمنية منتظمة </a:t>
              </a:r>
              <a:r>
                <a:rPr lang="ar-EG" sz="2800" b="1" dirty="0" smtClean="0">
                  <a:solidFill>
                    <a:srgbClr val="FFFFFF"/>
                  </a:solidFill>
                  <a:ea typeface="Gulim" pitchFamily="34" charset="-127"/>
                </a:rPr>
                <a:t>لمناقشة</a:t>
              </a:r>
            </a:p>
            <a:p>
              <a:pPr rtl="1"/>
              <a:r>
                <a:rPr lang="ar-EG" sz="2800" b="1" dirty="0" smtClean="0">
                  <a:solidFill>
                    <a:srgbClr val="FFFFFF"/>
                  </a:solidFill>
                  <a:ea typeface="Gulim" pitchFamily="34" charset="-127"/>
                </a:rPr>
                <a:t> </a:t>
              </a:r>
              <a:r>
                <a:rPr lang="ar-EG" sz="2800" b="1" dirty="0">
                  <a:solidFill>
                    <a:srgbClr val="FFFFFF"/>
                  </a:solidFill>
                  <a:ea typeface="Gulim" pitchFamily="34" charset="-127"/>
                </a:rPr>
                <a:t>موضوعات محددة بصفة مستمرة في المنشأة مثل أعمال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اللجان </a:t>
              </a:r>
              <a:r>
                <a:rPr lang="ar-EG" sz="2800" b="1" dirty="0">
                  <a:solidFill>
                    <a:srgbClr val="FFFFFF"/>
                  </a:solidFill>
                  <a:ea typeface="Gulim" pitchFamily="34" charset="-127"/>
                </a:rPr>
                <a:t>المختلفة داخل المنشأة</a:t>
              </a:r>
              <a:endParaRPr lang="en-US" sz="2800" dirty="0">
                <a:solidFill>
                  <a:srgbClr val="4D4D4D"/>
                </a:solidFill>
              </a:endParaRP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solidFill>
                  <a:srgbClr val="FFFFFF"/>
                </a:solidFill>
                <a:latin typeface="Simplified Arabic" pitchFamily="18" charset="-78"/>
                <a:cs typeface="Simplified Arabic" pitchFamily="18" charset="-78"/>
              </a:rPr>
              <a:t>الاجتماعات </a:t>
            </a:r>
            <a:r>
              <a:rPr lang="ar-EG" altLang="en-US" sz="3200" dirty="0">
                <a:solidFill>
                  <a:srgbClr val="FFFFFF"/>
                </a:solidFill>
                <a:latin typeface="Simplified Arabic" pitchFamily="18" charset="-78"/>
                <a:cs typeface="Simplified Arabic" pitchFamily="18" charset="-78"/>
              </a:rPr>
              <a:t>الدورية</a:t>
            </a:r>
          </a:p>
        </p:txBody>
      </p:sp>
    </p:spTree>
    <p:extLst>
      <p:ext uri="{BB962C8B-B14F-4D97-AF65-F5344CB8AC3E}">
        <p14:creationId xmlns:p14="http://schemas.microsoft.com/office/powerpoint/2010/main" xmlns="" val="350078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547664" y="2459360"/>
            <a:ext cx="5688632" cy="2376264"/>
          </a:xfrm>
          <a:prstGeom prst="horizontalScroll">
            <a:avLst/>
          </a:prstGeom>
          <a:ln w="9525" cap="flat" cmpd="sng" algn="ctr">
            <a:solidFill>
              <a:schemeClr val="tx1"/>
            </a:solidFill>
            <a:prstDash val="solid"/>
            <a:round/>
            <a:headEnd type="none" w="med" len="med"/>
            <a:tailEnd type="none" w="med" len="med"/>
          </a:ln>
          <a:effectLst/>
          <a:extLst/>
        </p:spPr>
        <p:style>
          <a:lnRef idx="0">
            <a:scrgbClr r="0" g="0" b="0"/>
          </a:lnRef>
          <a:fillRef idx="1003">
            <a:schemeClr val="lt2"/>
          </a:fillRef>
          <a:effectRef idx="0">
            <a:scrgbClr r="0" g="0" b="0"/>
          </a:effectRef>
          <a:fontRef idx="major"/>
        </p:style>
        <p:txBody>
          <a:bodyPr vert="horz" wrap="square" lIns="91440" tIns="45720" rIns="91440" bIns="45720" numCol="1" rtlCol="1" anchor="t" anchorCtr="0" compatLnSpc="1">
            <a:prstTxWarp prst="textNoShape">
              <a:avLst/>
            </a:prstTxWarp>
          </a:bodyPr>
          <a:lstStyle/>
          <a:p>
            <a:pPr rtl="1">
              <a:lnSpc>
                <a:spcPct val="250000"/>
              </a:lnSpc>
            </a:pPr>
            <a:r>
              <a:rPr lang="ar-EG" sz="3600" b="1" dirty="0">
                <a:solidFill>
                  <a:srgbClr val="FFFFFF"/>
                </a:solidFill>
                <a:latin typeface="Simplified Arabic" pitchFamily="18" charset="-78"/>
                <a:cs typeface="Simplified Arabic" pitchFamily="18" charset="-78"/>
              </a:rPr>
              <a:t>أنواع الاجتماعات</a:t>
            </a:r>
            <a:endParaRPr lang="ar-EG" sz="3600" b="1" dirty="0" smtClean="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231731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4" name="Rectangle 30"/>
          <p:cNvSpPr>
            <a:spLocks noGrp="1" noChangeArrowheads="1"/>
          </p:cNvSpPr>
          <p:nvPr>
            <p:ph type="title" idx="4294967295"/>
          </p:nvPr>
        </p:nvSpPr>
        <p:spPr>
          <a:xfrm>
            <a:off x="107504" y="381000"/>
            <a:ext cx="8884096" cy="508000"/>
          </a:xfrm>
        </p:spPr>
        <p:txBody>
          <a:bodyPr/>
          <a:lstStyle/>
          <a:p>
            <a:pPr algn="ctr" rtl="1" eaLnBrk="1" hangingPunct="1"/>
            <a:r>
              <a:rPr lang="ar-EG" altLang="en-US" sz="3200" dirty="0">
                <a:latin typeface="Simplified Arabic" pitchFamily="18" charset="-78"/>
                <a:cs typeface="Simplified Arabic" pitchFamily="18" charset="-78"/>
              </a:rPr>
              <a:t>مفهوم السكرتارية</a:t>
            </a:r>
            <a:endParaRPr lang="en-GB" altLang="en-US" sz="3200" dirty="0">
              <a:latin typeface="Simplified Arabic" pitchFamily="18" charset="-78"/>
              <a:cs typeface="Simplified Arabic" pitchFamily="18" charset="-78"/>
            </a:endParaRPr>
          </a:p>
        </p:txBody>
      </p:sp>
      <p:sp>
        <p:nvSpPr>
          <p:cNvPr id="35" name="Rectangle 33"/>
          <p:cNvSpPr>
            <a:spLocks noChangeArrowheads="1"/>
          </p:cNvSpPr>
          <p:nvPr/>
        </p:nvSpPr>
        <p:spPr bwMode="auto">
          <a:xfrm>
            <a:off x="467617" y="3173988"/>
            <a:ext cx="8424863" cy="2689924"/>
          </a:xfrm>
          <a:prstGeom prst="rect">
            <a:avLst/>
          </a:prstGeom>
          <a:solidFill>
            <a:schemeClr val="bg2"/>
          </a:solidFill>
          <a:ln w="9525" cmpd="sng">
            <a:solidFill>
              <a:schemeClr val="tx1"/>
            </a:solidFill>
            <a:miter lim="800000"/>
            <a:headEnd/>
            <a:tailEnd/>
          </a:ln>
        </p:spPr>
        <p:txBody>
          <a:bodyPr wrap="none" anchor="ctr"/>
          <a:lstStyle/>
          <a:p>
            <a:endParaRPr lang="en-GB" altLang="en-US" sz="2800" b="1" dirty="0">
              <a:solidFill>
                <a:schemeClr val="bg1"/>
              </a:solidFill>
            </a:endParaRPr>
          </a:p>
        </p:txBody>
      </p:sp>
      <p:sp>
        <p:nvSpPr>
          <p:cNvPr id="2" name="Rectangle 1"/>
          <p:cNvSpPr/>
          <p:nvPr/>
        </p:nvSpPr>
        <p:spPr>
          <a:xfrm>
            <a:off x="467616" y="3199616"/>
            <a:ext cx="8424863" cy="2677656"/>
          </a:xfrm>
          <a:prstGeom prst="rect">
            <a:avLst/>
          </a:prstGeom>
        </p:spPr>
        <p:txBody>
          <a:bodyPr wrap="square">
            <a:spAutoFit/>
          </a:bodyPr>
          <a:lstStyle/>
          <a:p>
            <a:pPr algn="justLow" rtl="1"/>
            <a:r>
              <a:rPr lang="ar-EG" sz="2800" b="1" dirty="0">
                <a:solidFill>
                  <a:schemeClr val="bg1"/>
                </a:solidFill>
                <a:latin typeface="Simplified Arabic" pitchFamily="18" charset="-78"/>
                <a:cs typeface="Simplified Arabic" pitchFamily="18" charset="-78"/>
              </a:rPr>
              <a:t>كلمة سكرتير مشتقة من الأصل </a:t>
            </a:r>
            <a:r>
              <a:rPr lang="ar-EG" sz="2800" b="1" dirty="0" smtClean="0">
                <a:solidFill>
                  <a:schemeClr val="bg1"/>
                </a:solidFill>
                <a:latin typeface="Simplified Arabic" pitchFamily="18" charset="-78"/>
                <a:cs typeface="Simplified Arabic" pitchFamily="18" charset="-78"/>
              </a:rPr>
              <a:t>اللاتيني</a:t>
            </a:r>
            <a:r>
              <a:rPr lang="en-US" sz="2800" b="1" dirty="0" smtClean="0">
                <a:solidFill>
                  <a:schemeClr val="bg1"/>
                </a:solidFill>
                <a:latin typeface="Simplified Arabic" pitchFamily="18" charset="-78"/>
                <a:cs typeface="Simplified Arabic" pitchFamily="18" charset="-78"/>
              </a:rPr>
              <a:t>Secret</a:t>
            </a:r>
            <a:r>
              <a:rPr lang="en-US" sz="2800" b="1" dirty="0">
                <a:solidFill>
                  <a:schemeClr val="bg1"/>
                </a:solidFill>
                <a:latin typeface="Simplified Arabic" pitchFamily="18" charset="-78"/>
                <a:cs typeface="Simplified Arabic" pitchFamily="18" charset="-78"/>
              </a:rPr>
              <a:t>) </a:t>
            </a:r>
            <a:r>
              <a:rPr lang="ar-EG" sz="2800" b="1" dirty="0" smtClean="0">
                <a:solidFill>
                  <a:schemeClr val="bg1"/>
                </a:solidFill>
                <a:latin typeface="Simplified Arabic" pitchFamily="18" charset="-78"/>
                <a:cs typeface="Simplified Arabic" pitchFamily="18" charset="-78"/>
              </a:rPr>
              <a:t>) معناها </a:t>
            </a:r>
            <a:r>
              <a:rPr lang="ar-EG" sz="2800" b="1" dirty="0">
                <a:solidFill>
                  <a:schemeClr val="bg1"/>
                </a:solidFill>
                <a:latin typeface="Simplified Arabic" pitchFamily="18" charset="-78"/>
                <a:cs typeface="Simplified Arabic" pitchFamily="18" charset="-78"/>
              </a:rPr>
              <a:t>سر لتدل على ما تنطوي عليه أعمال من سرية وأهمية، كما يمكن تعريف السكرتارية بأنها العلم والفن الذي يبحث في تبصير كل موظف إداري </a:t>
            </a:r>
            <a:r>
              <a:rPr lang="ar-EG" sz="2800" b="1" dirty="0" smtClean="0">
                <a:solidFill>
                  <a:schemeClr val="bg1"/>
                </a:solidFill>
                <a:latin typeface="Simplified Arabic" pitchFamily="18" charset="-78"/>
                <a:cs typeface="Simplified Arabic" pitchFamily="18" charset="-78"/>
              </a:rPr>
              <a:t/>
            </a:r>
            <a:br>
              <a:rPr lang="ar-EG" sz="2800" b="1" dirty="0" smtClean="0">
                <a:solidFill>
                  <a:schemeClr val="bg1"/>
                </a:solidFill>
                <a:latin typeface="Simplified Arabic" pitchFamily="18" charset="-78"/>
                <a:cs typeface="Simplified Arabic" pitchFamily="18" charset="-78"/>
              </a:rPr>
            </a:br>
            <a:r>
              <a:rPr lang="ar-EG" sz="2800" b="1" dirty="0" smtClean="0">
                <a:solidFill>
                  <a:schemeClr val="bg1"/>
                </a:solidFill>
                <a:latin typeface="Simplified Arabic" pitchFamily="18" charset="-78"/>
                <a:cs typeface="Simplified Arabic" pitchFamily="18" charset="-78"/>
              </a:rPr>
              <a:t>أو </a:t>
            </a:r>
            <a:r>
              <a:rPr lang="ar-EG" sz="2800" b="1" dirty="0">
                <a:solidFill>
                  <a:schemeClr val="bg1"/>
                </a:solidFill>
                <a:latin typeface="Simplified Arabic" pitchFamily="18" charset="-78"/>
                <a:cs typeface="Simplified Arabic" pitchFamily="18" charset="-78"/>
              </a:rPr>
              <a:t>كتابي بمهام وظيفته، ويحدد سلطاته، علاوة على استمرار تدريبية لزيادة كفاءته، وتعريفه بالأسس والوسائل الحديثة التي يكفل له القيام بمهام وظيفته على أفضل وجه</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387754" y="1340768"/>
            <a:ext cx="2363164" cy="158036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1823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3212976"/>
            <a:ext cx="8346728" cy="2160240"/>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هي تلك الاجتماعات التي تعقد في حالات الطوارئ وغالباً يكون </a:t>
              </a:r>
              <a:r>
                <a:rPr lang="ar-EG" sz="2800" b="1" dirty="0" smtClean="0">
                  <a:solidFill>
                    <a:srgbClr val="FFFFFF"/>
                  </a:solidFill>
                  <a:ea typeface="Gulim" pitchFamily="34" charset="-127"/>
                </a:rPr>
                <a:t>الاستعداد</a:t>
              </a:r>
            </a:p>
            <a:p>
              <a:pPr rtl="1"/>
              <a:r>
                <a:rPr lang="ar-EG" sz="2800" b="1" dirty="0" smtClean="0">
                  <a:solidFill>
                    <a:srgbClr val="FFFFFF"/>
                  </a:solidFill>
                  <a:ea typeface="Gulim" pitchFamily="34" charset="-127"/>
                </a:rPr>
                <a:t> </a:t>
              </a:r>
              <a:r>
                <a:rPr lang="ar-EG" sz="2800" b="1" dirty="0">
                  <a:solidFill>
                    <a:srgbClr val="FFFFFF"/>
                  </a:solidFill>
                  <a:ea typeface="Gulim" pitchFamily="34" charset="-127"/>
                </a:rPr>
                <a:t>لها بشكل مفاجئ ويجب على السكرتير أن تكون لديه خطة مسبقة تمكنه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من </a:t>
              </a:r>
              <a:r>
                <a:rPr lang="ar-EG" sz="2800" b="1" dirty="0">
                  <a:solidFill>
                    <a:srgbClr val="FFFFFF"/>
                  </a:solidFill>
                  <a:ea typeface="Gulim" pitchFamily="34" charset="-127"/>
                </a:rPr>
                <a:t>القيام بالترتيب للاجتماع الطارئ وفق آليات تسهل له عقد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مثل </a:t>
              </a:r>
              <a:r>
                <a:rPr lang="ar-EG" sz="2800" b="1" dirty="0">
                  <a:solidFill>
                    <a:srgbClr val="FFFFFF"/>
                  </a:solidFill>
                  <a:ea typeface="Gulim" pitchFamily="34" charset="-127"/>
                </a:rPr>
                <a:t>هذه الاجتماعات</a:t>
              </a:r>
              <a:endParaRPr lang="en-US" sz="2800" dirty="0">
                <a:solidFill>
                  <a:srgbClr val="4D4D4D"/>
                </a:solidFill>
              </a:endParaRP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solidFill>
                  <a:srgbClr val="FFFFFF"/>
                </a:solidFill>
                <a:latin typeface="Simplified Arabic" pitchFamily="18" charset="-78"/>
                <a:cs typeface="Simplified Arabic" pitchFamily="18" charset="-78"/>
              </a:rPr>
              <a:t>الاجتماعات </a:t>
            </a:r>
            <a:r>
              <a:rPr lang="ar-EG" altLang="en-US" sz="3200" dirty="0">
                <a:solidFill>
                  <a:srgbClr val="FFFFFF"/>
                </a:solidFill>
                <a:latin typeface="Simplified Arabic" pitchFamily="18" charset="-78"/>
                <a:cs typeface="Simplified Arabic" pitchFamily="18" charset="-78"/>
              </a:rPr>
              <a:t>الطارئة</a:t>
            </a:r>
          </a:p>
        </p:txBody>
      </p:sp>
    </p:spTree>
    <p:extLst>
      <p:ext uri="{BB962C8B-B14F-4D97-AF65-F5344CB8AC3E}">
        <p14:creationId xmlns:p14="http://schemas.microsoft.com/office/powerpoint/2010/main" xmlns="" val="27348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3526334"/>
            <a:ext cx="8346728" cy="1533524"/>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وهي تلك الاجتماعات التي تعقد على مستوى عال كاجتماعات مندوبي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الدول </a:t>
              </a:r>
              <a:r>
                <a:rPr lang="ar-EG" sz="2800" b="1" dirty="0">
                  <a:solidFill>
                    <a:srgbClr val="FFFFFF"/>
                  </a:solidFill>
                  <a:ea typeface="Gulim" pitchFamily="34" charset="-127"/>
                </a:rPr>
                <a:t>أو اجتماعات المديرين التنفيذيين لشركات عالمية</a:t>
              </a:r>
              <a:endParaRPr lang="en-US" sz="2800" dirty="0">
                <a:solidFill>
                  <a:srgbClr val="4D4D4D"/>
                </a:solidFill>
              </a:endParaRP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solidFill>
                  <a:srgbClr val="FFFFFF"/>
                </a:solidFill>
                <a:latin typeface="Simplified Arabic" pitchFamily="18" charset="-78"/>
                <a:cs typeface="Simplified Arabic" pitchFamily="18" charset="-78"/>
              </a:rPr>
              <a:t>الاجتماعات </a:t>
            </a:r>
            <a:r>
              <a:rPr lang="ar-EG" altLang="en-US" sz="3200" dirty="0">
                <a:solidFill>
                  <a:srgbClr val="FFFFFF"/>
                </a:solidFill>
                <a:latin typeface="Simplified Arabic" pitchFamily="18" charset="-78"/>
                <a:cs typeface="Simplified Arabic" pitchFamily="18" charset="-78"/>
              </a:rPr>
              <a:t>الدولية</a:t>
            </a:r>
          </a:p>
        </p:txBody>
      </p:sp>
    </p:spTree>
    <p:extLst>
      <p:ext uri="{BB962C8B-B14F-4D97-AF65-F5344CB8AC3E}">
        <p14:creationId xmlns:p14="http://schemas.microsoft.com/office/powerpoint/2010/main" xmlns="" val="40858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3526334"/>
            <a:ext cx="8346728" cy="1533524"/>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وهي تلك الاجتماعات التي تتم بين ممثلين لأقاليم لمناقشة </a:t>
              </a:r>
              <a:r>
                <a:rPr lang="ar-EG" sz="2800" b="1" dirty="0" smtClean="0">
                  <a:solidFill>
                    <a:srgbClr val="FFFFFF"/>
                  </a:solidFill>
                  <a:ea typeface="Gulim" pitchFamily="34" charset="-127"/>
                </a:rPr>
                <a:t>موضوعات</a:t>
              </a:r>
            </a:p>
            <a:p>
              <a:pPr rtl="1"/>
              <a:r>
                <a:rPr lang="ar-EG" sz="2800" b="1" dirty="0" smtClean="0">
                  <a:solidFill>
                    <a:srgbClr val="FFFFFF"/>
                  </a:solidFill>
                  <a:ea typeface="Gulim" pitchFamily="34" charset="-127"/>
                </a:rPr>
                <a:t>محددة</a:t>
              </a:r>
              <a:r>
                <a:rPr lang="ar-EG" sz="2800" b="1" dirty="0">
                  <a:solidFill>
                    <a:srgbClr val="FFFFFF"/>
                  </a:solidFill>
                  <a:ea typeface="Gulim" pitchFamily="34" charset="-127"/>
                </a:rPr>
                <a:t>، وغالباً ما يكون التجهيز لتلك الاجتماعات معداً مسبقاً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وبوقت </a:t>
              </a:r>
              <a:r>
                <a:rPr lang="ar-EG" sz="2800" b="1" dirty="0">
                  <a:solidFill>
                    <a:srgbClr val="FFFFFF"/>
                  </a:solidFill>
                  <a:ea typeface="Gulim" pitchFamily="34" charset="-127"/>
                </a:rPr>
                <a:t>كاف</a:t>
              </a:r>
              <a:endParaRPr lang="en-US" sz="2800" dirty="0">
                <a:solidFill>
                  <a:srgbClr val="4D4D4D"/>
                </a:solidFill>
              </a:endParaRP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solidFill>
                  <a:srgbClr val="FFFFFF"/>
                </a:solidFill>
                <a:latin typeface="Simplified Arabic" pitchFamily="18" charset="-78"/>
                <a:cs typeface="Simplified Arabic" pitchFamily="18" charset="-78"/>
              </a:rPr>
              <a:t>الاجتماعات </a:t>
            </a:r>
            <a:r>
              <a:rPr lang="ar-EG" altLang="en-US" sz="3200" dirty="0">
                <a:solidFill>
                  <a:srgbClr val="FFFFFF"/>
                </a:solidFill>
                <a:latin typeface="Simplified Arabic" pitchFamily="18" charset="-78"/>
                <a:cs typeface="Simplified Arabic" pitchFamily="18" charset="-78"/>
              </a:rPr>
              <a:t>الإقليمية</a:t>
            </a:r>
          </a:p>
        </p:txBody>
      </p:sp>
    </p:spTree>
    <p:extLst>
      <p:ext uri="{BB962C8B-B14F-4D97-AF65-F5344CB8AC3E}">
        <p14:creationId xmlns:p14="http://schemas.microsoft.com/office/powerpoint/2010/main" xmlns="" val="231437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3284984"/>
            <a:ext cx="8346728" cy="2016224"/>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وهي الاجتماعات التي تتم بشكل علني لمنسوبي المنشأة لمناقشة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موضوع </a:t>
              </a:r>
              <a:r>
                <a:rPr lang="ar-EG" sz="2800" b="1" dirty="0">
                  <a:solidFill>
                    <a:srgbClr val="FFFFFF"/>
                  </a:solidFill>
                  <a:ea typeface="Gulim" pitchFamily="34" charset="-127"/>
                </a:rPr>
                <a:t>معين يتعلق بالمنشأة دون شفافية لتحقيق أهداف محددة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سواء </a:t>
              </a:r>
              <a:r>
                <a:rPr lang="ar-EG" sz="2800" b="1" dirty="0">
                  <a:solidFill>
                    <a:srgbClr val="FFFFFF"/>
                  </a:solidFill>
                  <a:ea typeface="Gulim" pitchFamily="34" charset="-127"/>
                </a:rPr>
                <a:t>كانت داخلية على مستوى المنشأة أو خارجية على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مستوى </a:t>
              </a:r>
              <a:r>
                <a:rPr lang="ar-EG" sz="2800" b="1" dirty="0">
                  <a:solidFill>
                    <a:srgbClr val="FFFFFF"/>
                  </a:solidFill>
                  <a:ea typeface="Gulim" pitchFamily="34" charset="-127"/>
                </a:rPr>
                <a:t>عملائها</a:t>
              </a:r>
              <a:endParaRPr lang="en-US" sz="2800" dirty="0">
                <a:solidFill>
                  <a:srgbClr val="4D4D4D"/>
                </a:solidFill>
              </a:endParaRP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solidFill>
                  <a:srgbClr val="FFFFFF"/>
                </a:solidFill>
                <a:latin typeface="Simplified Arabic" pitchFamily="18" charset="-78"/>
                <a:cs typeface="Simplified Arabic" pitchFamily="18" charset="-78"/>
              </a:rPr>
              <a:t>الاجتماعات </a:t>
            </a:r>
            <a:r>
              <a:rPr lang="ar-EG" altLang="en-US" sz="3200" dirty="0">
                <a:solidFill>
                  <a:srgbClr val="FFFFFF"/>
                </a:solidFill>
                <a:latin typeface="Simplified Arabic" pitchFamily="18" charset="-78"/>
                <a:cs typeface="Simplified Arabic" pitchFamily="18" charset="-78"/>
              </a:rPr>
              <a:t>المعلنة</a:t>
            </a:r>
          </a:p>
        </p:txBody>
      </p:sp>
    </p:spTree>
    <p:extLst>
      <p:ext uri="{BB962C8B-B14F-4D97-AF65-F5344CB8AC3E}">
        <p14:creationId xmlns:p14="http://schemas.microsoft.com/office/powerpoint/2010/main" xmlns="" val="89415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3526334"/>
            <a:ext cx="8346728" cy="1533524"/>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بعض الاجتماعات تأخذ الطابع السري ولا تعلن نتائجها إلا لأعضائها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لأسباب معينة </a:t>
              </a:r>
              <a:r>
                <a:rPr lang="ar-EG" sz="2800" b="1" dirty="0">
                  <a:solidFill>
                    <a:srgbClr val="FFFFFF"/>
                  </a:solidFill>
                  <a:ea typeface="Gulim" pitchFamily="34" charset="-127"/>
                </a:rPr>
                <a:t>كالاجتماعات التي تتعلق بأمن المنشأة أو بصناعة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منتج </a:t>
              </a:r>
              <a:r>
                <a:rPr lang="ar-EG" sz="2800" b="1" dirty="0">
                  <a:solidFill>
                    <a:srgbClr val="FFFFFF"/>
                  </a:solidFill>
                  <a:ea typeface="Gulim" pitchFamily="34" charset="-127"/>
                </a:rPr>
                <a:t>جديد مثلاً</a:t>
              </a:r>
              <a:endParaRPr lang="en-US" sz="2800" dirty="0">
                <a:solidFill>
                  <a:srgbClr val="4D4D4D"/>
                </a:solidFill>
              </a:endParaRP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solidFill>
                  <a:srgbClr val="FFFFFF"/>
                </a:solidFill>
                <a:latin typeface="Simplified Arabic" pitchFamily="18" charset="-78"/>
                <a:cs typeface="Simplified Arabic" pitchFamily="18" charset="-78"/>
              </a:rPr>
              <a:t>الاجتماعات </a:t>
            </a:r>
            <a:r>
              <a:rPr lang="ar-EG" altLang="en-US" sz="3200" dirty="0">
                <a:solidFill>
                  <a:srgbClr val="FFFFFF"/>
                </a:solidFill>
                <a:latin typeface="Simplified Arabic" pitchFamily="18" charset="-78"/>
                <a:cs typeface="Simplified Arabic" pitchFamily="18" charset="-78"/>
              </a:rPr>
              <a:t>السرية</a:t>
            </a:r>
          </a:p>
        </p:txBody>
      </p:sp>
    </p:spTree>
    <p:extLst>
      <p:ext uri="{BB962C8B-B14F-4D97-AF65-F5344CB8AC3E}">
        <p14:creationId xmlns:p14="http://schemas.microsoft.com/office/powerpoint/2010/main" xmlns="" val="168758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331640" y="2459360"/>
            <a:ext cx="6120680" cy="2376264"/>
          </a:xfrm>
          <a:prstGeom prst="horizontalScroll">
            <a:avLst/>
          </a:prstGeom>
          <a:ln w="9525" cap="flat" cmpd="sng" algn="ctr">
            <a:solidFill>
              <a:schemeClr val="tx1"/>
            </a:solidFill>
            <a:prstDash val="solid"/>
            <a:round/>
            <a:headEnd type="none" w="med" len="med"/>
            <a:tailEnd type="none" w="med" len="med"/>
          </a:ln>
          <a:effectLst/>
          <a:extLst/>
        </p:spPr>
        <p:style>
          <a:lnRef idx="0">
            <a:scrgbClr r="0" g="0" b="0"/>
          </a:lnRef>
          <a:fillRef idx="1003">
            <a:schemeClr val="lt2"/>
          </a:fillRef>
          <a:effectRef idx="0">
            <a:scrgbClr r="0" g="0" b="0"/>
          </a:effectRef>
          <a:fontRef idx="major"/>
        </p:style>
        <p:txBody>
          <a:bodyPr vert="horz" wrap="square" lIns="91440" tIns="45720" rIns="91440" bIns="45720" numCol="1" rtlCol="1" anchor="t" anchorCtr="0" compatLnSpc="1">
            <a:prstTxWarp prst="textNoShape">
              <a:avLst/>
            </a:prstTxWarp>
          </a:bodyPr>
          <a:lstStyle/>
          <a:p>
            <a:pPr rtl="1">
              <a:lnSpc>
                <a:spcPct val="250000"/>
              </a:lnSpc>
            </a:pPr>
            <a:r>
              <a:rPr lang="ar-EG" sz="3600" b="1" dirty="0">
                <a:solidFill>
                  <a:srgbClr val="FFFFFF"/>
                </a:solidFill>
                <a:latin typeface="Simplified Arabic" pitchFamily="18" charset="-78"/>
                <a:cs typeface="Simplified Arabic" pitchFamily="18" charset="-78"/>
              </a:rPr>
              <a:t>دور السكرتير في تنظيم الاجتماعات</a:t>
            </a:r>
            <a:endParaRPr lang="ar-EG" sz="3600" b="1" dirty="0" smtClean="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288542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اجراءات قبل الاجتماع</a:t>
            </a:r>
          </a:p>
        </p:txBody>
      </p:sp>
      <p:sp>
        <p:nvSpPr>
          <p:cNvPr id="8" name="AutoShape 3"/>
          <p:cNvSpPr>
            <a:spLocks noChangeArrowheads="1"/>
          </p:cNvSpPr>
          <p:nvPr/>
        </p:nvSpPr>
        <p:spPr bwMode="auto">
          <a:xfrm flipH="1">
            <a:off x="1763688" y="2681605"/>
            <a:ext cx="5746140" cy="409516"/>
          </a:xfrm>
          <a:prstGeom prst="roundRect">
            <a:avLst>
              <a:gd name="adj" fmla="val 50000"/>
            </a:avLst>
          </a:prstGeom>
          <a:gradFill rotWithShape="1">
            <a:gsLst>
              <a:gs pos="0">
                <a:schemeClr val="bg2"/>
              </a:gs>
              <a:gs pos="50000">
                <a:srgbClr val="934300"/>
              </a:gs>
              <a:gs pos="100000">
                <a:schemeClr val="bg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9" name="AutoShape 4"/>
          <p:cNvSpPr>
            <a:spLocks noChangeArrowheads="1"/>
          </p:cNvSpPr>
          <p:nvPr/>
        </p:nvSpPr>
        <p:spPr bwMode="auto">
          <a:xfrm flipH="1">
            <a:off x="7260152" y="2621279"/>
            <a:ext cx="521061" cy="519907"/>
          </a:xfrm>
          <a:prstGeom prst="homePlate">
            <a:avLst>
              <a:gd name="adj" fmla="val 25000"/>
            </a:avLst>
          </a:prstGeom>
          <a:gradFill rotWithShape="1">
            <a:gsLst>
              <a:gs pos="0">
                <a:srgbClr val="5A2900"/>
              </a:gs>
              <a:gs pos="100000">
                <a:schemeClr val="bg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1" name="AutoShape 6"/>
          <p:cNvSpPr>
            <a:spLocks noChangeArrowheads="1"/>
          </p:cNvSpPr>
          <p:nvPr/>
        </p:nvSpPr>
        <p:spPr bwMode="auto">
          <a:xfrm flipH="1">
            <a:off x="1719184" y="3633686"/>
            <a:ext cx="5850038" cy="409516"/>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2" name="AutoShape 7"/>
          <p:cNvSpPr>
            <a:spLocks noChangeArrowheads="1"/>
          </p:cNvSpPr>
          <p:nvPr/>
        </p:nvSpPr>
        <p:spPr bwMode="auto">
          <a:xfrm flipH="1">
            <a:off x="7281878" y="3573149"/>
            <a:ext cx="530482" cy="519907"/>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4" name="AutoShape 9"/>
          <p:cNvSpPr>
            <a:spLocks noChangeArrowheads="1"/>
          </p:cNvSpPr>
          <p:nvPr/>
        </p:nvSpPr>
        <p:spPr bwMode="auto">
          <a:xfrm flipH="1">
            <a:off x="1719183" y="4641123"/>
            <a:ext cx="5763299" cy="409516"/>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5" name="AutoShape 10"/>
          <p:cNvSpPr>
            <a:spLocks noChangeArrowheads="1"/>
          </p:cNvSpPr>
          <p:nvPr/>
        </p:nvSpPr>
        <p:spPr bwMode="auto">
          <a:xfrm flipH="1">
            <a:off x="7232061" y="4575244"/>
            <a:ext cx="522617" cy="519907"/>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7" name="AutoShape 12"/>
          <p:cNvSpPr>
            <a:spLocks noChangeArrowheads="1"/>
          </p:cNvSpPr>
          <p:nvPr/>
        </p:nvSpPr>
        <p:spPr bwMode="auto">
          <a:xfrm flipH="1">
            <a:off x="1719184" y="5565455"/>
            <a:ext cx="5860668" cy="409516"/>
          </a:xfrm>
          <a:prstGeom prst="roundRect">
            <a:avLst>
              <a:gd name="adj" fmla="val 50000"/>
            </a:avLst>
          </a:prstGeom>
          <a:gradFill rotWithShape="1">
            <a:gsLst>
              <a:gs pos="0">
                <a:schemeClr val="hlink"/>
              </a:gs>
              <a:gs pos="50000">
                <a:srgbClr val="5A5A5A"/>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8" name="AutoShape 13"/>
          <p:cNvSpPr>
            <a:spLocks noChangeArrowheads="1"/>
          </p:cNvSpPr>
          <p:nvPr/>
        </p:nvSpPr>
        <p:spPr bwMode="auto">
          <a:xfrm flipH="1">
            <a:off x="7280914" y="5503137"/>
            <a:ext cx="531446" cy="519907"/>
          </a:xfrm>
          <a:prstGeom prst="homePlate">
            <a:avLst>
              <a:gd name="adj" fmla="val 25000"/>
            </a:avLst>
          </a:prstGeom>
          <a:gradFill rotWithShape="1">
            <a:gsLst>
              <a:gs pos="0">
                <a:srgbClr val="373737"/>
              </a:gs>
              <a:gs pos="100000">
                <a:schemeClr val="hlink"/>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20" name="AutoShape 14"/>
          <p:cNvSpPr>
            <a:spLocks noChangeArrowheads="1"/>
          </p:cNvSpPr>
          <p:nvPr/>
        </p:nvSpPr>
        <p:spPr bwMode="auto">
          <a:xfrm>
            <a:off x="1719184" y="2611795"/>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حجز </a:t>
            </a:r>
            <a:r>
              <a:rPr lang="ar-EG" sz="2400" b="1" dirty="0">
                <a:solidFill>
                  <a:srgbClr val="FFFFFF"/>
                </a:solidFill>
                <a:ea typeface="Gulim" pitchFamily="34" charset="-127"/>
              </a:rPr>
              <a:t>القاعة التي تقرر الاجتماع فيها</a:t>
            </a:r>
            <a:endParaRPr lang="en-US" sz="2400" b="1" dirty="0">
              <a:solidFill>
                <a:srgbClr val="FFFFFF"/>
              </a:solidFill>
              <a:ea typeface="Gulim" pitchFamily="34" charset="-127"/>
            </a:endParaRPr>
          </a:p>
        </p:txBody>
      </p:sp>
      <p:sp>
        <p:nvSpPr>
          <p:cNvPr id="24" name="AutoShape 18"/>
          <p:cNvSpPr>
            <a:spLocks noChangeArrowheads="1"/>
          </p:cNvSpPr>
          <p:nvPr/>
        </p:nvSpPr>
        <p:spPr bwMode="auto">
          <a:xfrm>
            <a:off x="7740352" y="2563881"/>
            <a:ext cx="574675" cy="648103"/>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400">
              <a:solidFill>
                <a:srgbClr val="4D4D4D"/>
              </a:solidFill>
            </a:endParaRPr>
          </a:p>
        </p:txBody>
      </p:sp>
      <p:grpSp>
        <p:nvGrpSpPr>
          <p:cNvPr id="25" name="Group 19"/>
          <p:cNvGrpSpPr>
            <a:grpSpLocks/>
          </p:cNvGrpSpPr>
          <p:nvPr/>
        </p:nvGrpSpPr>
        <p:grpSpPr bwMode="auto">
          <a:xfrm>
            <a:off x="7740352" y="2563881"/>
            <a:ext cx="574675" cy="648103"/>
            <a:chOff x="0" y="0"/>
            <a:chExt cx="4251" cy="2141"/>
          </a:xfrm>
        </p:grpSpPr>
        <p:sp>
          <p:nvSpPr>
            <p:cNvPr id="26" name="Oval 20"/>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27" name="Oval 21"/>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28" name="Oval 22"/>
          <p:cNvSpPr>
            <a:spLocks noChangeArrowheads="1"/>
          </p:cNvSpPr>
          <p:nvPr/>
        </p:nvSpPr>
        <p:spPr bwMode="auto">
          <a:xfrm flipH="1">
            <a:off x="7786389" y="2616269"/>
            <a:ext cx="482600" cy="516346"/>
          </a:xfrm>
          <a:prstGeom prst="ellipse">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29" name="Oval 23"/>
          <p:cNvSpPr>
            <a:spLocks noChangeArrowheads="1"/>
          </p:cNvSpPr>
          <p:nvPr/>
        </p:nvSpPr>
        <p:spPr bwMode="auto">
          <a:xfrm flipH="1">
            <a:off x="7834013" y="2625793"/>
            <a:ext cx="377825" cy="341857"/>
          </a:xfrm>
          <a:prstGeom prst="ellipse">
            <a:avLst/>
          </a:prstGeom>
          <a:gradFill rotWithShape="1">
            <a:gsLst>
              <a:gs pos="0">
                <a:srgbClr val="F6E7DA"/>
              </a:gs>
              <a:gs pos="100000">
                <a:schemeClr val="bg2">
                  <a:alpha val="37999"/>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0" name="AutoShape 24"/>
          <p:cNvSpPr>
            <a:spLocks noChangeArrowheads="1"/>
          </p:cNvSpPr>
          <p:nvPr/>
        </p:nvSpPr>
        <p:spPr bwMode="auto">
          <a:xfrm>
            <a:off x="7740352" y="2565468"/>
            <a:ext cx="576262" cy="605371"/>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1</a:t>
            </a:r>
            <a:endParaRPr lang="en-US" b="1">
              <a:solidFill>
                <a:srgbClr val="FFFFFF"/>
              </a:solidFill>
              <a:ea typeface="Gulim" pitchFamily="34" charset="-127"/>
            </a:endParaRPr>
          </a:p>
        </p:txBody>
      </p:sp>
      <p:grpSp>
        <p:nvGrpSpPr>
          <p:cNvPr id="31" name="Group 25"/>
          <p:cNvGrpSpPr>
            <a:grpSpLocks/>
          </p:cNvGrpSpPr>
          <p:nvPr/>
        </p:nvGrpSpPr>
        <p:grpSpPr bwMode="auto">
          <a:xfrm>
            <a:off x="7740154" y="3500506"/>
            <a:ext cx="576262" cy="648103"/>
            <a:chOff x="0" y="0"/>
            <a:chExt cx="363" cy="364"/>
          </a:xfrm>
        </p:grpSpPr>
        <p:sp>
          <p:nvSpPr>
            <p:cNvPr id="32" name="AutoShape 26"/>
            <p:cNvSpPr>
              <a:spLocks noChangeArrowheads="1"/>
            </p:cNvSpPr>
            <p:nvPr/>
          </p:nvSpPr>
          <p:spPr bwMode="auto">
            <a:xfrm>
              <a:off x="2" y="1"/>
              <a:ext cx="360" cy="363"/>
            </a:xfrm>
            <a:prstGeom prst="roundRect">
              <a:avLst>
                <a:gd name="adj" fmla="val 14222"/>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33" name="Group 27"/>
            <p:cNvGrpSpPr>
              <a:grpSpLocks/>
            </p:cNvGrpSpPr>
            <p:nvPr/>
          </p:nvGrpSpPr>
          <p:grpSpPr bwMode="auto">
            <a:xfrm>
              <a:off x="2" y="0"/>
              <a:ext cx="359" cy="364"/>
              <a:chOff x="0" y="0"/>
              <a:chExt cx="4251" cy="2141"/>
            </a:xfrm>
          </p:grpSpPr>
          <p:sp>
            <p:nvSpPr>
              <p:cNvPr id="37" name="Oval 28"/>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38" name="Oval 29"/>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34" name="Oval 30"/>
            <p:cNvSpPr>
              <a:spLocks noChangeArrowheads="1"/>
            </p:cNvSpPr>
            <p:nvPr/>
          </p:nvSpPr>
          <p:spPr bwMode="auto">
            <a:xfrm flipH="1">
              <a:off x="31" y="33"/>
              <a:ext cx="302" cy="292"/>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5" name="Oval 31"/>
            <p:cNvSpPr>
              <a:spLocks noChangeArrowheads="1"/>
            </p:cNvSpPr>
            <p:nvPr/>
          </p:nvSpPr>
          <p:spPr bwMode="auto">
            <a:xfrm flipH="1">
              <a:off x="59" y="41"/>
              <a:ext cx="244" cy="191"/>
            </a:xfrm>
            <a:prstGeom prst="ellipse">
              <a:avLst/>
            </a:prstGeom>
            <a:gradFill rotWithShape="1">
              <a:gsLst>
                <a:gs pos="0">
                  <a:srgbClr val="FCF2CD"/>
                </a:gs>
                <a:gs pos="100000">
                  <a:schemeClr val="accent1">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6" name="AutoShape 32"/>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2</a:t>
              </a:r>
              <a:endParaRPr lang="en-US" b="1">
                <a:solidFill>
                  <a:srgbClr val="FFFFFF"/>
                </a:solidFill>
                <a:ea typeface="Gulim" pitchFamily="34" charset="-127"/>
              </a:endParaRPr>
            </a:p>
          </p:txBody>
        </p:sp>
      </p:grpSp>
      <p:grpSp>
        <p:nvGrpSpPr>
          <p:cNvPr id="39" name="Group 33"/>
          <p:cNvGrpSpPr>
            <a:grpSpLocks/>
          </p:cNvGrpSpPr>
          <p:nvPr/>
        </p:nvGrpSpPr>
        <p:grpSpPr bwMode="auto">
          <a:xfrm>
            <a:off x="7740154" y="4510156"/>
            <a:ext cx="576262" cy="648103"/>
            <a:chOff x="0" y="0"/>
            <a:chExt cx="363" cy="364"/>
          </a:xfrm>
        </p:grpSpPr>
        <p:sp>
          <p:nvSpPr>
            <p:cNvPr id="40" name="AutoShape 34"/>
            <p:cNvSpPr>
              <a:spLocks noChangeArrowheads="1"/>
            </p:cNvSpPr>
            <p:nvPr/>
          </p:nvSpPr>
          <p:spPr bwMode="auto">
            <a:xfrm>
              <a:off x="1" y="0"/>
              <a:ext cx="361" cy="363"/>
            </a:xfrm>
            <a:prstGeom prst="roundRect">
              <a:avLst>
                <a:gd name="adj" fmla="val 14222"/>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1" name="Group 35"/>
            <p:cNvGrpSpPr>
              <a:grpSpLocks/>
            </p:cNvGrpSpPr>
            <p:nvPr/>
          </p:nvGrpSpPr>
          <p:grpSpPr bwMode="auto">
            <a:xfrm>
              <a:off x="0" y="0"/>
              <a:ext cx="361" cy="364"/>
              <a:chOff x="0" y="0"/>
              <a:chExt cx="4251" cy="2141"/>
            </a:xfrm>
          </p:grpSpPr>
          <p:sp>
            <p:nvSpPr>
              <p:cNvPr id="45" name="Oval 36"/>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46" name="Oval 37"/>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42" name="Oval 38"/>
            <p:cNvSpPr>
              <a:spLocks noChangeArrowheads="1"/>
            </p:cNvSpPr>
            <p:nvPr/>
          </p:nvSpPr>
          <p:spPr bwMode="auto">
            <a:xfrm flipH="1">
              <a:off x="29" y="33"/>
              <a:ext cx="303" cy="293"/>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3" name="Oval 39"/>
            <p:cNvSpPr>
              <a:spLocks noChangeArrowheads="1"/>
            </p:cNvSpPr>
            <p:nvPr/>
          </p:nvSpPr>
          <p:spPr bwMode="auto">
            <a:xfrm flipH="1">
              <a:off x="57" y="41"/>
              <a:ext cx="246" cy="191"/>
            </a:xfrm>
            <a:prstGeom prst="ellipse">
              <a:avLst/>
            </a:prstGeom>
            <a:gradFill rotWithShape="1">
              <a:gsLst>
                <a:gs pos="0">
                  <a:srgbClr val="FFAAAA"/>
                </a:gs>
                <a:gs pos="100000">
                  <a:schemeClr val="accent2">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4" name="AutoShape 40"/>
            <p:cNvSpPr>
              <a:spLocks noChangeArrowheads="1"/>
            </p:cNvSpPr>
            <p:nvPr/>
          </p:nvSpPr>
          <p:spPr bwMode="auto">
            <a:xfrm>
              <a:off x="0" y="0"/>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3</a:t>
              </a:r>
              <a:endParaRPr lang="en-US" b="1">
                <a:solidFill>
                  <a:srgbClr val="FFFFFF"/>
                </a:solidFill>
                <a:ea typeface="Gulim" pitchFamily="34" charset="-127"/>
              </a:endParaRPr>
            </a:p>
          </p:txBody>
        </p:sp>
      </p:grpSp>
      <p:grpSp>
        <p:nvGrpSpPr>
          <p:cNvPr id="47" name="Group 41"/>
          <p:cNvGrpSpPr>
            <a:grpSpLocks/>
          </p:cNvGrpSpPr>
          <p:nvPr/>
        </p:nvGrpSpPr>
        <p:grpSpPr bwMode="auto">
          <a:xfrm>
            <a:off x="7740154" y="5445193"/>
            <a:ext cx="576262" cy="648103"/>
            <a:chOff x="0" y="0"/>
            <a:chExt cx="363" cy="364"/>
          </a:xfrm>
        </p:grpSpPr>
        <p:sp>
          <p:nvSpPr>
            <p:cNvPr id="48" name="AutoShape 42"/>
            <p:cNvSpPr>
              <a:spLocks noChangeArrowheads="1"/>
            </p:cNvSpPr>
            <p:nvPr/>
          </p:nvSpPr>
          <p:spPr bwMode="auto">
            <a:xfrm>
              <a:off x="1" y="1"/>
              <a:ext cx="361" cy="363"/>
            </a:xfrm>
            <a:prstGeom prst="roundRect">
              <a:avLst>
                <a:gd name="adj" fmla="val 14222"/>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9" name="Group 43"/>
            <p:cNvGrpSpPr>
              <a:grpSpLocks/>
            </p:cNvGrpSpPr>
            <p:nvPr/>
          </p:nvGrpSpPr>
          <p:grpSpPr bwMode="auto">
            <a:xfrm>
              <a:off x="0" y="0"/>
              <a:ext cx="360" cy="364"/>
              <a:chOff x="0" y="0"/>
              <a:chExt cx="1134" cy="993"/>
            </a:xfrm>
          </p:grpSpPr>
          <p:grpSp>
            <p:nvGrpSpPr>
              <p:cNvPr id="52" name="Group 44"/>
              <p:cNvGrpSpPr>
                <a:grpSpLocks/>
              </p:cNvGrpSpPr>
              <p:nvPr/>
            </p:nvGrpSpPr>
            <p:grpSpPr bwMode="auto">
              <a:xfrm>
                <a:off x="0" y="0"/>
                <a:ext cx="1134" cy="993"/>
                <a:chOff x="0" y="0"/>
                <a:chExt cx="4251" cy="2141"/>
              </a:xfrm>
            </p:grpSpPr>
            <p:sp>
              <p:nvSpPr>
                <p:cNvPr id="54" name="Oval 45"/>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55" name="Oval 46"/>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53" name="Oval 47"/>
              <p:cNvSpPr>
                <a:spLocks noChangeArrowheads="1"/>
              </p:cNvSpPr>
              <p:nvPr/>
            </p:nvSpPr>
            <p:spPr bwMode="auto">
              <a:xfrm flipH="1">
                <a:off x="91" y="91"/>
                <a:ext cx="953" cy="795"/>
              </a:xfrm>
              <a:prstGeom prst="ellipse">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grpSp>
        <p:sp>
          <p:nvSpPr>
            <p:cNvPr id="50" name="Oval 48"/>
            <p:cNvSpPr>
              <a:spLocks noChangeArrowheads="1"/>
            </p:cNvSpPr>
            <p:nvPr/>
          </p:nvSpPr>
          <p:spPr bwMode="auto">
            <a:xfrm flipH="1">
              <a:off x="57" y="42"/>
              <a:ext cx="244" cy="191"/>
            </a:xfrm>
            <a:prstGeom prst="ellipse">
              <a:avLst/>
            </a:prstGeom>
            <a:gradFill rotWithShape="1">
              <a:gsLst>
                <a:gs pos="0">
                  <a:srgbClr val="DBDBDB"/>
                </a:gs>
                <a:gs pos="100000">
                  <a:schemeClr val="hlink">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51" name="AutoShape 49"/>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4</a:t>
              </a:r>
              <a:endParaRPr lang="en-US" b="1">
                <a:solidFill>
                  <a:srgbClr val="FFFFFF"/>
                </a:solidFill>
                <a:ea typeface="Gulim" pitchFamily="34" charset="-127"/>
              </a:endParaRPr>
            </a:p>
          </p:txBody>
        </p:sp>
      </p:grpSp>
      <p:sp>
        <p:nvSpPr>
          <p:cNvPr id="69" name="AutoShape 14"/>
          <p:cNvSpPr>
            <a:spLocks noChangeArrowheads="1"/>
          </p:cNvSpPr>
          <p:nvPr/>
        </p:nvSpPr>
        <p:spPr bwMode="auto">
          <a:xfrm>
            <a:off x="1763688" y="3573016"/>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توجيه </a:t>
            </a:r>
            <a:r>
              <a:rPr lang="ar-EG" sz="2400" b="1" dirty="0">
                <a:solidFill>
                  <a:srgbClr val="FFFFFF"/>
                </a:solidFill>
                <a:ea typeface="Gulim" pitchFamily="34" charset="-127"/>
              </a:rPr>
              <a:t>الدعوة إلى المشاركين في الاجتماع لحضوره</a:t>
            </a:r>
            <a:endParaRPr lang="en-US" sz="2400" b="1" dirty="0">
              <a:solidFill>
                <a:srgbClr val="FFFFFF"/>
              </a:solidFill>
              <a:ea typeface="Gulim" pitchFamily="34" charset="-127"/>
            </a:endParaRPr>
          </a:p>
        </p:txBody>
      </p:sp>
      <p:sp>
        <p:nvSpPr>
          <p:cNvPr id="70" name="AutoShape 14"/>
          <p:cNvSpPr>
            <a:spLocks noChangeArrowheads="1"/>
          </p:cNvSpPr>
          <p:nvPr/>
        </p:nvSpPr>
        <p:spPr bwMode="auto">
          <a:xfrm>
            <a:off x="1808192" y="4565496"/>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تذكير </a:t>
            </a:r>
            <a:r>
              <a:rPr lang="ar-EG" sz="2400" b="1" dirty="0">
                <a:solidFill>
                  <a:srgbClr val="FFFFFF"/>
                </a:solidFill>
                <a:ea typeface="Gulim" pitchFamily="34" charset="-127"/>
              </a:rPr>
              <a:t>المشاركين بموعد الاجتماع</a:t>
            </a:r>
            <a:endParaRPr lang="en-US" sz="2400" b="1" dirty="0">
              <a:solidFill>
                <a:srgbClr val="FFFFFF"/>
              </a:solidFill>
              <a:ea typeface="Gulim" pitchFamily="34" charset="-127"/>
            </a:endParaRPr>
          </a:p>
        </p:txBody>
      </p:sp>
      <p:sp>
        <p:nvSpPr>
          <p:cNvPr id="71" name="AutoShape 14"/>
          <p:cNvSpPr>
            <a:spLocks noChangeArrowheads="1"/>
          </p:cNvSpPr>
          <p:nvPr/>
        </p:nvSpPr>
        <p:spPr bwMode="auto">
          <a:xfrm>
            <a:off x="1852696" y="5501600"/>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تجهيز </a:t>
            </a:r>
            <a:r>
              <a:rPr lang="ar-EG" sz="2400" b="1" dirty="0">
                <a:solidFill>
                  <a:srgbClr val="FFFFFF"/>
                </a:solidFill>
                <a:ea typeface="Gulim" pitchFamily="34" charset="-127"/>
              </a:rPr>
              <a:t>القاعة بالأدوات المساعدة اللازمة</a:t>
            </a:r>
            <a:endParaRPr lang="en-US" sz="2400" b="1" dirty="0">
              <a:solidFill>
                <a:srgbClr val="FFFFFF"/>
              </a:solidFill>
              <a:ea typeface="Gulim" pitchFamily="34" charset="-127"/>
            </a:endParaRPr>
          </a:p>
        </p:txBody>
      </p:sp>
    </p:spTree>
    <p:extLst>
      <p:ext uri="{BB962C8B-B14F-4D97-AF65-F5344CB8AC3E}">
        <p14:creationId xmlns:p14="http://schemas.microsoft.com/office/powerpoint/2010/main" xmlns="" val="338986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fade">
                                      <p:cBhvr>
                                        <p:cTn id="64" dur="1000"/>
                                        <p:tgtEl>
                                          <p:spTgt spid="69"/>
                                        </p:tgtEl>
                                      </p:cBhvr>
                                    </p:animEffect>
                                    <p:anim calcmode="lin" valueType="num">
                                      <p:cBhvr>
                                        <p:cTn id="65" dur="1000" fill="hold"/>
                                        <p:tgtEl>
                                          <p:spTgt spid="69"/>
                                        </p:tgtEl>
                                        <p:attrNameLst>
                                          <p:attrName>ppt_x</p:attrName>
                                        </p:attrNameLst>
                                      </p:cBhvr>
                                      <p:tavLst>
                                        <p:tav tm="0">
                                          <p:val>
                                            <p:strVal val="#ppt_x"/>
                                          </p:val>
                                        </p:tav>
                                        <p:tav tm="100000">
                                          <p:val>
                                            <p:strVal val="#ppt_x"/>
                                          </p:val>
                                        </p:tav>
                                      </p:tavLst>
                                    </p:anim>
                                    <p:anim calcmode="lin" valueType="num">
                                      <p:cBhvr>
                                        <p:cTn id="6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1000"/>
                                        <p:tgtEl>
                                          <p:spTgt spid="39"/>
                                        </p:tgtEl>
                                      </p:cBhvr>
                                    </p:animEffect>
                                    <p:anim calcmode="lin" valueType="num">
                                      <p:cBhvr>
                                        <p:cTn id="82" dur="1000" fill="hold"/>
                                        <p:tgtEl>
                                          <p:spTgt spid="39"/>
                                        </p:tgtEl>
                                        <p:attrNameLst>
                                          <p:attrName>ppt_x</p:attrName>
                                        </p:attrNameLst>
                                      </p:cBhvr>
                                      <p:tavLst>
                                        <p:tav tm="0">
                                          <p:val>
                                            <p:strVal val="#ppt_x"/>
                                          </p:val>
                                        </p:tav>
                                        <p:tav tm="100000">
                                          <p:val>
                                            <p:strVal val="#ppt_x"/>
                                          </p:val>
                                        </p:tav>
                                      </p:tavLst>
                                    </p:anim>
                                    <p:anim calcmode="lin" valueType="num">
                                      <p:cBhvr>
                                        <p:cTn id="83" dur="1000" fill="hold"/>
                                        <p:tgtEl>
                                          <p:spTgt spid="3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fade">
                                      <p:cBhvr>
                                        <p:cTn id="86" dur="1000"/>
                                        <p:tgtEl>
                                          <p:spTgt spid="70"/>
                                        </p:tgtEl>
                                      </p:cBhvr>
                                    </p:animEffect>
                                    <p:anim calcmode="lin" valueType="num">
                                      <p:cBhvr>
                                        <p:cTn id="87" dur="1000" fill="hold"/>
                                        <p:tgtEl>
                                          <p:spTgt spid="70"/>
                                        </p:tgtEl>
                                        <p:attrNameLst>
                                          <p:attrName>ppt_x</p:attrName>
                                        </p:attrNameLst>
                                      </p:cBhvr>
                                      <p:tavLst>
                                        <p:tav tm="0">
                                          <p:val>
                                            <p:strVal val="#ppt_x"/>
                                          </p:val>
                                        </p:tav>
                                        <p:tav tm="100000">
                                          <p:val>
                                            <p:strVal val="#ppt_x"/>
                                          </p:val>
                                        </p:tav>
                                      </p:tavLst>
                                    </p:anim>
                                    <p:anim calcmode="lin" valueType="num">
                                      <p:cBhvr>
                                        <p:cTn id="88"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fade">
                                      <p:cBhvr>
                                        <p:cTn id="93" dur="1000"/>
                                        <p:tgtEl>
                                          <p:spTgt spid="17"/>
                                        </p:tgtEl>
                                      </p:cBhvr>
                                    </p:animEffect>
                                    <p:anim calcmode="lin" valueType="num">
                                      <p:cBhvr>
                                        <p:cTn id="94" dur="1000" fill="hold"/>
                                        <p:tgtEl>
                                          <p:spTgt spid="17"/>
                                        </p:tgtEl>
                                        <p:attrNameLst>
                                          <p:attrName>ppt_x</p:attrName>
                                        </p:attrNameLst>
                                      </p:cBhvr>
                                      <p:tavLst>
                                        <p:tav tm="0">
                                          <p:val>
                                            <p:strVal val="#ppt_x"/>
                                          </p:val>
                                        </p:tav>
                                        <p:tav tm="100000">
                                          <p:val>
                                            <p:strVal val="#ppt_x"/>
                                          </p:val>
                                        </p:tav>
                                      </p:tavLst>
                                    </p:anim>
                                    <p:anim calcmode="lin" valueType="num">
                                      <p:cBhvr>
                                        <p:cTn id="95" dur="1000" fill="hold"/>
                                        <p:tgtEl>
                                          <p:spTgt spid="1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1000"/>
                                        <p:tgtEl>
                                          <p:spTgt spid="47"/>
                                        </p:tgtEl>
                                      </p:cBhvr>
                                    </p:animEffect>
                                    <p:anim calcmode="lin" valueType="num">
                                      <p:cBhvr>
                                        <p:cTn id="104" dur="1000" fill="hold"/>
                                        <p:tgtEl>
                                          <p:spTgt spid="47"/>
                                        </p:tgtEl>
                                        <p:attrNameLst>
                                          <p:attrName>ppt_x</p:attrName>
                                        </p:attrNameLst>
                                      </p:cBhvr>
                                      <p:tavLst>
                                        <p:tav tm="0">
                                          <p:val>
                                            <p:strVal val="#ppt_x"/>
                                          </p:val>
                                        </p:tav>
                                        <p:tav tm="100000">
                                          <p:val>
                                            <p:strVal val="#ppt_x"/>
                                          </p:val>
                                        </p:tav>
                                      </p:tavLst>
                                    </p:anim>
                                    <p:anim calcmode="lin" valueType="num">
                                      <p:cBhvr>
                                        <p:cTn id="105" dur="1000" fill="hold"/>
                                        <p:tgtEl>
                                          <p:spTgt spid="47"/>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71"/>
                                        </p:tgtEl>
                                        <p:attrNameLst>
                                          <p:attrName>style.visibility</p:attrName>
                                        </p:attrNameLst>
                                      </p:cBhvr>
                                      <p:to>
                                        <p:strVal val="visible"/>
                                      </p:to>
                                    </p:set>
                                    <p:animEffect transition="in" filter="fade">
                                      <p:cBhvr>
                                        <p:cTn id="108" dur="1000"/>
                                        <p:tgtEl>
                                          <p:spTgt spid="71"/>
                                        </p:tgtEl>
                                      </p:cBhvr>
                                    </p:animEffect>
                                    <p:anim calcmode="lin" valueType="num">
                                      <p:cBhvr>
                                        <p:cTn id="109" dur="1000" fill="hold"/>
                                        <p:tgtEl>
                                          <p:spTgt spid="71"/>
                                        </p:tgtEl>
                                        <p:attrNameLst>
                                          <p:attrName>ppt_x</p:attrName>
                                        </p:attrNameLst>
                                      </p:cBhvr>
                                      <p:tavLst>
                                        <p:tav tm="0">
                                          <p:val>
                                            <p:strVal val="#ppt_x"/>
                                          </p:val>
                                        </p:tav>
                                        <p:tav tm="100000">
                                          <p:val>
                                            <p:strVal val="#ppt_x"/>
                                          </p:val>
                                        </p:tav>
                                      </p:tavLst>
                                    </p:anim>
                                    <p:anim calcmode="lin" valueType="num">
                                      <p:cBhvr>
                                        <p:cTn id="110"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4" grpId="0" animBg="1"/>
      <p:bldP spid="15" grpId="0" animBg="1"/>
      <p:bldP spid="17" grpId="0" animBg="1"/>
      <p:bldP spid="18" grpId="0" animBg="1"/>
      <p:bldP spid="20" grpId="0"/>
      <p:bldP spid="24" grpId="0" animBg="1"/>
      <p:bldP spid="28" grpId="0" animBg="1"/>
      <p:bldP spid="29" grpId="0" animBg="1"/>
      <p:bldP spid="30" grpId="0"/>
      <p:bldP spid="69" grpId="0"/>
      <p:bldP spid="70" grpId="0"/>
      <p:bldP spid="71"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اجراءات قبل الاجتماع</a:t>
            </a:r>
          </a:p>
        </p:txBody>
      </p:sp>
      <p:sp>
        <p:nvSpPr>
          <p:cNvPr id="8" name="AutoShape 3"/>
          <p:cNvSpPr>
            <a:spLocks noChangeArrowheads="1"/>
          </p:cNvSpPr>
          <p:nvPr/>
        </p:nvSpPr>
        <p:spPr bwMode="auto">
          <a:xfrm flipH="1">
            <a:off x="1763688" y="2681605"/>
            <a:ext cx="5746140" cy="409516"/>
          </a:xfrm>
          <a:prstGeom prst="roundRect">
            <a:avLst>
              <a:gd name="adj" fmla="val 50000"/>
            </a:avLst>
          </a:prstGeom>
          <a:gradFill rotWithShape="1">
            <a:gsLst>
              <a:gs pos="0">
                <a:schemeClr val="bg2"/>
              </a:gs>
              <a:gs pos="50000">
                <a:srgbClr val="934300"/>
              </a:gs>
              <a:gs pos="100000">
                <a:schemeClr val="bg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9" name="AutoShape 4"/>
          <p:cNvSpPr>
            <a:spLocks noChangeArrowheads="1"/>
          </p:cNvSpPr>
          <p:nvPr/>
        </p:nvSpPr>
        <p:spPr bwMode="auto">
          <a:xfrm flipH="1">
            <a:off x="7260152" y="2621279"/>
            <a:ext cx="521061" cy="519907"/>
          </a:xfrm>
          <a:prstGeom prst="homePlate">
            <a:avLst>
              <a:gd name="adj" fmla="val 25000"/>
            </a:avLst>
          </a:prstGeom>
          <a:gradFill rotWithShape="1">
            <a:gsLst>
              <a:gs pos="0">
                <a:srgbClr val="5A2900"/>
              </a:gs>
              <a:gs pos="100000">
                <a:schemeClr val="bg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1" name="AutoShape 6"/>
          <p:cNvSpPr>
            <a:spLocks noChangeArrowheads="1"/>
          </p:cNvSpPr>
          <p:nvPr/>
        </p:nvSpPr>
        <p:spPr bwMode="auto">
          <a:xfrm flipH="1">
            <a:off x="1719184" y="3633686"/>
            <a:ext cx="5850038" cy="409516"/>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2" name="AutoShape 7"/>
          <p:cNvSpPr>
            <a:spLocks noChangeArrowheads="1"/>
          </p:cNvSpPr>
          <p:nvPr/>
        </p:nvSpPr>
        <p:spPr bwMode="auto">
          <a:xfrm flipH="1">
            <a:off x="7281878" y="3573149"/>
            <a:ext cx="530482" cy="519907"/>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4" name="AutoShape 9"/>
          <p:cNvSpPr>
            <a:spLocks noChangeArrowheads="1"/>
          </p:cNvSpPr>
          <p:nvPr/>
        </p:nvSpPr>
        <p:spPr bwMode="auto">
          <a:xfrm flipH="1">
            <a:off x="1719183" y="4641123"/>
            <a:ext cx="5763299" cy="409516"/>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5" name="AutoShape 10"/>
          <p:cNvSpPr>
            <a:spLocks noChangeArrowheads="1"/>
          </p:cNvSpPr>
          <p:nvPr/>
        </p:nvSpPr>
        <p:spPr bwMode="auto">
          <a:xfrm flipH="1">
            <a:off x="7232061" y="4575244"/>
            <a:ext cx="522617" cy="519907"/>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7" name="AutoShape 12"/>
          <p:cNvSpPr>
            <a:spLocks noChangeArrowheads="1"/>
          </p:cNvSpPr>
          <p:nvPr/>
        </p:nvSpPr>
        <p:spPr bwMode="auto">
          <a:xfrm flipH="1">
            <a:off x="1719184" y="5565455"/>
            <a:ext cx="5860668" cy="409516"/>
          </a:xfrm>
          <a:prstGeom prst="roundRect">
            <a:avLst>
              <a:gd name="adj" fmla="val 50000"/>
            </a:avLst>
          </a:prstGeom>
          <a:gradFill rotWithShape="1">
            <a:gsLst>
              <a:gs pos="0">
                <a:schemeClr val="hlink"/>
              </a:gs>
              <a:gs pos="50000">
                <a:srgbClr val="5A5A5A"/>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8" name="AutoShape 13"/>
          <p:cNvSpPr>
            <a:spLocks noChangeArrowheads="1"/>
          </p:cNvSpPr>
          <p:nvPr/>
        </p:nvSpPr>
        <p:spPr bwMode="auto">
          <a:xfrm flipH="1">
            <a:off x="7280914" y="5503137"/>
            <a:ext cx="531446" cy="519907"/>
          </a:xfrm>
          <a:prstGeom prst="homePlate">
            <a:avLst>
              <a:gd name="adj" fmla="val 25000"/>
            </a:avLst>
          </a:prstGeom>
          <a:gradFill rotWithShape="1">
            <a:gsLst>
              <a:gs pos="0">
                <a:srgbClr val="373737"/>
              </a:gs>
              <a:gs pos="100000">
                <a:schemeClr val="hlink"/>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20" name="AutoShape 14"/>
          <p:cNvSpPr>
            <a:spLocks noChangeArrowheads="1"/>
          </p:cNvSpPr>
          <p:nvPr/>
        </p:nvSpPr>
        <p:spPr bwMode="auto">
          <a:xfrm>
            <a:off x="1719184" y="2611795"/>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000" b="1" dirty="0" smtClean="0">
                <a:solidFill>
                  <a:srgbClr val="FFFFFF"/>
                </a:solidFill>
                <a:ea typeface="Gulim" pitchFamily="34" charset="-127"/>
              </a:rPr>
              <a:t>وضع </a:t>
            </a:r>
            <a:r>
              <a:rPr lang="ar-EG" sz="2000" b="1" dirty="0">
                <a:solidFill>
                  <a:srgbClr val="FFFFFF"/>
                </a:solidFill>
                <a:ea typeface="Gulim" pitchFamily="34" charset="-127"/>
              </a:rPr>
              <a:t>اسم المشترك أمام المكان الذي سيجلس فيه على الطاولة</a:t>
            </a:r>
            <a:endParaRPr lang="en-US" sz="2000" b="1" dirty="0">
              <a:solidFill>
                <a:srgbClr val="FFFFFF"/>
              </a:solidFill>
              <a:ea typeface="Gulim" pitchFamily="34" charset="-127"/>
            </a:endParaRPr>
          </a:p>
        </p:txBody>
      </p:sp>
      <p:sp>
        <p:nvSpPr>
          <p:cNvPr id="24" name="AutoShape 18"/>
          <p:cNvSpPr>
            <a:spLocks noChangeArrowheads="1"/>
          </p:cNvSpPr>
          <p:nvPr/>
        </p:nvSpPr>
        <p:spPr bwMode="auto">
          <a:xfrm>
            <a:off x="7740352" y="2563881"/>
            <a:ext cx="574675" cy="648103"/>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400">
              <a:solidFill>
                <a:srgbClr val="4D4D4D"/>
              </a:solidFill>
            </a:endParaRPr>
          </a:p>
        </p:txBody>
      </p:sp>
      <p:grpSp>
        <p:nvGrpSpPr>
          <p:cNvPr id="25" name="Group 19"/>
          <p:cNvGrpSpPr>
            <a:grpSpLocks/>
          </p:cNvGrpSpPr>
          <p:nvPr/>
        </p:nvGrpSpPr>
        <p:grpSpPr bwMode="auto">
          <a:xfrm>
            <a:off x="7740352" y="2563881"/>
            <a:ext cx="574675" cy="648103"/>
            <a:chOff x="0" y="0"/>
            <a:chExt cx="4251" cy="2141"/>
          </a:xfrm>
        </p:grpSpPr>
        <p:sp>
          <p:nvSpPr>
            <p:cNvPr id="26" name="Oval 20"/>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27" name="Oval 21"/>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28" name="Oval 22"/>
          <p:cNvSpPr>
            <a:spLocks noChangeArrowheads="1"/>
          </p:cNvSpPr>
          <p:nvPr/>
        </p:nvSpPr>
        <p:spPr bwMode="auto">
          <a:xfrm flipH="1">
            <a:off x="7786389" y="2616269"/>
            <a:ext cx="482600" cy="516346"/>
          </a:xfrm>
          <a:prstGeom prst="ellipse">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29" name="Oval 23"/>
          <p:cNvSpPr>
            <a:spLocks noChangeArrowheads="1"/>
          </p:cNvSpPr>
          <p:nvPr/>
        </p:nvSpPr>
        <p:spPr bwMode="auto">
          <a:xfrm flipH="1">
            <a:off x="7834013" y="2625793"/>
            <a:ext cx="377825" cy="341857"/>
          </a:xfrm>
          <a:prstGeom prst="ellipse">
            <a:avLst/>
          </a:prstGeom>
          <a:gradFill rotWithShape="1">
            <a:gsLst>
              <a:gs pos="0">
                <a:srgbClr val="F6E7DA"/>
              </a:gs>
              <a:gs pos="100000">
                <a:schemeClr val="bg2">
                  <a:alpha val="37999"/>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0" name="AutoShape 24"/>
          <p:cNvSpPr>
            <a:spLocks noChangeArrowheads="1"/>
          </p:cNvSpPr>
          <p:nvPr/>
        </p:nvSpPr>
        <p:spPr bwMode="auto">
          <a:xfrm>
            <a:off x="7740352" y="2565468"/>
            <a:ext cx="576262" cy="605371"/>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altLang="en-US" b="1" dirty="0" smtClean="0">
                <a:solidFill>
                  <a:srgbClr val="FFFFFF"/>
                </a:solidFill>
              </a:rPr>
              <a:t>5</a:t>
            </a:r>
            <a:endParaRPr lang="en-US" b="1" dirty="0">
              <a:solidFill>
                <a:srgbClr val="FFFFFF"/>
              </a:solidFill>
              <a:ea typeface="Gulim" pitchFamily="34" charset="-127"/>
            </a:endParaRPr>
          </a:p>
        </p:txBody>
      </p:sp>
      <p:grpSp>
        <p:nvGrpSpPr>
          <p:cNvPr id="31" name="Group 25"/>
          <p:cNvGrpSpPr>
            <a:grpSpLocks/>
          </p:cNvGrpSpPr>
          <p:nvPr/>
        </p:nvGrpSpPr>
        <p:grpSpPr bwMode="auto">
          <a:xfrm>
            <a:off x="7740154" y="3500506"/>
            <a:ext cx="576262" cy="648103"/>
            <a:chOff x="0" y="0"/>
            <a:chExt cx="363" cy="364"/>
          </a:xfrm>
        </p:grpSpPr>
        <p:sp>
          <p:nvSpPr>
            <p:cNvPr id="32" name="AutoShape 26"/>
            <p:cNvSpPr>
              <a:spLocks noChangeArrowheads="1"/>
            </p:cNvSpPr>
            <p:nvPr/>
          </p:nvSpPr>
          <p:spPr bwMode="auto">
            <a:xfrm>
              <a:off x="2" y="1"/>
              <a:ext cx="360" cy="363"/>
            </a:xfrm>
            <a:prstGeom prst="roundRect">
              <a:avLst>
                <a:gd name="adj" fmla="val 14222"/>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33" name="Group 27"/>
            <p:cNvGrpSpPr>
              <a:grpSpLocks/>
            </p:cNvGrpSpPr>
            <p:nvPr/>
          </p:nvGrpSpPr>
          <p:grpSpPr bwMode="auto">
            <a:xfrm>
              <a:off x="2" y="0"/>
              <a:ext cx="359" cy="364"/>
              <a:chOff x="0" y="0"/>
              <a:chExt cx="4251" cy="2141"/>
            </a:xfrm>
          </p:grpSpPr>
          <p:sp>
            <p:nvSpPr>
              <p:cNvPr id="37" name="Oval 28"/>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38" name="Oval 29"/>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34" name="Oval 30"/>
            <p:cNvSpPr>
              <a:spLocks noChangeArrowheads="1"/>
            </p:cNvSpPr>
            <p:nvPr/>
          </p:nvSpPr>
          <p:spPr bwMode="auto">
            <a:xfrm flipH="1">
              <a:off x="31" y="33"/>
              <a:ext cx="302" cy="292"/>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5" name="Oval 31"/>
            <p:cNvSpPr>
              <a:spLocks noChangeArrowheads="1"/>
            </p:cNvSpPr>
            <p:nvPr/>
          </p:nvSpPr>
          <p:spPr bwMode="auto">
            <a:xfrm flipH="1">
              <a:off x="59" y="41"/>
              <a:ext cx="244" cy="191"/>
            </a:xfrm>
            <a:prstGeom prst="ellipse">
              <a:avLst/>
            </a:prstGeom>
            <a:gradFill rotWithShape="1">
              <a:gsLst>
                <a:gs pos="0">
                  <a:srgbClr val="FCF2CD"/>
                </a:gs>
                <a:gs pos="100000">
                  <a:schemeClr val="accent1">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6" name="AutoShape 32"/>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altLang="en-US" b="1" dirty="0" smtClean="0">
                  <a:solidFill>
                    <a:srgbClr val="FFFFFF"/>
                  </a:solidFill>
                </a:rPr>
                <a:t>6</a:t>
              </a:r>
              <a:endParaRPr lang="en-US" b="1" dirty="0">
                <a:solidFill>
                  <a:srgbClr val="FFFFFF"/>
                </a:solidFill>
                <a:ea typeface="Gulim" pitchFamily="34" charset="-127"/>
              </a:endParaRPr>
            </a:p>
          </p:txBody>
        </p:sp>
      </p:grpSp>
      <p:grpSp>
        <p:nvGrpSpPr>
          <p:cNvPr id="39" name="Group 33"/>
          <p:cNvGrpSpPr>
            <a:grpSpLocks/>
          </p:cNvGrpSpPr>
          <p:nvPr/>
        </p:nvGrpSpPr>
        <p:grpSpPr bwMode="auto">
          <a:xfrm>
            <a:off x="7740154" y="4510156"/>
            <a:ext cx="576262" cy="648103"/>
            <a:chOff x="0" y="0"/>
            <a:chExt cx="363" cy="364"/>
          </a:xfrm>
        </p:grpSpPr>
        <p:sp>
          <p:nvSpPr>
            <p:cNvPr id="40" name="AutoShape 34"/>
            <p:cNvSpPr>
              <a:spLocks noChangeArrowheads="1"/>
            </p:cNvSpPr>
            <p:nvPr/>
          </p:nvSpPr>
          <p:spPr bwMode="auto">
            <a:xfrm>
              <a:off x="1" y="0"/>
              <a:ext cx="361" cy="363"/>
            </a:xfrm>
            <a:prstGeom prst="roundRect">
              <a:avLst>
                <a:gd name="adj" fmla="val 14222"/>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1" name="Group 35"/>
            <p:cNvGrpSpPr>
              <a:grpSpLocks/>
            </p:cNvGrpSpPr>
            <p:nvPr/>
          </p:nvGrpSpPr>
          <p:grpSpPr bwMode="auto">
            <a:xfrm>
              <a:off x="0" y="0"/>
              <a:ext cx="361" cy="364"/>
              <a:chOff x="0" y="0"/>
              <a:chExt cx="4251" cy="2141"/>
            </a:xfrm>
          </p:grpSpPr>
          <p:sp>
            <p:nvSpPr>
              <p:cNvPr id="45" name="Oval 36"/>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46" name="Oval 37"/>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42" name="Oval 38"/>
            <p:cNvSpPr>
              <a:spLocks noChangeArrowheads="1"/>
            </p:cNvSpPr>
            <p:nvPr/>
          </p:nvSpPr>
          <p:spPr bwMode="auto">
            <a:xfrm flipH="1">
              <a:off x="29" y="33"/>
              <a:ext cx="303" cy="293"/>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3" name="Oval 39"/>
            <p:cNvSpPr>
              <a:spLocks noChangeArrowheads="1"/>
            </p:cNvSpPr>
            <p:nvPr/>
          </p:nvSpPr>
          <p:spPr bwMode="auto">
            <a:xfrm flipH="1">
              <a:off x="57" y="41"/>
              <a:ext cx="246" cy="191"/>
            </a:xfrm>
            <a:prstGeom prst="ellipse">
              <a:avLst/>
            </a:prstGeom>
            <a:gradFill rotWithShape="1">
              <a:gsLst>
                <a:gs pos="0">
                  <a:srgbClr val="FFAAAA"/>
                </a:gs>
                <a:gs pos="100000">
                  <a:schemeClr val="accent2">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4" name="AutoShape 40"/>
            <p:cNvSpPr>
              <a:spLocks noChangeArrowheads="1"/>
            </p:cNvSpPr>
            <p:nvPr/>
          </p:nvSpPr>
          <p:spPr bwMode="auto">
            <a:xfrm>
              <a:off x="0" y="0"/>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altLang="en-US" b="1" dirty="0" smtClean="0">
                  <a:solidFill>
                    <a:srgbClr val="FFFFFF"/>
                  </a:solidFill>
                </a:rPr>
                <a:t>7</a:t>
              </a:r>
              <a:endParaRPr lang="en-US" b="1" dirty="0">
                <a:solidFill>
                  <a:srgbClr val="FFFFFF"/>
                </a:solidFill>
                <a:ea typeface="Gulim" pitchFamily="34" charset="-127"/>
              </a:endParaRPr>
            </a:p>
          </p:txBody>
        </p:sp>
      </p:grpSp>
      <p:grpSp>
        <p:nvGrpSpPr>
          <p:cNvPr id="47" name="Group 41"/>
          <p:cNvGrpSpPr>
            <a:grpSpLocks/>
          </p:cNvGrpSpPr>
          <p:nvPr/>
        </p:nvGrpSpPr>
        <p:grpSpPr bwMode="auto">
          <a:xfrm>
            <a:off x="7740154" y="5445193"/>
            <a:ext cx="576262" cy="648103"/>
            <a:chOff x="0" y="0"/>
            <a:chExt cx="363" cy="364"/>
          </a:xfrm>
        </p:grpSpPr>
        <p:sp>
          <p:nvSpPr>
            <p:cNvPr id="48" name="AutoShape 42"/>
            <p:cNvSpPr>
              <a:spLocks noChangeArrowheads="1"/>
            </p:cNvSpPr>
            <p:nvPr/>
          </p:nvSpPr>
          <p:spPr bwMode="auto">
            <a:xfrm>
              <a:off x="1" y="1"/>
              <a:ext cx="361" cy="363"/>
            </a:xfrm>
            <a:prstGeom prst="roundRect">
              <a:avLst>
                <a:gd name="adj" fmla="val 14222"/>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9" name="Group 43"/>
            <p:cNvGrpSpPr>
              <a:grpSpLocks/>
            </p:cNvGrpSpPr>
            <p:nvPr/>
          </p:nvGrpSpPr>
          <p:grpSpPr bwMode="auto">
            <a:xfrm>
              <a:off x="0" y="0"/>
              <a:ext cx="360" cy="364"/>
              <a:chOff x="0" y="0"/>
              <a:chExt cx="1134" cy="993"/>
            </a:xfrm>
          </p:grpSpPr>
          <p:grpSp>
            <p:nvGrpSpPr>
              <p:cNvPr id="52" name="Group 44"/>
              <p:cNvGrpSpPr>
                <a:grpSpLocks/>
              </p:cNvGrpSpPr>
              <p:nvPr/>
            </p:nvGrpSpPr>
            <p:grpSpPr bwMode="auto">
              <a:xfrm>
                <a:off x="0" y="0"/>
                <a:ext cx="1134" cy="993"/>
                <a:chOff x="0" y="0"/>
                <a:chExt cx="4251" cy="2141"/>
              </a:xfrm>
            </p:grpSpPr>
            <p:sp>
              <p:nvSpPr>
                <p:cNvPr id="54" name="Oval 45"/>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55" name="Oval 46"/>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53" name="Oval 47"/>
              <p:cNvSpPr>
                <a:spLocks noChangeArrowheads="1"/>
              </p:cNvSpPr>
              <p:nvPr/>
            </p:nvSpPr>
            <p:spPr bwMode="auto">
              <a:xfrm flipH="1">
                <a:off x="91" y="91"/>
                <a:ext cx="953" cy="795"/>
              </a:xfrm>
              <a:prstGeom prst="ellipse">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grpSp>
        <p:sp>
          <p:nvSpPr>
            <p:cNvPr id="50" name="Oval 48"/>
            <p:cNvSpPr>
              <a:spLocks noChangeArrowheads="1"/>
            </p:cNvSpPr>
            <p:nvPr/>
          </p:nvSpPr>
          <p:spPr bwMode="auto">
            <a:xfrm flipH="1">
              <a:off x="57" y="42"/>
              <a:ext cx="244" cy="191"/>
            </a:xfrm>
            <a:prstGeom prst="ellipse">
              <a:avLst/>
            </a:prstGeom>
            <a:gradFill rotWithShape="1">
              <a:gsLst>
                <a:gs pos="0">
                  <a:srgbClr val="DBDBDB"/>
                </a:gs>
                <a:gs pos="100000">
                  <a:schemeClr val="hlink">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51" name="AutoShape 49"/>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altLang="en-US" b="1" dirty="0" smtClean="0">
                  <a:solidFill>
                    <a:srgbClr val="FFFFFF"/>
                  </a:solidFill>
                </a:rPr>
                <a:t>8</a:t>
              </a:r>
              <a:endParaRPr lang="en-US" b="1" dirty="0">
                <a:solidFill>
                  <a:srgbClr val="FFFFFF"/>
                </a:solidFill>
                <a:ea typeface="Gulim" pitchFamily="34" charset="-127"/>
              </a:endParaRPr>
            </a:p>
          </p:txBody>
        </p:sp>
      </p:grpSp>
      <p:sp>
        <p:nvSpPr>
          <p:cNvPr id="69" name="AutoShape 14"/>
          <p:cNvSpPr>
            <a:spLocks noChangeArrowheads="1"/>
          </p:cNvSpPr>
          <p:nvPr/>
        </p:nvSpPr>
        <p:spPr bwMode="auto">
          <a:xfrm>
            <a:off x="1763688" y="3573016"/>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000" b="1" dirty="0" smtClean="0">
                <a:solidFill>
                  <a:srgbClr val="FFFFFF"/>
                </a:solidFill>
                <a:ea typeface="Gulim" pitchFamily="34" charset="-127"/>
              </a:rPr>
              <a:t>وضع </a:t>
            </a:r>
            <a:r>
              <a:rPr lang="ar-EG" sz="2000" b="1" dirty="0">
                <a:solidFill>
                  <a:srgbClr val="FFFFFF"/>
                </a:solidFill>
                <a:ea typeface="Gulim" pitchFamily="34" charset="-127"/>
              </a:rPr>
              <a:t>أوراق وأقلام للكتابة على الطاولة أمام كل مقعد من المقاعد</a:t>
            </a:r>
            <a:endParaRPr lang="en-US" sz="2000" b="1" dirty="0">
              <a:solidFill>
                <a:srgbClr val="FFFFFF"/>
              </a:solidFill>
              <a:ea typeface="Gulim" pitchFamily="34" charset="-127"/>
            </a:endParaRPr>
          </a:p>
        </p:txBody>
      </p:sp>
      <p:sp>
        <p:nvSpPr>
          <p:cNvPr id="70" name="AutoShape 14"/>
          <p:cNvSpPr>
            <a:spLocks noChangeArrowheads="1"/>
          </p:cNvSpPr>
          <p:nvPr/>
        </p:nvSpPr>
        <p:spPr bwMode="auto">
          <a:xfrm>
            <a:off x="1808192" y="4565496"/>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000" b="1" dirty="0" smtClean="0">
                <a:solidFill>
                  <a:srgbClr val="FFFFFF"/>
                </a:solidFill>
                <a:ea typeface="Gulim" pitchFamily="34" charset="-127"/>
              </a:rPr>
              <a:t>إعطاء </a:t>
            </a:r>
            <a:r>
              <a:rPr lang="ar-EG" sz="2000" b="1" dirty="0">
                <a:solidFill>
                  <a:srgbClr val="FFFFFF"/>
                </a:solidFill>
                <a:ea typeface="Gulim" pitchFamily="34" charset="-127"/>
              </a:rPr>
              <a:t>التعليمات بعدم تحويل الاتصالات الواردة إلى المشاركين</a:t>
            </a:r>
            <a:endParaRPr lang="en-US" sz="2000" b="1" dirty="0">
              <a:solidFill>
                <a:srgbClr val="FFFFFF"/>
              </a:solidFill>
              <a:ea typeface="Gulim" pitchFamily="34" charset="-127"/>
            </a:endParaRPr>
          </a:p>
        </p:txBody>
      </p:sp>
      <p:sp>
        <p:nvSpPr>
          <p:cNvPr id="71" name="AutoShape 14"/>
          <p:cNvSpPr>
            <a:spLocks noChangeArrowheads="1"/>
          </p:cNvSpPr>
          <p:nvPr/>
        </p:nvSpPr>
        <p:spPr bwMode="auto">
          <a:xfrm>
            <a:off x="1852696" y="5501600"/>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000" b="1" dirty="0" smtClean="0">
                <a:solidFill>
                  <a:srgbClr val="FFFFFF"/>
                </a:solidFill>
                <a:ea typeface="Gulim" pitchFamily="34" charset="-127"/>
              </a:rPr>
              <a:t>استقبال </a:t>
            </a:r>
            <a:r>
              <a:rPr lang="ar-EG" sz="2000" b="1" dirty="0">
                <a:solidFill>
                  <a:srgbClr val="FFFFFF"/>
                </a:solidFill>
                <a:ea typeface="Gulim" pitchFamily="34" charset="-127"/>
              </a:rPr>
              <a:t>وتوجيه المشاركين لدى حضورهم إلى مكان الاجتماع</a:t>
            </a:r>
            <a:endParaRPr lang="en-US" sz="2000" b="1" dirty="0">
              <a:solidFill>
                <a:srgbClr val="FFFFFF"/>
              </a:solidFill>
              <a:ea typeface="Gulim" pitchFamily="34" charset="-127"/>
            </a:endParaRPr>
          </a:p>
        </p:txBody>
      </p:sp>
    </p:spTree>
    <p:extLst>
      <p:ext uri="{BB962C8B-B14F-4D97-AF65-F5344CB8AC3E}">
        <p14:creationId xmlns:p14="http://schemas.microsoft.com/office/powerpoint/2010/main" xmlns="" val="343626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fade">
                                      <p:cBhvr>
                                        <p:cTn id="64" dur="1000"/>
                                        <p:tgtEl>
                                          <p:spTgt spid="69"/>
                                        </p:tgtEl>
                                      </p:cBhvr>
                                    </p:animEffect>
                                    <p:anim calcmode="lin" valueType="num">
                                      <p:cBhvr>
                                        <p:cTn id="65" dur="1000" fill="hold"/>
                                        <p:tgtEl>
                                          <p:spTgt spid="69"/>
                                        </p:tgtEl>
                                        <p:attrNameLst>
                                          <p:attrName>ppt_x</p:attrName>
                                        </p:attrNameLst>
                                      </p:cBhvr>
                                      <p:tavLst>
                                        <p:tav tm="0">
                                          <p:val>
                                            <p:strVal val="#ppt_x"/>
                                          </p:val>
                                        </p:tav>
                                        <p:tav tm="100000">
                                          <p:val>
                                            <p:strVal val="#ppt_x"/>
                                          </p:val>
                                        </p:tav>
                                      </p:tavLst>
                                    </p:anim>
                                    <p:anim calcmode="lin" valueType="num">
                                      <p:cBhvr>
                                        <p:cTn id="6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1000"/>
                                        <p:tgtEl>
                                          <p:spTgt spid="39"/>
                                        </p:tgtEl>
                                      </p:cBhvr>
                                    </p:animEffect>
                                    <p:anim calcmode="lin" valueType="num">
                                      <p:cBhvr>
                                        <p:cTn id="82" dur="1000" fill="hold"/>
                                        <p:tgtEl>
                                          <p:spTgt spid="39"/>
                                        </p:tgtEl>
                                        <p:attrNameLst>
                                          <p:attrName>ppt_x</p:attrName>
                                        </p:attrNameLst>
                                      </p:cBhvr>
                                      <p:tavLst>
                                        <p:tav tm="0">
                                          <p:val>
                                            <p:strVal val="#ppt_x"/>
                                          </p:val>
                                        </p:tav>
                                        <p:tav tm="100000">
                                          <p:val>
                                            <p:strVal val="#ppt_x"/>
                                          </p:val>
                                        </p:tav>
                                      </p:tavLst>
                                    </p:anim>
                                    <p:anim calcmode="lin" valueType="num">
                                      <p:cBhvr>
                                        <p:cTn id="83" dur="1000" fill="hold"/>
                                        <p:tgtEl>
                                          <p:spTgt spid="3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fade">
                                      <p:cBhvr>
                                        <p:cTn id="86" dur="1000"/>
                                        <p:tgtEl>
                                          <p:spTgt spid="70"/>
                                        </p:tgtEl>
                                      </p:cBhvr>
                                    </p:animEffect>
                                    <p:anim calcmode="lin" valueType="num">
                                      <p:cBhvr>
                                        <p:cTn id="87" dur="1000" fill="hold"/>
                                        <p:tgtEl>
                                          <p:spTgt spid="70"/>
                                        </p:tgtEl>
                                        <p:attrNameLst>
                                          <p:attrName>ppt_x</p:attrName>
                                        </p:attrNameLst>
                                      </p:cBhvr>
                                      <p:tavLst>
                                        <p:tav tm="0">
                                          <p:val>
                                            <p:strVal val="#ppt_x"/>
                                          </p:val>
                                        </p:tav>
                                        <p:tav tm="100000">
                                          <p:val>
                                            <p:strVal val="#ppt_x"/>
                                          </p:val>
                                        </p:tav>
                                      </p:tavLst>
                                    </p:anim>
                                    <p:anim calcmode="lin" valueType="num">
                                      <p:cBhvr>
                                        <p:cTn id="88"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fade">
                                      <p:cBhvr>
                                        <p:cTn id="93" dur="1000"/>
                                        <p:tgtEl>
                                          <p:spTgt spid="17"/>
                                        </p:tgtEl>
                                      </p:cBhvr>
                                    </p:animEffect>
                                    <p:anim calcmode="lin" valueType="num">
                                      <p:cBhvr>
                                        <p:cTn id="94" dur="1000" fill="hold"/>
                                        <p:tgtEl>
                                          <p:spTgt spid="17"/>
                                        </p:tgtEl>
                                        <p:attrNameLst>
                                          <p:attrName>ppt_x</p:attrName>
                                        </p:attrNameLst>
                                      </p:cBhvr>
                                      <p:tavLst>
                                        <p:tav tm="0">
                                          <p:val>
                                            <p:strVal val="#ppt_x"/>
                                          </p:val>
                                        </p:tav>
                                        <p:tav tm="100000">
                                          <p:val>
                                            <p:strVal val="#ppt_x"/>
                                          </p:val>
                                        </p:tav>
                                      </p:tavLst>
                                    </p:anim>
                                    <p:anim calcmode="lin" valueType="num">
                                      <p:cBhvr>
                                        <p:cTn id="95" dur="1000" fill="hold"/>
                                        <p:tgtEl>
                                          <p:spTgt spid="1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1000"/>
                                        <p:tgtEl>
                                          <p:spTgt spid="47"/>
                                        </p:tgtEl>
                                      </p:cBhvr>
                                    </p:animEffect>
                                    <p:anim calcmode="lin" valueType="num">
                                      <p:cBhvr>
                                        <p:cTn id="104" dur="1000" fill="hold"/>
                                        <p:tgtEl>
                                          <p:spTgt spid="47"/>
                                        </p:tgtEl>
                                        <p:attrNameLst>
                                          <p:attrName>ppt_x</p:attrName>
                                        </p:attrNameLst>
                                      </p:cBhvr>
                                      <p:tavLst>
                                        <p:tav tm="0">
                                          <p:val>
                                            <p:strVal val="#ppt_x"/>
                                          </p:val>
                                        </p:tav>
                                        <p:tav tm="100000">
                                          <p:val>
                                            <p:strVal val="#ppt_x"/>
                                          </p:val>
                                        </p:tav>
                                      </p:tavLst>
                                    </p:anim>
                                    <p:anim calcmode="lin" valueType="num">
                                      <p:cBhvr>
                                        <p:cTn id="105" dur="1000" fill="hold"/>
                                        <p:tgtEl>
                                          <p:spTgt spid="47"/>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71"/>
                                        </p:tgtEl>
                                        <p:attrNameLst>
                                          <p:attrName>style.visibility</p:attrName>
                                        </p:attrNameLst>
                                      </p:cBhvr>
                                      <p:to>
                                        <p:strVal val="visible"/>
                                      </p:to>
                                    </p:set>
                                    <p:animEffect transition="in" filter="fade">
                                      <p:cBhvr>
                                        <p:cTn id="108" dur="1000"/>
                                        <p:tgtEl>
                                          <p:spTgt spid="71"/>
                                        </p:tgtEl>
                                      </p:cBhvr>
                                    </p:animEffect>
                                    <p:anim calcmode="lin" valueType="num">
                                      <p:cBhvr>
                                        <p:cTn id="109" dur="1000" fill="hold"/>
                                        <p:tgtEl>
                                          <p:spTgt spid="71"/>
                                        </p:tgtEl>
                                        <p:attrNameLst>
                                          <p:attrName>ppt_x</p:attrName>
                                        </p:attrNameLst>
                                      </p:cBhvr>
                                      <p:tavLst>
                                        <p:tav tm="0">
                                          <p:val>
                                            <p:strVal val="#ppt_x"/>
                                          </p:val>
                                        </p:tav>
                                        <p:tav tm="100000">
                                          <p:val>
                                            <p:strVal val="#ppt_x"/>
                                          </p:val>
                                        </p:tav>
                                      </p:tavLst>
                                    </p:anim>
                                    <p:anim calcmode="lin" valueType="num">
                                      <p:cBhvr>
                                        <p:cTn id="110"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4" grpId="0" animBg="1"/>
      <p:bldP spid="15" grpId="0" animBg="1"/>
      <p:bldP spid="17" grpId="0" animBg="1"/>
      <p:bldP spid="18" grpId="0" animBg="1"/>
      <p:bldP spid="20" grpId="0"/>
      <p:bldP spid="24" grpId="0" animBg="1"/>
      <p:bldP spid="28" grpId="0" animBg="1"/>
      <p:bldP spid="29" grpId="0" animBg="1"/>
      <p:bldP spid="30" grpId="0"/>
      <p:bldP spid="69" grpId="0"/>
      <p:bldP spid="70" grpId="0"/>
      <p:bldP spid="71"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اجراءات أثناء الاجتماع</a:t>
            </a:r>
          </a:p>
        </p:txBody>
      </p:sp>
      <p:sp>
        <p:nvSpPr>
          <p:cNvPr id="8" name="AutoShape 3"/>
          <p:cNvSpPr>
            <a:spLocks noChangeArrowheads="1"/>
          </p:cNvSpPr>
          <p:nvPr/>
        </p:nvSpPr>
        <p:spPr bwMode="auto">
          <a:xfrm flipH="1">
            <a:off x="1763688" y="2681605"/>
            <a:ext cx="5746140" cy="409516"/>
          </a:xfrm>
          <a:prstGeom prst="roundRect">
            <a:avLst>
              <a:gd name="adj" fmla="val 50000"/>
            </a:avLst>
          </a:prstGeom>
          <a:gradFill rotWithShape="1">
            <a:gsLst>
              <a:gs pos="0">
                <a:schemeClr val="bg2"/>
              </a:gs>
              <a:gs pos="50000">
                <a:srgbClr val="934300"/>
              </a:gs>
              <a:gs pos="100000">
                <a:schemeClr val="bg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9" name="AutoShape 4"/>
          <p:cNvSpPr>
            <a:spLocks noChangeArrowheads="1"/>
          </p:cNvSpPr>
          <p:nvPr/>
        </p:nvSpPr>
        <p:spPr bwMode="auto">
          <a:xfrm flipH="1">
            <a:off x="7260152" y="2621279"/>
            <a:ext cx="521061" cy="519907"/>
          </a:xfrm>
          <a:prstGeom prst="homePlate">
            <a:avLst>
              <a:gd name="adj" fmla="val 25000"/>
            </a:avLst>
          </a:prstGeom>
          <a:gradFill rotWithShape="1">
            <a:gsLst>
              <a:gs pos="0">
                <a:srgbClr val="5A2900"/>
              </a:gs>
              <a:gs pos="100000">
                <a:schemeClr val="bg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1" name="AutoShape 6"/>
          <p:cNvSpPr>
            <a:spLocks noChangeArrowheads="1"/>
          </p:cNvSpPr>
          <p:nvPr/>
        </p:nvSpPr>
        <p:spPr bwMode="auto">
          <a:xfrm flipH="1">
            <a:off x="1719184" y="3633686"/>
            <a:ext cx="5850038" cy="409516"/>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2" name="AutoShape 7"/>
          <p:cNvSpPr>
            <a:spLocks noChangeArrowheads="1"/>
          </p:cNvSpPr>
          <p:nvPr/>
        </p:nvSpPr>
        <p:spPr bwMode="auto">
          <a:xfrm flipH="1">
            <a:off x="7281878" y="3573149"/>
            <a:ext cx="530482" cy="519907"/>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4" name="AutoShape 9"/>
          <p:cNvSpPr>
            <a:spLocks noChangeArrowheads="1"/>
          </p:cNvSpPr>
          <p:nvPr/>
        </p:nvSpPr>
        <p:spPr bwMode="auto">
          <a:xfrm flipH="1">
            <a:off x="1719183" y="4641123"/>
            <a:ext cx="5763299" cy="409516"/>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5" name="AutoShape 10"/>
          <p:cNvSpPr>
            <a:spLocks noChangeArrowheads="1"/>
          </p:cNvSpPr>
          <p:nvPr/>
        </p:nvSpPr>
        <p:spPr bwMode="auto">
          <a:xfrm flipH="1">
            <a:off x="7232061" y="4575244"/>
            <a:ext cx="522617" cy="519907"/>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7" name="AutoShape 12"/>
          <p:cNvSpPr>
            <a:spLocks noChangeArrowheads="1"/>
          </p:cNvSpPr>
          <p:nvPr/>
        </p:nvSpPr>
        <p:spPr bwMode="auto">
          <a:xfrm flipH="1">
            <a:off x="1719184" y="5565455"/>
            <a:ext cx="5860668" cy="409516"/>
          </a:xfrm>
          <a:prstGeom prst="roundRect">
            <a:avLst>
              <a:gd name="adj" fmla="val 50000"/>
            </a:avLst>
          </a:prstGeom>
          <a:gradFill rotWithShape="1">
            <a:gsLst>
              <a:gs pos="0">
                <a:schemeClr val="hlink"/>
              </a:gs>
              <a:gs pos="50000">
                <a:srgbClr val="5A5A5A"/>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8" name="AutoShape 13"/>
          <p:cNvSpPr>
            <a:spLocks noChangeArrowheads="1"/>
          </p:cNvSpPr>
          <p:nvPr/>
        </p:nvSpPr>
        <p:spPr bwMode="auto">
          <a:xfrm flipH="1">
            <a:off x="7280914" y="5503137"/>
            <a:ext cx="531446" cy="519907"/>
          </a:xfrm>
          <a:prstGeom prst="homePlate">
            <a:avLst>
              <a:gd name="adj" fmla="val 25000"/>
            </a:avLst>
          </a:prstGeom>
          <a:gradFill rotWithShape="1">
            <a:gsLst>
              <a:gs pos="0">
                <a:srgbClr val="373737"/>
              </a:gs>
              <a:gs pos="100000">
                <a:schemeClr val="hlink"/>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20" name="AutoShape 14"/>
          <p:cNvSpPr>
            <a:spLocks noChangeArrowheads="1"/>
          </p:cNvSpPr>
          <p:nvPr/>
        </p:nvSpPr>
        <p:spPr bwMode="auto">
          <a:xfrm>
            <a:off x="1719184" y="2611795"/>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300" b="1" dirty="0" smtClean="0">
                <a:solidFill>
                  <a:srgbClr val="FFFFFF"/>
                </a:solidFill>
                <a:ea typeface="Gulim" pitchFamily="34" charset="-127"/>
              </a:rPr>
              <a:t>الجلوس </a:t>
            </a:r>
            <a:r>
              <a:rPr lang="ar-EG" sz="2300" b="1" dirty="0">
                <a:solidFill>
                  <a:srgbClr val="FFFFFF"/>
                </a:solidFill>
                <a:ea typeface="Gulim" pitchFamily="34" charset="-127"/>
              </a:rPr>
              <a:t>في مكان مناسب يمكنه من الاستماع إلى ما يقال </a:t>
            </a:r>
            <a:endParaRPr lang="en-US" sz="2300" b="1" dirty="0">
              <a:solidFill>
                <a:srgbClr val="FFFFFF"/>
              </a:solidFill>
              <a:ea typeface="Gulim" pitchFamily="34" charset="-127"/>
            </a:endParaRPr>
          </a:p>
        </p:txBody>
      </p:sp>
      <p:sp>
        <p:nvSpPr>
          <p:cNvPr id="24" name="AutoShape 18"/>
          <p:cNvSpPr>
            <a:spLocks noChangeArrowheads="1"/>
          </p:cNvSpPr>
          <p:nvPr/>
        </p:nvSpPr>
        <p:spPr bwMode="auto">
          <a:xfrm>
            <a:off x="7740352" y="2563881"/>
            <a:ext cx="574675" cy="648103"/>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400">
              <a:solidFill>
                <a:srgbClr val="4D4D4D"/>
              </a:solidFill>
            </a:endParaRPr>
          </a:p>
        </p:txBody>
      </p:sp>
      <p:grpSp>
        <p:nvGrpSpPr>
          <p:cNvPr id="25" name="Group 19"/>
          <p:cNvGrpSpPr>
            <a:grpSpLocks/>
          </p:cNvGrpSpPr>
          <p:nvPr/>
        </p:nvGrpSpPr>
        <p:grpSpPr bwMode="auto">
          <a:xfrm>
            <a:off x="7740352" y="2563881"/>
            <a:ext cx="574675" cy="648103"/>
            <a:chOff x="0" y="0"/>
            <a:chExt cx="4251" cy="2141"/>
          </a:xfrm>
        </p:grpSpPr>
        <p:sp>
          <p:nvSpPr>
            <p:cNvPr id="26" name="Oval 20"/>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27" name="Oval 21"/>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28" name="Oval 22"/>
          <p:cNvSpPr>
            <a:spLocks noChangeArrowheads="1"/>
          </p:cNvSpPr>
          <p:nvPr/>
        </p:nvSpPr>
        <p:spPr bwMode="auto">
          <a:xfrm flipH="1">
            <a:off x="7786389" y="2616269"/>
            <a:ext cx="482600" cy="516346"/>
          </a:xfrm>
          <a:prstGeom prst="ellipse">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29" name="Oval 23"/>
          <p:cNvSpPr>
            <a:spLocks noChangeArrowheads="1"/>
          </p:cNvSpPr>
          <p:nvPr/>
        </p:nvSpPr>
        <p:spPr bwMode="auto">
          <a:xfrm flipH="1">
            <a:off x="7834013" y="2625793"/>
            <a:ext cx="377825" cy="341857"/>
          </a:xfrm>
          <a:prstGeom prst="ellipse">
            <a:avLst/>
          </a:prstGeom>
          <a:gradFill rotWithShape="1">
            <a:gsLst>
              <a:gs pos="0">
                <a:srgbClr val="F6E7DA"/>
              </a:gs>
              <a:gs pos="100000">
                <a:schemeClr val="bg2">
                  <a:alpha val="37999"/>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0" name="AutoShape 24"/>
          <p:cNvSpPr>
            <a:spLocks noChangeArrowheads="1"/>
          </p:cNvSpPr>
          <p:nvPr/>
        </p:nvSpPr>
        <p:spPr bwMode="auto">
          <a:xfrm>
            <a:off x="7740352" y="2565468"/>
            <a:ext cx="576262" cy="605371"/>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1</a:t>
            </a:r>
            <a:endParaRPr lang="en-US" b="1">
              <a:solidFill>
                <a:srgbClr val="FFFFFF"/>
              </a:solidFill>
              <a:ea typeface="Gulim" pitchFamily="34" charset="-127"/>
            </a:endParaRPr>
          </a:p>
        </p:txBody>
      </p:sp>
      <p:grpSp>
        <p:nvGrpSpPr>
          <p:cNvPr id="31" name="Group 25"/>
          <p:cNvGrpSpPr>
            <a:grpSpLocks/>
          </p:cNvGrpSpPr>
          <p:nvPr/>
        </p:nvGrpSpPr>
        <p:grpSpPr bwMode="auto">
          <a:xfrm>
            <a:off x="7740154" y="3500506"/>
            <a:ext cx="576262" cy="648103"/>
            <a:chOff x="0" y="0"/>
            <a:chExt cx="363" cy="364"/>
          </a:xfrm>
        </p:grpSpPr>
        <p:sp>
          <p:nvSpPr>
            <p:cNvPr id="32" name="AutoShape 26"/>
            <p:cNvSpPr>
              <a:spLocks noChangeArrowheads="1"/>
            </p:cNvSpPr>
            <p:nvPr/>
          </p:nvSpPr>
          <p:spPr bwMode="auto">
            <a:xfrm>
              <a:off x="2" y="1"/>
              <a:ext cx="360" cy="363"/>
            </a:xfrm>
            <a:prstGeom prst="roundRect">
              <a:avLst>
                <a:gd name="adj" fmla="val 14222"/>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33" name="Group 27"/>
            <p:cNvGrpSpPr>
              <a:grpSpLocks/>
            </p:cNvGrpSpPr>
            <p:nvPr/>
          </p:nvGrpSpPr>
          <p:grpSpPr bwMode="auto">
            <a:xfrm>
              <a:off x="2" y="0"/>
              <a:ext cx="359" cy="364"/>
              <a:chOff x="0" y="0"/>
              <a:chExt cx="4251" cy="2141"/>
            </a:xfrm>
          </p:grpSpPr>
          <p:sp>
            <p:nvSpPr>
              <p:cNvPr id="37" name="Oval 28"/>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38" name="Oval 29"/>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34" name="Oval 30"/>
            <p:cNvSpPr>
              <a:spLocks noChangeArrowheads="1"/>
            </p:cNvSpPr>
            <p:nvPr/>
          </p:nvSpPr>
          <p:spPr bwMode="auto">
            <a:xfrm flipH="1">
              <a:off x="31" y="33"/>
              <a:ext cx="302" cy="292"/>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5" name="Oval 31"/>
            <p:cNvSpPr>
              <a:spLocks noChangeArrowheads="1"/>
            </p:cNvSpPr>
            <p:nvPr/>
          </p:nvSpPr>
          <p:spPr bwMode="auto">
            <a:xfrm flipH="1">
              <a:off x="59" y="41"/>
              <a:ext cx="244" cy="191"/>
            </a:xfrm>
            <a:prstGeom prst="ellipse">
              <a:avLst/>
            </a:prstGeom>
            <a:gradFill rotWithShape="1">
              <a:gsLst>
                <a:gs pos="0">
                  <a:srgbClr val="FCF2CD"/>
                </a:gs>
                <a:gs pos="100000">
                  <a:schemeClr val="accent1">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6" name="AutoShape 32"/>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2</a:t>
              </a:r>
              <a:endParaRPr lang="en-US" b="1">
                <a:solidFill>
                  <a:srgbClr val="FFFFFF"/>
                </a:solidFill>
                <a:ea typeface="Gulim" pitchFamily="34" charset="-127"/>
              </a:endParaRPr>
            </a:p>
          </p:txBody>
        </p:sp>
      </p:grpSp>
      <p:grpSp>
        <p:nvGrpSpPr>
          <p:cNvPr id="39" name="Group 33"/>
          <p:cNvGrpSpPr>
            <a:grpSpLocks/>
          </p:cNvGrpSpPr>
          <p:nvPr/>
        </p:nvGrpSpPr>
        <p:grpSpPr bwMode="auto">
          <a:xfrm>
            <a:off x="7740154" y="4510156"/>
            <a:ext cx="576262" cy="648103"/>
            <a:chOff x="0" y="0"/>
            <a:chExt cx="363" cy="364"/>
          </a:xfrm>
        </p:grpSpPr>
        <p:sp>
          <p:nvSpPr>
            <p:cNvPr id="40" name="AutoShape 34"/>
            <p:cNvSpPr>
              <a:spLocks noChangeArrowheads="1"/>
            </p:cNvSpPr>
            <p:nvPr/>
          </p:nvSpPr>
          <p:spPr bwMode="auto">
            <a:xfrm>
              <a:off x="1" y="0"/>
              <a:ext cx="361" cy="363"/>
            </a:xfrm>
            <a:prstGeom prst="roundRect">
              <a:avLst>
                <a:gd name="adj" fmla="val 14222"/>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1" name="Group 35"/>
            <p:cNvGrpSpPr>
              <a:grpSpLocks/>
            </p:cNvGrpSpPr>
            <p:nvPr/>
          </p:nvGrpSpPr>
          <p:grpSpPr bwMode="auto">
            <a:xfrm>
              <a:off x="0" y="0"/>
              <a:ext cx="361" cy="364"/>
              <a:chOff x="0" y="0"/>
              <a:chExt cx="4251" cy="2141"/>
            </a:xfrm>
          </p:grpSpPr>
          <p:sp>
            <p:nvSpPr>
              <p:cNvPr id="45" name="Oval 36"/>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46" name="Oval 37"/>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42" name="Oval 38"/>
            <p:cNvSpPr>
              <a:spLocks noChangeArrowheads="1"/>
            </p:cNvSpPr>
            <p:nvPr/>
          </p:nvSpPr>
          <p:spPr bwMode="auto">
            <a:xfrm flipH="1">
              <a:off x="29" y="33"/>
              <a:ext cx="303" cy="293"/>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3" name="Oval 39"/>
            <p:cNvSpPr>
              <a:spLocks noChangeArrowheads="1"/>
            </p:cNvSpPr>
            <p:nvPr/>
          </p:nvSpPr>
          <p:spPr bwMode="auto">
            <a:xfrm flipH="1">
              <a:off x="57" y="41"/>
              <a:ext cx="246" cy="191"/>
            </a:xfrm>
            <a:prstGeom prst="ellipse">
              <a:avLst/>
            </a:prstGeom>
            <a:gradFill rotWithShape="1">
              <a:gsLst>
                <a:gs pos="0">
                  <a:srgbClr val="FFAAAA"/>
                </a:gs>
                <a:gs pos="100000">
                  <a:schemeClr val="accent2">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4" name="AutoShape 40"/>
            <p:cNvSpPr>
              <a:spLocks noChangeArrowheads="1"/>
            </p:cNvSpPr>
            <p:nvPr/>
          </p:nvSpPr>
          <p:spPr bwMode="auto">
            <a:xfrm>
              <a:off x="0" y="0"/>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3</a:t>
              </a:r>
              <a:endParaRPr lang="en-US" b="1">
                <a:solidFill>
                  <a:srgbClr val="FFFFFF"/>
                </a:solidFill>
                <a:ea typeface="Gulim" pitchFamily="34" charset="-127"/>
              </a:endParaRPr>
            </a:p>
          </p:txBody>
        </p:sp>
      </p:grpSp>
      <p:grpSp>
        <p:nvGrpSpPr>
          <p:cNvPr id="47" name="Group 41"/>
          <p:cNvGrpSpPr>
            <a:grpSpLocks/>
          </p:cNvGrpSpPr>
          <p:nvPr/>
        </p:nvGrpSpPr>
        <p:grpSpPr bwMode="auto">
          <a:xfrm>
            <a:off x="7740154" y="5445193"/>
            <a:ext cx="576262" cy="648103"/>
            <a:chOff x="0" y="0"/>
            <a:chExt cx="363" cy="364"/>
          </a:xfrm>
        </p:grpSpPr>
        <p:sp>
          <p:nvSpPr>
            <p:cNvPr id="48" name="AutoShape 42"/>
            <p:cNvSpPr>
              <a:spLocks noChangeArrowheads="1"/>
            </p:cNvSpPr>
            <p:nvPr/>
          </p:nvSpPr>
          <p:spPr bwMode="auto">
            <a:xfrm>
              <a:off x="1" y="1"/>
              <a:ext cx="361" cy="363"/>
            </a:xfrm>
            <a:prstGeom prst="roundRect">
              <a:avLst>
                <a:gd name="adj" fmla="val 14222"/>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9" name="Group 43"/>
            <p:cNvGrpSpPr>
              <a:grpSpLocks/>
            </p:cNvGrpSpPr>
            <p:nvPr/>
          </p:nvGrpSpPr>
          <p:grpSpPr bwMode="auto">
            <a:xfrm>
              <a:off x="0" y="0"/>
              <a:ext cx="360" cy="364"/>
              <a:chOff x="0" y="0"/>
              <a:chExt cx="1134" cy="993"/>
            </a:xfrm>
          </p:grpSpPr>
          <p:grpSp>
            <p:nvGrpSpPr>
              <p:cNvPr id="52" name="Group 44"/>
              <p:cNvGrpSpPr>
                <a:grpSpLocks/>
              </p:cNvGrpSpPr>
              <p:nvPr/>
            </p:nvGrpSpPr>
            <p:grpSpPr bwMode="auto">
              <a:xfrm>
                <a:off x="0" y="0"/>
                <a:ext cx="1134" cy="993"/>
                <a:chOff x="0" y="0"/>
                <a:chExt cx="4251" cy="2141"/>
              </a:xfrm>
            </p:grpSpPr>
            <p:sp>
              <p:nvSpPr>
                <p:cNvPr id="54" name="Oval 45"/>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55" name="Oval 46"/>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53" name="Oval 47"/>
              <p:cNvSpPr>
                <a:spLocks noChangeArrowheads="1"/>
              </p:cNvSpPr>
              <p:nvPr/>
            </p:nvSpPr>
            <p:spPr bwMode="auto">
              <a:xfrm flipH="1">
                <a:off x="91" y="91"/>
                <a:ext cx="953" cy="795"/>
              </a:xfrm>
              <a:prstGeom prst="ellipse">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grpSp>
        <p:sp>
          <p:nvSpPr>
            <p:cNvPr id="50" name="Oval 48"/>
            <p:cNvSpPr>
              <a:spLocks noChangeArrowheads="1"/>
            </p:cNvSpPr>
            <p:nvPr/>
          </p:nvSpPr>
          <p:spPr bwMode="auto">
            <a:xfrm flipH="1">
              <a:off x="57" y="42"/>
              <a:ext cx="244" cy="191"/>
            </a:xfrm>
            <a:prstGeom prst="ellipse">
              <a:avLst/>
            </a:prstGeom>
            <a:gradFill rotWithShape="1">
              <a:gsLst>
                <a:gs pos="0">
                  <a:srgbClr val="DBDBDB"/>
                </a:gs>
                <a:gs pos="100000">
                  <a:schemeClr val="hlink">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51" name="AutoShape 49"/>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4</a:t>
              </a:r>
              <a:endParaRPr lang="en-US" b="1">
                <a:solidFill>
                  <a:srgbClr val="FFFFFF"/>
                </a:solidFill>
                <a:ea typeface="Gulim" pitchFamily="34" charset="-127"/>
              </a:endParaRPr>
            </a:p>
          </p:txBody>
        </p:sp>
      </p:grpSp>
      <p:sp>
        <p:nvSpPr>
          <p:cNvPr id="69" name="AutoShape 14"/>
          <p:cNvSpPr>
            <a:spLocks noChangeArrowheads="1"/>
          </p:cNvSpPr>
          <p:nvPr/>
        </p:nvSpPr>
        <p:spPr bwMode="auto">
          <a:xfrm>
            <a:off x="1763688" y="3573016"/>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تمرير </a:t>
            </a:r>
            <a:r>
              <a:rPr lang="ar-EG" sz="2400" b="1" dirty="0">
                <a:solidFill>
                  <a:srgbClr val="FFFFFF"/>
                </a:solidFill>
                <a:ea typeface="Gulim" pitchFamily="34" charset="-127"/>
              </a:rPr>
              <a:t>سجل الحضور على المشاركين </a:t>
            </a:r>
            <a:endParaRPr lang="en-US" sz="2400" b="1" dirty="0">
              <a:solidFill>
                <a:srgbClr val="FFFFFF"/>
              </a:solidFill>
              <a:ea typeface="Gulim" pitchFamily="34" charset="-127"/>
            </a:endParaRPr>
          </a:p>
        </p:txBody>
      </p:sp>
      <p:sp>
        <p:nvSpPr>
          <p:cNvPr id="70" name="AutoShape 14"/>
          <p:cNvSpPr>
            <a:spLocks noChangeArrowheads="1"/>
          </p:cNvSpPr>
          <p:nvPr/>
        </p:nvSpPr>
        <p:spPr bwMode="auto">
          <a:xfrm>
            <a:off x="1808192" y="4565496"/>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200" b="1" dirty="0" smtClean="0">
                <a:solidFill>
                  <a:srgbClr val="FFFFFF"/>
                </a:solidFill>
                <a:ea typeface="Gulim" pitchFamily="34" charset="-127"/>
              </a:rPr>
              <a:t>توزيع </a:t>
            </a:r>
            <a:r>
              <a:rPr lang="ar-EG" sz="2200" b="1" dirty="0">
                <a:solidFill>
                  <a:srgbClr val="FFFFFF"/>
                </a:solidFill>
                <a:ea typeface="Gulim" pitchFamily="34" charset="-127"/>
              </a:rPr>
              <a:t>كافة المستندات والوثائق اللازمة على المشاركين</a:t>
            </a:r>
            <a:endParaRPr lang="en-US" sz="2200" b="1" dirty="0">
              <a:solidFill>
                <a:srgbClr val="FFFFFF"/>
              </a:solidFill>
              <a:ea typeface="Gulim" pitchFamily="34" charset="-127"/>
            </a:endParaRPr>
          </a:p>
        </p:txBody>
      </p:sp>
      <p:sp>
        <p:nvSpPr>
          <p:cNvPr id="71" name="AutoShape 14"/>
          <p:cNvSpPr>
            <a:spLocks noChangeArrowheads="1"/>
          </p:cNvSpPr>
          <p:nvPr/>
        </p:nvSpPr>
        <p:spPr bwMode="auto">
          <a:xfrm>
            <a:off x="1852696" y="5501600"/>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200" b="1" dirty="0" smtClean="0">
                <a:solidFill>
                  <a:srgbClr val="FFFFFF"/>
                </a:solidFill>
                <a:ea typeface="Gulim" pitchFamily="34" charset="-127"/>
              </a:rPr>
              <a:t>الاستماع </a:t>
            </a:r>
            <a:r>
              <a:rPr lang="ar-EG" sz="2200" b="1" dirty="0">
                <a:solidFill>
                  <a:srgbClr val="FFFFFF"/>
                </a:solidFill>
                <a:ea typeface="Gulim" pitchFamily="34" charset="-127"/>
              </a:rPr>
              <a:t>جيداً إلى ما يجري من مناقشات، واستيعابها جيداً </a:t>
            </a:r>
            <a:endParaRPr lang="en-US" sz="2200" b="1" dirty="0">
              <a:solidFill>
                <a:srgbClr val="FFFFFF"/>
              </a:solidFill>
              <a:ea typeface="Gulim" pitchFamily="34" charset="-127"/>
            </a:endParaRPr>
          </a:p>
        </p:txBody>
      </p:sp>
    </p:spTree>
    <p:extLst>
      <p:ext uri="{BB962C8B-B14F-4D97-AF65-F5344CB8AC3E}">
        <p14:creationId xmlns:p14="http://schemas.microsoft.com/office/powerpoint/2010/main" xmlns="" val="152820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fade">
                                      <p:cBhvr>
                                        <p:cTn id="64" dur="1000"/>
                                        <p:tgtEl>
                                          <p:spTgt spid="69"/>
                                        </p:tgtEl>
                                      </p:cBhvr>
                                    </p:animEffect>
                                    <p:anim calcmode="lin" valueType="num">
                                      <p:cBhvr>
                                        <p:cTn id="65" dur="1000" fill="hold"/>
                                        <p:tgtEl>
                                          <p:spTgt spid="69"/>
                                        </p:tgtEl>
                                        <p:attrNameLst>
                                          <p:attrName>ppt_x</p:attrName>
                                        </p:attrNameLst>
                                      </p:cBhvr>
                                      <p:tavLst>
                                        <p:tav tm="0">
                                          <p:val>
                                            <p:strVal val="#ppt_x"/>
                                          </p:val>
                                        </p:tav>
                                        <p:tav tm="100000">
                                          <p:val>
                                            <p:strVal val="#ppt_x"/>
                                          </p:val>
                                        </p:tav>
                                      </p:tavLst>
                                    </p:anim>
                                    <p:anim calcmode="lin" valueType="num">
                                      <p:cBhvr>
                                        <p:cTn id="6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1000"/>
                                        <p:tgtEl>
                                          <p:spTgt spid="39"/>
                                        </p:tgtEl>
                                      </p:cBhvr>
                                    </p:animEffect>
                                    <p:anim calcmode="lin" valueType="num">
                                      <p:cBhvr>
                                        <p:cTn id="82" dur="1000" fill="hold"/>
                                        <p:tgtEl>
                                          <p:spTgt spid="39"/>
                                        </p:tgtEl>
                                        <p:attrNameLst>
                                          <p:attrName>ppt_x</p:attrName>
                                        </p:attrNameLst>
                                      </p:cBhvr>
                                      <p:tavLst>
                                        <p:tav tm="0">
                                          <p:val>
                                            <p:strVal val="#ppt_x"/>
                                          </p:val>
                                        </p:tav>
                                        <p:tav tm="100000">
                                          <p:val>
                                            <p:strVal val="#ppt_x"/>
                                          </p:val>
                                        </p:tav>
                                      </p:tavLst>
                                    </p:anim>
                                    <p:anim calcmode="lin" valueType="num">
                                      <p:cBhvr>
                                        <p:cTn id="83" dur="1000" fill="hold"/>
                                        <p:tgtEl>
                                          <p:spTgt spid="3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fade">
                                      <p:cBhvr>
                                        <p:cTn id="86" dur="1000"/>
                                        <p:tgtEl>
                                          <p:spTgt spid="70"/>
                                        </p:tgtEl>
                                      </p:cBhvr>
                                    </p:animEffect>
                                    <p:anim calcmode="lin" valueType="num">
                                      <p:cBhvr>
                                        <p:cTn id="87" dur="1000" fill="hold"/>
                                        <p:tgtEl>
                                          <p:spTgt spid="70"/>
                                        </p:tgtEl>
                                        <p:attrNameLst>
                                          <p:attrName>ppt_x</p:attrName>
                                        </p:attrNameLst>
                                      </p:cBhvr>
                                      <p:tavLst>
                                        <p:tav tm="0">
                                          <p:val>
                                            <p:strVal val="#ppt_x"/>
                                          </p:val>
                                        </p:tav>
                                        <p:tav tm="100000">
                                          <p:val>
                                            <p:strVal val="#ppt_x"/>
                                          </p:val>
                                        </p:tav>
                                      </p:tavLst>
                                    </p:anim>
                                    <p:anim calcmode="lin" valueType="num">
                                      <p:cBhvr>
                                        <p:cTn id="88"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fade">
                                      <p:cBhvr>
                                        <p:cTn id="93" dur="1000"/>
                                        <p:tgtEl>
                                          <p:spTgt spid="17"/>
                                        </p:tgtEl>
                                      </p:cBhvr>
                                    </p:animEffect>
                                    <p:anim calcmode="lin" valueType="num">
                                      <p:cBhvr>
                                        <p:cTn id="94" dur="1000" fill="hold"/>
                                        <p:tgtEl>
                                          <p:spTgt spid="17"/>
                                        </p:tgtEl>
                                        <p:attrNameLst>
                                          <p:attrName>ppt_x</p:attrName>
                                        </p:attrNameLst>
                                      </p:cBhvr>
                                      <p:tavLst>
                                        <p:tav tm="0">
                                          <p:val>
                                            <p:strVal val="#ppt_x"/>
                                          </p:val>
                                        </p:tav>
                                        <p:tav tm="100000">
                                          <p:val>
                                            <p:strVal val="#ppt_x"/>
                                          </p:val>
                                        </p:tav>
                                      </p:tavLst>
                                    </p:anim>
                                    <p:anim calcmode="lin" valueType="num">
                                      <p:cBhvr>
                                        <p:cTn id="95" dur="1000" fill="hold"/>
                                        <p:tgtEl>
                                          <p:spTgt spid="1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1000"/>
                                        <p:tgtEl>
                                          <p:spTgt spid="47"/>
                                        </p:tgtEl>
                                      </p:cBhvr>
                                    </p:animEffect>
                                    <p:anim calcmode="lin" valueType="num">
                                      <p:cBhvr>
                                        <p:cTn id="104" dur="1000" fill="hold"/>
                                        <p:tgtEl>
                                          <p:spTgt spid="47"/>
                                        </p:tgtEl>
                                        <p:attrNameLst>
                                          <p:attrName>ppt_x</p:attrName>
                                        </p:attrNameLst>
                                      </p:cBhvr>
                                      <p:tavLst>
                                        <p:tav tm="0">
                                          <p:val>
                                            <p:strVal val="#ppt_x"/>
                                          </p:val>
                                        </p:tav>
                                        <p:tav tm="100000">
                                          <p:val>
                                            <p:strVal val="#ppt_x"/>
                                          </p:val>
                                        </p:tav>
                                      </p:tavLst>
                                    </p:anim>
                                    <p:anim calcmode="lin" valueType="num">
                                      <p:cBhvr>
                                        <p:cTn id="105" dur="1000" fill="hold"/>
                                        <p:tgtEl>
                                          <p:spTgt spid="47"/>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71"/>
                                        </p:tgtEl>
                                        <p:attrNameLst>
                                          <p:attrName>style.visibility</p:attrName>
                                        </p:attrNameLst>
                                      </p:cBhvr>
                                      <p:to>
                                        <p:strVal val="visible"/>
                                      </p:to>
                                    </p:set>
                                    <p:animEffect transition="in" filter="fade">
                                      <p:cBhvr>
                                        <p:cTn id="108" dur="1000"/>
                                        <p:tgtEl>
                                          <p:spTgt spid="71"/>
                                        </p:tgtEl>
                                      </p:cBhvr>
                                    </p:animEffect>
                                    <p:anim calcmode="lin" valueType="num">
                                      <p:cBhvr>
                                        <p:cTn id="109" dur="1000" fill="hold"/>
                                        <p:tgtEl>
                                          <p:spTgt spid="71"/>
                                        </p:tgtEl>
                                        <p:attrNameLst>
                                          <p:attrName>ppt_x</p:attrName>
                                        </p:attrNameLst>
                                      </p:cBhvr>
                                      <p:tavLst>
                                        <p:tav tm="0">
                                          <p:val>
                                            <p:strVal val="#ppt_x"/>
                                          </p:val>
                                        </p:tav>
                                        <p:tav tm="100000">
                                          <p:val>
                                            <p:strVal val="#ppt_x"/>
                                          </p:val>
                                        </p:tav>
                                      </p:tavLst>
                                    </p:anim>
                                    <p:anim calcmode="lin" valueType="num">
                                      <p:cBhvr>
                                        <p:cTn id="110"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4" grpId="0" animBg="1"/>
      <p:bldP spid="15" grpId="0" animBg="1"/>
      <p:bldP spid="17" grpId="0" animBg="1"/>
      <p:bldP spid="18" grpId="0" animBg="1"/>
      <p:bldP spid="20" grpId="0"/>
      <p:bldP spid="24" grpId="0" animBg="1"/>
      <p:bldP spid="28" grpId="0" animBg="1"/>
      <p:bldP spid="29" grpId="0" animBg="1"/>
      <p:bldP spid="30" grpId="0"/>
      <p:bldP spid="69" grpId="0"/>
      <p:bldP spid="70" grpId="0"/>
      <p:bldP spid="71"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اجراءات أثناء الاجتماع</a:t>
            </a:r>
          </a:p>
        </p:txBody>
      </p:sp>
      <p:sp>
        <p:nvSpPr>
          <p:cNvPr id="8" name="AutoShape 3"/>
          <p:cNvSpPr>
            <a:spLocks noChangeArrowheads="1"/>
          </p:cNvSpPr>
          <p:nvPr/>
        </p:nvSpPr>
        <p:spPr bwMode="auto">
          <a:xfrm flipH="1">
            <a:off x="1763688" y="2681605"/>
            <a:ext cx="5746140" cy="409516"/>
          </a:xfrm>
          <a:prstGeom prst="roundRect">
            <a:avLst>
              <a:gd name="adj" fmla="val 50000"/>
            </a:avLst>
          </a:prstGeom>
          <a:gradFill rotWithShape="1">
            <a:gsLst>
              <a:gs pos="0">
                <a:schemeClr val="bg2"/>
              </a:gs>
              <a:gs pos="50000">
                <a:srgbClr val="934300"/>
              </a:gs>
              <a:gs pos="100000">
                <a:schemeClr val="bg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9" name="AutoShape 4"/>
          <p:cNvSpPr>
            <a:spLocks noChangeArrowheads="1"/>
          </p:cNvSpPr>
          <p:nvPr/>
        </p:nvSpPr>
        <p:spPr bwMode="auto">
          <a:xfrm flipH="1">
            <a:off x="7260152" y="2621279"/>
            <a:ext cx="521061" cy="519907"/>
          </a:xfrm>
          <a:prstGeom prst="homePlate">
            <a:avLst>
              <a:gd name="adj" fmla="val 25000"/>
            </a:avLst>
          </a:prstGeom>
          <a:gradFill rotWithShape="1">
            <a:gsLst>
              <a:gs pos="0">
                <a:srgbClr val="5A2900"/>
              </a:gs>
              <a:gs pos="100000">
                <a:schemeClr val="bg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1" name="AutoShape 6"/>
          <p:cNvSpPr>
            <a:spLocks noChangeArrowheads="1"/>
          </p:cNvSpPr>
          <p:nvPr/>
        </p:nvSpPr>
        <p:spPr bwMode="auto">
          <a:xfrm flipH="1">
            <a:off x="1719184" y="3633686"/>
            <a:ext cx="5850038" cy="409516"/>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2" name="AutoShape 7"/>
          <p:cNvSpPr>
            <a:spLocks noChangeArrowheads="1"/>
          </p:cNvSpPr>
          <p:nvPr/>
        </p:nvSpPr>
        <p:spPr bwMode="auto">
          <a:xfrm flipH="1">
            <a:off x="7281878" y="3573149"/>
            <a:ext cx="530482" cy="519907"/>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4" name="AutoShape 9"/>
          <p:cNvSpPr>
            <a:spLocks noChangeArrowheads="1"/>
          </p:cNvSpPr>
          <p:nvPr/>
        </p:nvSpPr>
        <p:spPr bwMode="auto">
          <a:xfrm flipH="1">
            <a:off x="1719183" y="4641123"/>
            <a:ext cx="5763299" cy="409516"/>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5" name="AutoShape 10"/>
          <p:cNvSpPr>
            <a:spLocks noChangeArrowheads="1"/>
          </p:cNvSpPr>
          <p:nvPr/>
        </p:nvSpPr>
        <p:spPr bwMode="auto">
          <a:xfrm flipH="1">
            <a:off x="7232061" y="4575244"/>
            <a:ext cx="522617" cy="519907"/>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7" name="AutoShape 12"/>
          <p:cNvSpPr>
            <a:spLocks noChangeArrowheads="1"/>
          </p:cNvSpPr>
          <p:nvPr/>
        </p:nvSpPr>
        <p:spPr bwMode="auto">
          <a:xfrm flipH="1">
            <a:off x="1719184" y="5565455"/>
            <a:ext cx="5860668" cy="409516"/>
          </a:xfrm>
          <a:prstGeom prst="roundRect">
            <a:avLst>
              <a:gd name="adj" fmla="val 50000"/>
            </a:avLst>
          </a:prstGeom>
          <a:gradFill rotWithShape="1">
            <a:gsLst>
              <a:gs pos="0">
                <a:schemeClr val="hlink"/>
              </a:gs>
              <a:gs pos="50000">
                <a:srgbClr val="5A5A5A"/>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8" name="AutoShape 13"/>
          <p:cNvSpPr>
            <a:spLocks noChangeArrowheads="1"/>
          </p:cNvSpPr>
          <p:nvPr/>
        </p:nvSpPr>
        <p:spPr bwMode="auto">
          <a:xfrm flipH="1">
            <a:off x="7280914" y="5503137"/>
            <a:ext cx="531446" cy="519907"/>
          </a:xfrm>
          <a:prstGeom prst="homePlate">
            <a:avLst>
              <a:gd name="adj" fmla="val 25000"/>
            </a:avLst>
          </a:prstGeom>
          <a:gradFill rotWithShape="1">
            <a:gsLst>
              <a:gs pos="0">
                <a:srgbClr val="373737"/>
              </a:gs>
              <a:gs pos="100000">
                <a:schemeClr val="hlink"/>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20" name="AutoShape 14"/>
          <p:cNvSpPr>
            <a:spLocks noChangeArrowheads="1"/>
          </p:cNvSpPr>
          <p:nvPr/>
        </p:nvSpPr>
        <p:spPr bwMode="auto">
          <a:xfrm>
            <a:off x="1719184" y="2611795"/>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300" b="1" dirty="0">
                <a:solidFill>
                  <a:srgbClr val="FFFFFF"/>
                </a:solidFill>
                <a:ea typeface="Gulim" pitchFamily="34" charset="-127"/>
              </a:rPr>
              <a:t>	الإشراف على تقديم الضيافة للمشاركين أثناء فترة الراحة</a:t>
            </a:r>
            <a:endParaRPr lang="en-US" sz="2300" b="1" dirty="0">
              <a:solidFill>
                <a:srgbClr val="FFFFFF"/>
              </a:solidFill>
              <a:ea typeface="Gulim" pitchFamily="34" charset="-127"/>
            </a:endParaRPr>
          </a:p>
        </p:txBody>
      </p:sp>
      <p:sp>
        <p:nvSpPr>
          <p:cNvPr id="24" name="AutoShape 18"/>
          <p:cNvSpPr>
            <a:spLocks noChangeArrowheads="1"/>
          </p:cNvSpPr>
          <p:nvPr/>
        </p:nvSpPr>
        <p:spPr bwMode="auto">
          <a:xfrm>
            <a:off x="7740352" y="2563881"/>
            <a:ext cx="574675" cy="648103"/>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400">
              <a:solidFill>
                <a:srgbClr val="4D4D4D"/>
              </a:solidFill>
            </a:endParaRPr>
          </a:p>
        </p:txBody>
      </p:sp>
      <p:grpSp>
        <p:nvGrpSpPr>
          <p:cNvPr id="25" name="Group 19"/>
          <p:cNvGrpSpPr>
            <a:grpSpLocks/>
          </p:cNvGrpSpPr>
          <p:nvPr/>
        </p:nvGrpSpPr>
        <p:grpSpPr bwMode="auto">
          <a:xfrm>
            <a:off x="7740352" y="2563881"/>
            <a:ext cx="574675" cy="648103"/>
            <a:chOff x="0" y="0"/>
            <a:chExt cx="4251" cy="2141"/>
          </a:xfrm>
        </p:grpSpPr>
        <p:sp>
          <p:nvSpPr>
            <p:cNvPr id="26" name="Oval 20"/>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27" name="Oval 21"/>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28" name="Oval 22"/>
          <p:cNvSpPr>
            <a:spLocks noChangeArrowheads="1"/>
          </p:cNvSpPr>
          <p:nvPr/>
        </p:nvSpPr>
        <p:spPr bwMode="auto">
          <a:xfrm flipH="1">
            <a:off x="7786389" y="2616269"/>
            <a:ext cx="482600" cy="516346"/>
          </a:xfrm>
          <a:prstGeom prst="ellipse">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29" name="Oval 23"/>
          <p:cNvSpPr>
            <a:spLocks noChangeArrowheads="1"/>
          </p:cNvSpPr>
          <p:nvPr/>
        </p:nvSpPr>
        <p:spPr bwMode="auto">
          <a:xfrm flipH="1">
            <a:off x="7834013" y="2625793"/>
            <a:ext cx="377825" cy="341857"/>
          </a:xfrm>
          <a:prstGeom prst="ellipse">
            <a:avLst/>
          </a:prstGeom>
          <a:gradFill rotWithShape="1">
            <a:gsLst>
              <a:gs pos="0">
                <a:srgbClr val="F6E7DA"/>
              </a:gs>
              <a:gs pos="100000">
                <a:schemeClr val="bg2">
                  <a:alpha val="37999"/>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0" name="AutoShape 24"/>
          <p:cNvSpPr>
            <a:spLocks noChangeArrowheads="1"/>
          </p:cNvSpPr>
          <p:nvPr/>
        </p:nvSpPr>
        <p:spPr bwMode="auto">
          <a:xfrm>
            <a:off x="7740352" y="2565468"/>
            <a:ext cx="576262" cy="605371"/>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b="1" dirty="0">
                <a:solidFill>
                  <a:srgbClr val="FFFFFF"/>
                </a:solidFill>
              </a:rPr>
              <a:t>5</a:t>
            </a:r>
            <a:endParaRPr lang="en-US" b="1" dirty="0">
              <a:solidFill>
                <a:srgbClr val="FFFFFF"/>
              </a:solidFill>
              <a:ea typeface="Gulim" pitchFamily="34" charset="-127"/>
            </a:endParaRPr>
          </a:p>
        </p:txBody>
      </p:sp>
      <p:grpSp>
        <p:nvGrpSpPr>
          <p:cNvPr id="31" name="Group 25"/>
          <p:cNvGrpSpPr>
            <a:grpSpLocks/>
          </p:cNvGrpSpPr>
          <p:nvPr/>
        </p:nvGrpSpPr>
        <p:grpSpPr bwMode="auto">
          <a:xfrm>
            <a:off x="7740154" y="3500506"/>
            <a:ext cx="576262" cy="648103"/>
            <a:chOff x="0" y="0"/>
            <a:chExt cx="363" cy="364"/>
          </a:xfrm>
        </p:grpSpPr>
        <p:sp>
          <p:nvSpPr>
            <p:cNvPr id="32" name="AutoShape 26"/>
            <p:cNvSpPr>
              <a:spLocks noChangeArrowheads="1"/>
            </p:cNvSpPr>
            <p:nvPr/>
          </p:nvSpPr>
          <p:spPr bwMode="auto">
            <a:xfrm>
              <a:off x="2" y="1"/>
              <a:ext cx="360" cy="363"/>
            </a:xfrm>
            <a:prstGeom prst="roundRect">
              <a:avLst>
                <a:gd name="adj" fmla="val 14222"/>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33" name="Group 27"/>
            <p:cNvGrpSpPr>
              <a:grpSpLocks/>
            </p:cNvGrpSpPr>
            <p:nvPr/>
          </p:nvGrpSpPr>
          <p:grpSpPr bwMode="auto">
            <a:xfrm>
              <a:off x="2" y="0"/>
              <a:ext cx="359" cy="364"/>
              <a:chOff x="0" y="0"/>
              <a:chExt cx="4251" cy="2141"/>
            </a:xfrm>
          </p:grpSpPr>
          <p:sp>
            <p:nvSpPr>
              <p:cNvPr id="37" name="Oval 28"/>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38" name="Oval 29"/>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34" name="Oval 30"/>
            <p:cNvSpPr>
              <a:spLocks noChangeArrowheads="1"/>
            </p:cNvSpPr>
            <p:nvPr/>
          </p:nvSpPr>
          <p:spPr bwMode="auto">
            <a:xfrm flipH="1">
              <a:off x="31" y="33"/>
              <a:ext cx="302" cy="292"/>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5" name="Oval 31"/>
            <p:cNvSpPr>
              <a:spLocks noChangeArrowheads="1"/>
            </p:cNvSpPr>
            <p:nvPr/>
          </p:nvSpPr>
          <p:spPr bwMode="auto">
            <a:xfrm flipH="1">
              <a:off x="59" y="41"/>
              <a:ext cx="244" cy="191"/>
            </a:xfrm>
            <a:prstGeom prst="ellipse">
              <a:avLst/>
            </a:prstGeom>
            <a:gradFill rotWithShape="1">
              <a:gsLst>
                <a:gs pos="0">
                  <a:srgbClr val="FCF2CD"/>
                </a:gs>
                <a:gs pos="100000">
                  <a:schemeClr val="accent1">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6" name="AutoShape 32"/>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altLang="en-US" b="1" dirty="0" smtClean="0">
                  <a:solidFill>
                    <a:srgbClr val="FFFFFF"/>
                  </a:solidFill>
                </a:rPr>
                <a:t>6</a:t>
              </a:r>
              <a:endParaRPr lang="en-US" b="1" dirty="0">
                <a:solidFill>
                  <a:srgbClr val="FFFFFF"/>
                </a:solidFill>
                <a:ea typeface="Gulim" pitchFamily="34" charset="-127"/>
              </a:endParaRPr>
            </a:p>
          </p:txBody>
        </p:sp>
      </p:grpSp>
      <p:grpSp>
        <p:nvGrpSpPr>
          <p:cNvPr id="39" name="Group 33"/>
          <p:cNvGrpSpPr>
            <a:grpSpLocks/>
          </p:cNvGrpSpPr>
          <p:nvPr/>
        </p:nvGrpSpPr>
        <p:grpSpPr bwMode="auto">
          <a:xfrm>
            <a:off x="7740154" y="4510156"/>
            <a:ext cx="576262" cy="648103"/>
            <a:chOff x="0" y="0"/>
            <a:chExt cx="363" cy="364"/>
          </a:xfrm>
        </p:grpSpPr>
        <p:sp>
          <p:nvSpPr>
            <p:cNvPr id="40" name="AutoShape 34"/>
            <p:cNvSpPr>
              <a:spLocks noChangeArrowheads="1"/>
            </p:cNvSpPr>
            <p:nvPr/>
          </p:nvSpPr>
          <p:spPr bwMode="auto">
            <a:xfrm>
              <a:off x="1" y="0"/>
              <a:ext cx="361" cy="363"/>
            </a:xfrm>
            <a:prstGeom prst="roundRect">
              <a:avLst>
                <a:gd name="adj" fmla="val 14222"/>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1" name="Group 35"/>
            <p:cNvGrpSpPr>
              <a:grpSpLocks/>
            </p:cNvGrpSpPr>
            <p:nvPr/>
          </p:nvGrpSpPr>
          <p:grpSpPr bwMode="auto">
            <a:xfrm>
              <a:off x="0" y="0"/>
              <a:ext cx="361" cy="364"/>
              <a:chOff x="0" y="0"/>
              <a:chExt cx="4251" cy="2141"/>
            </a:xfrm>
          </p:grpSpPr>
          <p:sp>
            <p:nvSpPr>
              <p:cNvPr id="45" name="Oval 36"/>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46" name="Oval 37"/>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42" name="Oval 38"/>
            <p:cNvSpPr>
              <a:spLocks noChangeArrowheads="1"/>
            </p:cNvSpPr>
            <p:nvPr/>
          </p:nvSpPr>
          <p:spPr bwMode="auto">
            <a:xfrm flipH="1">
              <a:off x="29" y="33"/>
              <a:ext cx="303" cy="293"/>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3" name="Oval 39"/>
            <p:cNvSpPr>
              <a:spLocks noChangeArrowheads="1"/>
            </p:cNvSpPr>
            <p:nvPr/>
          </p:nvSpPr>
          <p:spPr bwMode="auto">
            <a:xfrm flipH="1">
              <a:off x="57" y="41"/>
              <a:ext cx="246" cy="191"/>
            </a:xfrm>
            <a:prstGeom prst="ellipse">
              <a:avLst/>
            </a:prstGeom>
            <a:gradFill rotWithShape="1">
              <a:gsLst>
                <a:gs pos="0">
                  <a:srgbClr val="FFAAAA"/>
                </a:gs>
                <a:gs pos="100000">
                  <a:schemeClr val="accent2">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4" name="AutoShape 40"/>
            <p:cNvSpPr>
              <a:spLocks noChangeArrowheads="1"/>
            </p:cNvSpPr>
            <p:nvPr/>
          </p:nvSpPr>
          <p:spPr bwMode="auto">
            <a:xfrm>
              <a:off x="0" y="0"/>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altLang="en-US" b="1" dirty="0" smtClean="0">
                  <a:solidFill>
                    <a:srgbClr val="FFFFFF"/>
                  </a:solidFill>
                </a:rPr>
                <a:t>7</a:t>
              </a:r>
              <a:endParaRPr lang="en-US" b="1" dirty="0">
                <a:solidFill>
                  <a:srgbClr val="FFFFFF"/>
                </a:solidFill>
                <a:ea typeface="Gulim" pitchFamily="34" charset="-127"/>
              </a:endParaRPr>
            </a:p>
          </p:txBody>
        </p:sp>
      </p:grpSp>
      <p:grpSp>
        <p:nvGrpSpPr>
          <p:cNvPr id="47" name="Group 41"/>
          <p:cNvGrpSpPr>
            <a:grpSpLocks/>
          </p:cNvGrpSpPr>
          <p:nvPr/>
        </p:nvGrpSpPr>
        <p:grpSpPr bwMode="auto">
          <a:xfrm>
            <a:off x="7740154" y="5445193"/>
            <a:ext cx="576262" cy="648103"/>
            <a:chOff x="0" y="0"/>
            <a:chExt cx="363" cy="364"/>
          </a:xfrm>
        </p:grpSpPr>
        <p:sp>
          <p:nvSpPr>
            <p:cNvPr id="48" name="AutoShape 42"/>
            <p:cNvSpPr>
              <a:spLocks noChangeArrowheads="1"/>
            </p:cNvSpPr>
            <p:nvPr/>
          </p:nvSpPr>
          <p:spPr bwMode="auto">
            <a:xfrm>
              <a:off x="1" y="1"/>
              <a:ext cx="361" cy="363"/>
            </a:xfrm>
            <a:prstGeom prst="roundRect">
              <a:avLst>
                <a:gd name="adj" fmla="val 14222"/>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9" name="Group 43"/>
            <p:cNvGrpSpPr>
              <a:grpSpLocks/>
            </p:cNvGrpSpPr>
            <p:nvPr/>
          </p:nvGrpSpPr>
          <p:grpSpPr bwMode="auto">
            <a:xfrm>
              <a:off x="0" y="0"/>
              <a:ext cx="360" cy="364"/>
              <a:chOff x="0" y="0"/>
              <a:chExt cx="1134" cy="993"/>
            </a:xfrm>
          </p:grpSpPr>
          <p:grpSp>
            <p:nvGrpSpPr>
              <p:cNvPr id="52" name="Group 44"/>
              <p:cNvGrpSpPr>
                <a:grpSpLocks/>
              </p:cNvGrpSpPr>
              <p:nvPr/>
            </p:nvGrpSpPr>
            <p:grpSpPr bwMode="auto">
              <a:xfrm>
                <a:off x="0" y="0"/>
                <a:ext cx="1134" cy="993"/>
                <a:chOff x="0" y="0"/>
                <a:chExt cx="4251" cy="2141"/>
              </a:xfrm>
            </p:grpSpPr>
            <p:sp>
              <p:nvSpPr>
                <p:cNvPr id="54" name="Oval 45"/>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55" name="Oval 46"/>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53" name="Oval 47"/>
              <p:cNvSpPr>
                <a:spLocks noChangeArrowheads="1"/>
              </p:cNvSpPr>
              <p:nvPr/>
            </p:nvSpPr>
            <p:spPr bwMode="auto">
              <a:xfrm flipH="1">
                <a:off x="91" y="91"/>
                <a:ext cx="953" cy="795"/>
              </a:xfrm>
              <a:prstGeom prst="ellipse">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grpSp>
        <p:sp>
          <p:nvSpPr>
            <p:cNvPr id="50" name="Oval 48"/>
            <p:cNvSpPr>
              <a:spLocks noChangeArrowheads="1"/>
            </p:cNvSpPr>
            <p:nvPr/>
          </p:nvSpPr>
          <p:spPr bwMode="auto">
            <a:xfrm flipH="1">
              <a:off x="57" y="42"/>
              <a:ext cx="244" cy="191"/>
            </a:xfrm>
            <a:prstGeom prst="ellipse">
              <a:avLst/>
            </a:prstGeom>
            <a:gradFill rotWithShape="1">
              <a:gsLst>
                <a:gs pos="0">
                  <a:srgbClr val="DBDBDB"/>
                </a:gs>
                <a:gs pos="100000">
                  <a:schemeClr val="hlink">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51" name="AutoShape 49"/>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altLang="en-US" b="1" dirty="0" smtClean="0">
                  <a:solidFill>
                    <a:srgbClr val="FFFFFF"/>
                  </a:solidFill>
                </a:rPr>
                <a:t>8</a:t>
              </a:r>
              <a:endParaRPr lang="en-US" b="1" dirty="0">
                <a:solidFill>
                  <a:srgbClr val="FFFFFF"/>
                </a:solidFill>
                <a:ea typeface="Gulim" pitchFamily="34" charset="-127"/>
              </a:endParaRPr>
            </a:p>
          </p:txBody>
        </p:sp>
      </p:grpSp>
      <p:sp>
        <p:nvSpPr>
          <p:cNvPr id="69" name="AutoShape 14"/>
          <p:cNvSpPr>
            <a:spLocks noChangeArrowheads="1"/>
          </p:cNvSpPr>
          <p:nvPr/>
        </p:nvSpPr>
        <p:spPr bwMode="auto">
          <a:xfrm>
            <a:off x="1763688" y="3573016"/>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200" b="1" dirty="0">
                <a:solidFill>
                  <a:srgbClr val="FFFFFF"/>
                </a:solidFill>
                <a:ea typeface="Gulim" pitchFamily="34" charset="-127"/>
              </a:rPr>
              <a:t>	تسجيل كافة المقترحات التي قدمها المشاركون خلال الاجتماع</a:t>
            </a:r>
            <a:endParaRPr lang="en-US" sz="2200" b="1" dirty="0">
              <a:solidFill>
                <a:srgbClr val="FFFFFF"/>
              </a:solidFill>
              <a:ea typeface="Gulim" pitchFamily="34" charset="-127"/>
            </a:endParaRPr>
          </a:p>
        </p:txBody>
      </p:sp>
      <p:sp>
        <p:nvSpPr>
          <p:cNvPr id="70" name="AutoShape 14"/>
          <p:cNvSpPr>
            <a:spLocks noChangeArrowheads="1"/>
          </p:cNvSpPr>
          <p:nvPr/>
        </p:nvSpPr>
        <p:spPr bwMode="auto">
          <a:xfrm>
            <a:off x="1808192" y="4565496"/>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200" b="1" dirty="0" smtClean="0">
                <a:solidFill>
                  <a:srgbClr val="FFFFFF"/>
                </a:solidFill>
                <a:ea typeface="Gulim" pitchFamily="34" charset="-127"/>
              </a:rPr>
              <a:t>تدوين القرارات الأساسية المتخذة حرفياً كما وردت </a:t>
            </a:r>
            <a:endParaRPr lang="en-US" sz="2200" b="1" dirty="0">
              <a:solidFill>
                <a:srgbClr val="FFFFFF"/>
              </a:solidFill>
              <a:ea typeface="Gulim" pitchFamily="34" charset="-127"/>
            </a:endParaRPr>
          </a:p>
        </p:txBody>
      </p:sp>
      <p:sp>
        <p:nvSpPr>
          <p:cNvPr id="71" name="AutoShape 14"/>
          <p:cNvSpPr>
            <a:spLocks noChangeArrowheads="1"/>
          </p:cNvSpPr>
          <p:nvPr/>
        </p:nvSpPr>
        <p:spPr bwMode="auto">
          <a:xfrm>
            <a:off x="1852696" y="5501600"/>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rtl="1" latinLnBrk="1"/>
            <a:r>
              <a:rPr lang="ar-EG" sz="2100" b="1" dirty="0" smtClean="0">
                <a:solidFill>
                  <a:srgbClr val="FFFFFF"/>
                </a:solidFill>
                <a:ea typeface="Gulim" pitchFamily="34" charset="-127"/>
              </a:rPr>
              <a:t>تدوين </a:t>
            </a:r>
            <a:r>
              <a:rPr lang="ar-EG" sz="2100" b="1" dirty="0">
                <a:solidFill>
                  <a:srgbClr val="FFFFFF"/>
                </a:solidFill>
                <a:ea typeface="Gulim" pitchFamily="34" charset="-127"/>
              </a:rPr>
              <a:t>أسماء المشاركين الذين أوكلت إليهم القيام بمهام معينة </a:t>
            </a:r>
            <a:endParaRPr lang="en-US" sz="2100" b="1" dirty="0">
              <a:solidFill>
                <a:srgbClr val="FFFFFF"/>
              </a:solidFill>
              <a:ea typeface="Gulim" pitchFamily="34" charset="-127"/>
            </a:endParaRPr>
          </a:p>
        </p:txBody>
      </p:sp>
    </p:spTree>
    <p:extLst>
      <p:ext uri="{BB962C8B-B14F-4D97-AF65-F5344CB8AC3E}">
        <p14:creationId xmlns:p14="http://schemas.microsoft.com/office/powerpoint/2010/main" xmlns="" val="241636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fade">
                                      <p:cBhvr>
                                        <p:cTn id="64" dur="1000"/>
                                        <p:tgtEl>
                                          <p:spTgt spid="69"/>
                                        </p:tgtEl>
                                      </p:cBhvr>
                                    </p:animEffect>
                                    <p:anim calcmode="lin" valueType="num">
                                      <p:cBhvr>
                                        <p:cTn id="65" dur="1000" fill="hold"/>
                                        <p:tgtEl>
                                          <p:spTgt spid="69"/>
                                        </p:tgtEl>
                                        <p:attrNameLst>
                                          <p:attrName>ppt_x</p:attrName>
                                        </p:attrNameLst>
                                      </p:cBhvr>
                                      <p:tavLst>
                                        <p:tav tm="0">
                                          <p:val>
                                            <p:strVal val="#ppt_x"/>
                                          </p:val>
                                        </p:tav>
                                        <p:tav tm="100000">
                                          <p:val>
                                            <p:strVal val="#ppt_x"/>
                                          </p:val>
                                        </p:tav>
                                      </p:tavLst>
                                    </p:anim>
                                    <p:anim calcmode="lin" valueType="num">
                                      <p:cBhvr>
                                        <p:cTn id="6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1000"/>
                                        <p:tgtEl>
                                          <p:spTgt spid="39"/>
                                        </p:tgtEl>
                                      </p:cBhvr>
                                    </p:animEffect>
                                    <p:anim calcmode="lin" valueType="num">
                                      <p:cBhvr>
                                        <p:cTn id="82" dur="1000" fill="hold"/>
                                        <p:tgtEl>
                                          <p:spTgt spid="39"/>
                                        </p:tgtEl>
                                        <p:attrNameLst>
                                          <p:attrName>ppt_x</p:attrName>
                                        </p:attrNameLst>
                                      </p:cBhvr>
                                      <p:tavLst>
                                        <p:tav tm="0">
                                          <p:val>
                                            <p:strVal val="#ppt_x"/>
                                          </p:val>
                                        </p:tav>
                                        <p:tav tm="100000">
                                          <p:val>
                                            <p:strVal val="#ppt_x"/>
                                          </p:val>
                                        </p:tav>
                                      </p:tavLst>
                                    </p:anim>
                                    <p:anim calcmode="lin" valueType="num">
                                      <p:cBhvr>
                                        <p:cTn id="83" dur="1000" fill="hold"/>
                                        <p:tgtEl>
                                          <p:spTgt spid="3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fade">
                                      <p:cBhvr>
                                        <p:cTn id="86" dur="1000"/>
                                        <p:tgtEl>
                                          <p:spTgt spid="70"/>
                                        </p:tgtEl>
                                      </p:cBhvr>
                                    </p:animEffect>
                                    <p:anim calcmode="lin" valueType="num">
                                      <p:cBhvr>
                                        <p:cTn id="87" dur="1000" fill="hold"/>
                                        <p:tgtEl>
                                          <p:spTgt spid="70"/>
                                        </p:tgtEl>
                                        <p:attrNameLst>
                                          <p:attrName>ppt_x</p:attrName>
                                        </p:attrNameLst>
                                      </p:cBhvr>
                                      <p:tavLst>
                                        <p:tav tm="0">
                                          <p:val>
                                            <p:strVal val="#ppt_x"/>
                                          </p:val>
                                        </p:tav>
                                        <p:tav tm="100000">
                                          <p:val>
                                            <p:strVal val="#ppt_x"/>
                                          </p:val>
                                        </p:tav>
                                      </p:tavLst>
                                    </p:anim>
                                    <p:anim calcmode="lin" valueType="num">
                                      <p:cBhvr>
                                        <p:cTn id="88"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fade">
                                      <p:cBhvr>
                                        <p:cTn id="93" dur="1000"/>
                                        <p:tgtEl>
                                          <p:spTgt spid="17"/>
                                        </p:tgtEl>
                                      </p:cBhvr>
                                    </p:animEffect>
                                    <p:anim calcmode="lin" valueType="num">
                                      <p:cBhvr>
                                        <p:cTn id="94" dur="1000" fill="hold"/>
                                        <p:tgtEl>
                                          <p:spTgt spid="17"/>
                                        </p:tgtEl>
                                        <p:attrNameLst>
                                          <p:attrName>ppt_x</p:attrName>
                                        </p:attrNameLst>
                                      </p:cBhvr>
                                      <p:tavLst>
                                        <p:tav tm="0">
                                          <p:val>
                                            <p:strVal val="#ppt_x"/>
                                          </p:val>
                                        </p:tav>
                                        <p:tav tm="100000">
                                          <p:val>
                                            <p:strVal val="#ppt_x"/>
                                          </p:val>
                                        </p:tav>
                                      </p:tavLst>
                                    </p:anim>
                                    <p:anim calcmode="lin" valueType="num">
                                      <p:cBhvr>
                                        <p:cTn id="95" dur="1000" fill="hold"/>
                                        <p:tgtEl>
                                          <p:spTgt spid="1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1000"/>
                                        <p:tgtEl>
                                          <p:spTgt spid="47"/>
                                        </p:tgtEl>
                                      </p:cBhvr>
                                    </p:animEffect>
                                    <p:anim calcmode="lin" valueType="num">
                                      <p:cBhvr>
                                        <p:cTn id="104" dur="1000" fill="hold"/>
                                        <p:tgtEl>
                                          <p:spTgt spid="47"/>
                                        </p:tgtEl>
                                        <p:attrNameLst>
                                          <p:attrName>ppt_x</p:attrName>
                                        </p:attrNameLst>
                                      </p:cBhvr>
                                      <p:tavLst>
                                        <p:tav tm="0">
                                          <p:val>
                                            <p:strVal val="#ppt_x"/>
                                          </p:val>
                                        </p:tav>
                                        <p:tav tm="100000">
                                          <p:val>
                                            <p:strVal val="#ppt_x"/>
                                          </p:val>
                                        </p:tav>
                                      </p:tavLst>
                                    </p:anim>
                                    <p:anim calcmode="lin" valueType="num">
                                      <p:cBhvr>
                                        <p:cTn id="105" dur="1000" fill="hold"/>
                                        <p:tgtEl>
                                          <p:spTgt spid="47"/>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71"/>
                                        </p:tgtEl>
                                        <p:attrNameLst>
                                          <p:attrName>style.visibility</p:attrName>
                                        </p:attrNameLst>
                                      </p:cBhvr>
                                      <p:to>
                                        <p:strVal val="visible"/>
                                      </p:to>
                                    </p:set>
                                    <p:animEffect transition="in" filter="fade">
                                      <p:cBhvr>
                                        <p:cTn id="108" dur="1000"/>
                                        <p:tgtEl>
                                          <p:spTgt spid="71"/>
                                        </p:tgtEl>
                                      </p:cBhvr>
                                    </p:animEffect>
                                    <p:anim calcmode="lin" valueType="num">
                                      <p:cBhvr>
                                        <p:cTn id="109" dur="1000" fill="hold"/>
                                        <p:tgtEl>
                                          <p:spTgt spid="71"/>
                                        </p:tgtEl>
                                        <p:attrNameLst>
                                          <p:attrName>ppt_x</p:attrName>
                                        </p:attrNameLst>
                                      </p:cBhvr>
                                      <p:tavLst>
                                        <p:tav tm="0">
                                          <p:val>
                                            <p:strVal val="#ppt_x"/>
                                          </p:val>
                                        </p:tav>
                                        <p:tav tm="100000">
                                          <p:val>
                                            <p:strVal val="#ppt_x"/>
                                          </p:val>
                                        </p:tav>
                                      </p:tavLst>
                                    </p:anim>
                                    <p:anim calcmode="lin" valueType="num">
                                      <p:cBhvr>
                                        <p:cTn id="110"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4" grpId="0" animBg="1"/>
      <p:bldP spid="15" grpId="0" animBg="1"/>
      <p:bldP spid="17" grpId="0" animBg="1"/>
      <p:bldP spid="18" grpId="0" animBg="1"/>
      <p:bldP spid="20" grpId="0"/>
      <p:bldP spid="24" grpId="0" animBg="1"/>
      <p:bldP spid="28" grpId="0" animBg="1"/>
      <p:bldP spid="29" grpId="0" animBg="1"/>
      <p:bldP spid="30" grpId="0"/>
      <p:bldP spid="69" grpId="0"/>
      <p:bldP spid="70" grpId="0"/>
      <p:bldP spid="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2" name="Group 6"/>
          <p:cNvGrpSpPr>
            <a:grpSpLocks/>
          </p:cNvGrpSpPr>
          <p:nvPr/>
        </p:nvGrpSpPr>
        <p:grpSpPr bwMode="auto">
          <a:xfrm flipH="1">
            <a:off x="467544" y="2380779"/>
            <a:ext cx="8135812" cy="1008062"/>
            <a:chOff x="0" y="0"/>
            <a:chExt cx="3308" cy="292"/>
          </a:xfrm>
        </p:grpSpPr>
        <p:sp>
          <p:nvSpPr>
            <p:cNvPr id="14343" name="AutoShape 8"/>
            <p:cNvSpPr>
              <a:spLocks noChangeArrowheads="1"/>
            </p:cNvSpPr>
            <p:nvPr/>
          </p:nvSpPr>
          <p:spPr bwMode="auto">
            <a:xfrm>
              <a:off x="132" y="34"/>
              <a:ext cx="3176" cy="230"/>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14344" name="AutoShape 9"/>
            <p:cNvSpPr>
              <a:spLocks noChangeArrowheads="1"/>
            </p:cNvSpPr>
            <p:nvPr/>
          </p:nvSpPr>
          <p:spPr bwMode="auto">
            <a:xfrm>
              <a:off x="0" y="0"/>
              <a:ext cx="288" cy="292"/>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p>
          </p:txBody>
        </p:sp>
      </p:grpSp>
      <p:grpSp>
        <p:nvGrpSpPr>
          <p:cNvPr id="14345" name="Group 9"/>
          <p:cNvGrpSpPr>
            <a:grpSpLocks/>
          </p:cNvGrpSpPr>
          <p:nvPr/>
        </p:nvGrpSpPr>
        <p:grpSpPr bwMode="auto">
          <a:xfrm flipH="1">
            <a:off x="540256" y="3533304"/>
            <a:ext cx="8063100" cy="903287"/>
            <a:chOff x="0" y="0"/>
            <a:chExt cx="3326" cy="292"/>
          </a:xfrm>
        </p:grpSpPr>
        <p:sp>
          <p:nvSpPr>
            <p:cNvPr id="14346" name="AutoShape 11"/>
            <p:cNvSpPr>
              <a:spLocks noChangeArrowheads="1"/>
            </p:cNvSpPr>
            <p:nvPr/>
          </p:nvSpPr>
          <p:spPr bwMode="auto">
            <a:xfrm>
              <a:off x="150" y="37"/>
              <a:ext cx="3176" cy="230"/>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14347" name="AutoShape 12"/>
            <p:cNvSpPr>
              <a:spLocks noChangeArrowheads="1"/>
            </p:cNvSpPr>
            <p:nvPr/>
          </p:nvSpPr>
          <p:spPr bwMode="auto">
            <a:xfrm>
              <a:off x="0" y="0"/>
              <a:ext cx="288" cy="292"/>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p>
          </p:txBody>
        </p:sp>
      </p:grpSp>
      <p:grpSp>
        <p:nvGrpSpPr>
          <p:cNvPr id="14348" name="Group 12"/>
          <p:cNvGrpSpPr>
            <a:grpSpLocks/>
          </p:cNvGrpSpPr>
          <p:nvPr/>
        </p:nvGrpSpPr>
        <p:grpSpPr bwMode="auto">
          <a:xfrm flipH="1">
            <a:off x="466474" y="4541366"/>
            <a:ext cx="8136351" cy="831850"/>
            <a:chOff x="-61" y="0"/>
            <a:chExt cx="3363" cy="292"/>
          </a:xfrm>
        </p:grpSpPr>
        <p:sp>
          <p:nvSpPr>
            <p:cNvPr id="14349" name="AutoShape 14"/>
            <p:cNvSpPr>
              <a:spLocks noChangeArrowheads="1"/>
            </p:cNvSpPr>
            <p:nvPr/>
          </p:nvSpPr>
          <p:spPr bwMode="auto">
            <a:xfrm>
              <a:off x="73" y="35"/>
              <a:ext cx="3229" cy="230"/>
            </a:xfrm>
            <a:prstGeom prst="roundRect">
              <a:avLst>
                <a:gd name="adj" fmla="val 50000"/>
              </a:avLst>
            </a:prstGeom>
            <a:gradFill rotWithShape="1">
              <a:gsLst>
                <a:gs pos="0">
                  <a:schemeClr val="hlink"/>
                </a:gs>
                <a:gs pos="50000">
                  <a:srgbClr val="5A5A5A"/>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14350" name="AutoShape 15"/>
            <p:cNvSpPr>
              <a:spLocks noChangeArrowheads="1"/>
            </p:cNvSpPr>
            <p:nvPr/>
          </p:nvSpPr>
          <p:spPr bwMode="auto">
            <a:xfrm>
              <a:off x="-61" y="0"/>
              <a:ext cx="288" cy="292"/>
            </a:xfrm>
            <a:prstGeom prst="homePlate">
              <a:avLst>
                <a:gd name="adj" fmla="val 25000"/>
              </a:avLst>
            </a:prstGeom>
            <a:gradFill rotWithShape="1">
              <a:gsLst>
                <a:gs pos="0">
                  <a:srgbClr val="373737"/>
                </a:gs>
                <a:gs pos="100000">
                  <a:schemeClr val="hlink"/>
                </a:gs>
              </a:gsLst>
              <a:lin ang="18900000" scaled="1"/>
            </a:gradFill>
            <a:ln w="38100" cmpd="sng">
              <a:solidFill>
                <a:schemeClr val="bg1"/>
              </a:solidFill>
              <a:miter lim="800000"/>
              <a:headEnd/>
              <a:tailEnd/>
            </a:ln>
          </p:spPr>
          <p:txBody>
            <a:bodyPr wrap="none" anchor="ctr"/>
            <a:lstStyle/>
            <a:p>
              <a:endParaRPr lang="en-US" baseline="-25000"/>
            </a:p>
          </p:txBody>
        </p:sp>
      </p:grpSp>
      <p:sp>
        <p:nvSpPr>
          <p:cNvPr id="14351" name="AutoShape 17"/>
          <p:cNvSpPr>
            <a:spLocks noChangeArrowheads="1"/>
          </p:cNvSpPr>
          <p:nvPr/>
        </p:nvSpPr>
        <p:spPr bwMode="auto">
          <a:xfrm flipH="1">
            <a:off x="775326" y="2636912"/>
            <a:ext cx="7037034"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altLang="en-US" sz="2400" b="1" dirty="0" smtClean="0">
                <a:solidFill>
                  <a:srgbClr val="002060"/>
                </a:solidFill>
              </a:rPr>
              <a:t>تستخدم </a:t>
            </a:r>
            <a:r>
              <a:rPr lang="ar-EG" altLang="en-US" sz="2400" b="1" dirty="0">
                <a:solidFill>
                  <a:srgbClr val="002060"/>
                </a:solidFill>
              </a:rPr>
              <a:t>كلمة سكرتير لتدل على المكان الذي يزاول فيه </a:t>
            </a:r>
            <a:r>
              <a:rPr lang="ar-EG" altLang="en-US" sz="2400" b="1" dirty="0" smtClean="0">
                <a:solidFill>
                  <a:srgbClr val="002060"/>
                </a:solidFill>
              </a:rPr>
              <a:t>السكرتير</a:t>
            </a:r>
            <a:br>
              <a:rPr lang="ar-EG" altLang="en-US" sz="2400" b="1" dirty="0" smtClean="0">
                <a:solidFill>
                  <a:srgbClr val="002060"/>
                </a:solidFill>
              </a:rPr>
            </a:br>
            <a:r>
              <a:rPr lang="ar-EG" altLang="en-US" sz="2400" b="1" dirty="0" smtClean="0">
                <a:solidFill>
                  <a:srgbClr val="002060"/>
                </a:solidFill>
              </a:rPr>
              <a:t> </a:t>
            </a:r>
            <a:r>
              <a:rPr lang="ar-EG" altLang="en-US" sz="2400" b="1" dirty="0">
                <a:solidFill>
                  <a:srgbClr val="002060"/>
                </a:solidFill>
              </a:rPr>
              <a:t>أعماله المكتبية</a:t>
            </a:r>
            <a:endParaRPr lang="en-ZA" altLang="en-US" sz="2400" b="1" dirty="0">
              <a:solidFill>
                <a:srgbClr val="002060"/>
              </a:solidFill>
            </a:endParaRPr>
          </a:p>
        </p:txBody>
      </p:sp>
      <p:sp>
        <p:nvSpPr>
          <p:cNvPr id="14352" name="AutoShape 18"/>
          <p:cNvSpPr>
            <a:spLocks noChangeArrowheads="1"/>
          </p:cNvSpPr>
          <p:nvPr/>
        </p:nvSpPr>
        <p:spPr bwMode="auto">
          <a:xfrm flipH="1">
            <a:off x="827584" y="3789040"/>
            <a:ext cx="7037034"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002060"/>
                </a:solidFill>
              </a:rPr>
              <a:t>تستخدم </a:t>
            </a:r>
            <a:r>
              <a:rPr lang="ar-EG" sz="2400" b="1" dirty="0">
                <a:solidFill>
                  <a:srgbClr val="002060"/>
                </a:solidFill>
              </a:rPr>
              <a:t>كلمة سكرتير لتدل على الموظفين المكتبيين بالجهة</a:t>
            </a:r>
            <a:endParaRPr lang="en-US" sz="2400" b="1" dirty="0">
              <a:solidFill>
                <a:srgbClr val="002060"/>
              </a:solidFill>
            </a:endParaRPr>
          </a:p>
        </p:txBody>
      </p:sp>
      <p:sp>
        <p:nvSpPr>
          <p:cNvPr id="14353" name="AutoShape 19"/>
          <p:cNvSpPr>
            <a:spLocks noChangeArrowheads="1"/>
          </p:cNvSpPr>
          <p:nvPr/>
        </p:nvSpPr>
        <p:spPr bwMode="auto">
          <a:xfrm flipH="1">
            <a:off x="755576" y="4762475"/>
            <a:ext cx="7108131"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002060"/>
                </a:solidFill>
              </a:rPr>
              <a:t>تستخدم </a:t>
            </a:r>
            <a:r>
              <a:rPr lang="ar-EG" sz="2400" b="1" dirty="0">
                <a:solidFill>
                  <a:srgbClr val="002060"/>
                </a:solidFill>
              </a:rPr>
              <a:t>كلمة سكرتير لتدل على الشؤون الإدارية في المنشأة</a:t>
            </a:r>
            <a:endParaRPr lang="en-US" sz="2400" b="1" dirty="0">
              <a:solidFill>
                <a:srgbClr val="002060"/>
              </a:solidFill>
            </a:endParaRPr>
          </a:p>
        </p:txBody>
      </p:sp>
      <p:sp>
        <p:nvSpPr>
          <p:cNvPr id="18"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وقد يعرف السكرتير في قاموس وبستر لتدل على ثلاثة معان</a:t>
            </a:r>
            <a:endParaRPr lang="en-GB" altLang="en-US" sz="3200" dirty="0">
              <a:latin typeface="Simplified Arabic" pitchFamily="18" charset="-78"/>
              <a:cs typeface="Simplified Arabic" pitchFamily="18" charset="-78"/>
            </a:endParaRPr>
          </a:p>
        </p:txBody>
      </p:sp>
    </p:spTree>
    <p:extLst>
      <p:ext uri="{BB962C8B-B14F-4D97-AF65-F5344CB8AC3E}">
        <p14:creationId xmlns:p14="http://schemas.microsoft.com/office/powerpoint/2010/main" xmlns="" val="280317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barn(inVertical)">
                                      <p:cBhvr>
                                        <p:cTn id="7" dur="500"/>
                                        <p:tgtEl>
                                          <p:spTgt spid="1434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351"/>
                                        </p:tgtEl>
                                        <p:attrNameLst>
                                          <p:attrName>style.visibility</p:attrName>
                                        </p:attrNameLst>
                                      </p:cBhvr>
                                      <p:to>
                                        <p:strVal val="visible"/>
                                      </p:to>
                                    </p:set>
                                    <p:animEffect transition="in" filter="barn(inVertical)">
                                      <p:cBhvr>
                                        <p:cTn id="10" dur="500"/>
                                        <p:tgtEl>
                                          <p:spTgt spid="1435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4345"/>
                                        </p:tgtEl>
                                        <p:attrNameLst>
                                          <p:attrName>style.visibility</p:attrName>
                                        </p:attrNameLst>
                                      </p:cBhvr>
                                      <p:to>
                                        <p:strVal val="visible"/>
                                      </p:to>
                                    </p:set>
                                    <p:animEffect transition="in" filter="barn(inVertical)">
                                      <p:cBhvr>
                                        <p:cTn id="15" dur="500"/>
                                        <p:tgtEl>
                                          <p:spTgt spid="1434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352"/>
                                        </p:tgtEl>
                                        <p:attrNameLst>
                                          <p:attrName>style.visibility</p:attrName>
                                        </p:attrNameLst>
                                      </p:cBhvr>
                                      <p:to>
                                        <p:strVal val="visible"/>
                                      </p:to>
                                    </p:set>
                                    <p:animEffect transition="in" filter="barn(inVertical)">
                                      <p:cBhvr>
                                        <p:cTn id="18" dur="500"/>
                                        <p:tgtEl>
                                          <p:spTgt spid="1435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4348"/>
                                        </p:tgtEl>
                                        <p:attrNameLst>
                                          <p:attrName>style.visibility</p:attrName>
                                        </p:attrNameLst>
                                      </p:cBhvr>
                                      <p:to>
                                        <p:strVal val="visible"/>
                                      </p:to>
                                    </p:set>
                                    <p:animEffect transition="in" filter="barn(inVertical)">
                                      <p:cBhvr>
                                        <p:cTn id="23" dur="500"/>
                                        <p:tgtEl>
                                          <p:spTgt spid="1434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353"/>
                                        </p:tgtEl>
                                        <p:attrNameLst>
                                          <p:attrName>style.visibility</p:attrName>
                                        </p:attrNameLst>
                                      </p:cBhvr>
                                      <p:to>
                                        <p:strVal val="visible"/>
                                      </p:to>
                                    </p:set>
                                    <p:animEffect transition="in" filter="barn(inVertical)">
                                      <p:cBhvr>
                                        <p:cTn id="26" dur="500"/>
                                        <p:tgtEl>
                                          <p:spTgt spid="14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1" grpId="0"/>
      <p:bldP spid="14352" grpId="0"/>
      <p:bldP spid="1435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smtClean="0">
                <a:latin typeface="Simplified Arabic" pitchFamily="18" charset="-78"/>
                <a:cs typeface="Simplified Arabic" pitchFamily="18" charset="-78"/>
              </a:rPr>
              <a:t>اجراءات بعد </a:t>
            </a:r>
            <a:r>
              <a:rPr lang="ar-EG" altLang="en-US" sz="3200" dirty="0">
                <a:latin typeface="Simplified Arabic" pitchFamily="18" charset="-78"/>
                <a:cs typeface="Simplified Arabic" pitchFamily="18" charset="-78"/>
              </a:rPr>
              <a:t>الاجتماع</a:t>
            </a:r>
          </a:p>
        </p:txBody>
      </p:sp>
      <p:sp>
        <p:nvSpPr>
          <p:cNvPr id="8" name="AutoShape 3"/>
          <p:cNvSpPr>
            <a:spLocks noChangeArrowheads="1"/>
          </p:cNvSpPr>
          <p:nvPr/>
        </p:nvSpPr>
        <p:spPr bwMode="auto">
          <a:xfrm flipH="1">
            <a:off x="1763688" y="2681605"/>
            <a:ext cx="5746140" cy="409516"/>
          </a:xfrm>
          <a:prstGeom prst="roundRect">
            <a:avLst>
              <a:gd name="adj" fmla="val 50000"/>
            </a:avLst>
          </a:prstGeom>
          <a:gradFill rotWithShape="1">
            <a:gsLst>
              <a:gs pos="0">
                <a:schemeClr val="bg2"/>
              </a:gs>
              <a:gs pos="50000">
                <a:srgbClr val="934300"/>
              </a:gs>
              <a:gs pos="100000">
                <a:schemeClr val="bg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9" name="AutoShape 4"/>
          <p:cNvSpPr>
            <a:spLocks noChangeArrowheads="1"/>
          </p:cNvSpPr>
          <p:nvPr/>
        </p:nvSpPr>
        <p:spPr bwMode="auto">
          <a:xfrm flipH="1">
            <a:off x="7260152" y="2621279"/>
            <a:ext cx="521061" cy="519907"/>
          </a:xfrm>
          <a:prstGeom prst="homePlate">
            <a:avLst>
              <a:gd name="adj" fmla="val 25000"/>
            </a:avLst>
          </a:prstGeom>
          <a:gradFill rotWithShape="1">
            <a:gsLst>
              <a:gs pos="0">
                <a:srgbClr val="5A2900"/>
              </a:gs>
              <a:gs pos="100000">
                <a:schemeClr val="bg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1" name="AutoShape 6"/>
          <p:cNvSpPr>
            <a:spLocks noChangeArrowheads="1"/>
          </p:cNvSpPr>
          <p:nvPr/>
        </p:nvSpPr>
        <p:spPr bwMode="auto">
          <a:xfrm flipH="1">
            <a:off x="1719184" y="3633686"/>
            <a:ext cx="5850038" cy="409516"/>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2" name="AutoShape 7"/>
          <p:cNvSpPr>
            <a:spLocks noChangeArrowheads="1"/>
          </p:cNvSpPr>
          <p:nvPr/>
        </p:nvSpPr>
        <p:spPr bwMode="auto">
          <a:xfrm flipH="1">
            <a:off x="7281878" y="3573149"/>
            <a:ext cx="530482" cy="519907"/>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4" name="AutoShape 9"/>
          <p:cNvSpPr>
            <a:spLocks noChangeArrowheads="1"/>
          </p:cNvSpPr>
          <p:nvPr/>
        </p:nvSpPr>
        <p:spPr bwMode="auto">
          <a:xfrm flipH="1">
            <a:off x="1719183" y="4641123"/>
            <a:ext cx="5763299" cy="409516"/>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5" name="AutoShape 10"/>
          <p:cNvSpPr>
            <a:spLocks noChangeArrowheads="1"/>
          </p:cNvSpPr>
          <p:nvPr/>
        </p:nvSpPr>
        <p:spPr bwMode="auto">
          <a:xfrm flipH="1">
            <a:off x="7232061" y="4575244"/>
            <a:ext cx="522617" cy="519907"/>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7" name="AutoShape 12"/>
          <p:cNvSpPr>
            <a:spLocks noChangeArrowheads="1"/>
          </p:cNvSpPr>
          <p:nvPr/>
        </p:nvSpPr>
        <p:spPr bwMode="auto">
          <a:xfrm flipH="1">
            <a:off x="1719184" y="5565455"/>
            <a:ext cx="5860668" cy="409516"/>
          </a:xfrm>
          <a:prstGeom prst="roundRect">
            <a:avLst>
              <a:gd name="adj" fmla="val 50000"/>
            </a:avLst>
          </a:prstGeom>
          <a:gradFill rotWithShape="1">
            <a:gsLst>
              <a:gs pos="0">
                <a:schemeClr val="hlink"/>
              </a:gs>
              <a:gs pos="50000">
                <a:srgbClr val="5A5A5A"/>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8" name="AutoShape 13"/>
          <p:cNvSpPr>
            <a:spLocks noChangeArrowheads="1"/>
          </p:cNvSpPr>
          <p:nvPr/>
        </p:nvSpPr>
        <p:spPr bwMode="auto">
          <a:xfrm flipH="1">
            <a:off x="7280914" y="5503137"/>
            <a:ext cx="531446" cy="519907"/>
          </a:xfrm>
          <a:prstGeom prst="homePlate">
            <a:avLst>
              <a:gd name="adj" fmla="val 25000"/>
            </a:avLst>
          </a:prstGeom>
          <a:gradFill rotWithShape="1">
            <a:gsLst>
              <a:gs pos="0">
                <a:srgbClr val="373737"/>
              </a:gs>
              <a:gs pos="100000">
                <a:schemeClr val="hlink"/>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20" name="AutoShape 14"/>
          <p:cNvSpPr>
            <a:spLocks noChangeArrowheads="1"/>
          </p:cNvSpPr>
          <p:nvPr/>
        </p:nvSpPr>
        <p:spPr bwMode="auto">
          <a:xfrm>
            <a:off x="1719184" y="2611795"/>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100" b="1" dirty="0" smtClean="0">
                <a:solidFill>
                  <a:srgbClr val="FFFFFF"/>
                </a:solidFill>
                <a:ea typeface="Gulim" pitchFamily="34" charset="-127"/>
              </a:rPr>
              <a:t>مرافقة </a:t>
            </a:r>
            <a:r>
              <a:rPr lang="ar-EG" sz="2100" b="1" dirty="0">
                <a:solidFill>
                  <a:srgbClr val="FFFFFF"/>
                </a:solidFill>
                <a:ea typeface="Gulim" pitchFamily="34" charset="-127"/>
              </a:rPr>
              <a:t>الضيوف الذين حضروا الاجتماع إلى مدخل المؤسسة</a:t>
            </a:r>
            <a:endParaRPr lang="en-US" sz="2100" b="1" dirty="0">
              <a:solidFill>
                <a:srgbClr val="FFFFFF"/>
              </a:solidFill>
              <a:ea typeface="Gulim" pitchFamily="34" charset="-127"/>
            </a:endParaRPr>
          </a:p>
        </p:txBody>
      </p:sp>
      <p:sp>
        <p:nvSpPr>
          <p:cNvPr id="24" name="AutoShape 18"/>
          <p:cNvSpPr>
            <a:spLocks noChangeArrowheads="1"/>
          </p:cNvSpPr>
          <p:nvPr/>
        </p:nvSpPr>
        <p:spPr bwMode="auto">
          <a:xfrm>
            <a:off x="7740352" y="2563881"/>
            <a:ext cx="574675" cy="648103"/>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400">
              <a:solidFill>
                <a:srgbClr val="4D4D4D"/>
              </a:solidFill>
            </a:endParaRPr>
          </a:p>
        </p:txBody>
      </p:sp>
      <p:grpSp>
        <p:nvGrpSpPr>
          <p:cNvPr id="25" name="Group 19"/>
          <p:cNvGrpSpPr>
            <a:grpSpLocks/>
          </p:cNvGrpSpPr>
          <p:nvPr/>
        </p:nvGrpSpPr>
        <p:grpSpPr bwMode="auto">
          <a:xfrm>
            <a:off x="7740352" y="2563881"/>
            <a:ext cx="574675" cy="648103"/>
            <a:chOff x="0" y="0"/>
            <a:chExt cx="4251" cy="2141"/>
          </a:xfrm>
        </p:grpSpPr>
        <p:sp>
          <p:nvSpPr>
            <p:cNvPr id="26" name="Oval 20"/>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27" name="Oval 21"/>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28" name="Oval 22"/>
          <p:cNvSpPr>
            <a:spLocks noChangeArrowheads="1"/>
          </p:cNvSpPr>
          <p:nvPr/>
        </p:nvSpPr>
        <p:spPr bwMode="auto">
          <a:xfrm flipH="1">
            <a:off x="7786389" y="2616269"/>
            <a:ext cx="482600" cy="516346"/>
          </a:xfrm>
          <a:prstGeom prst="ellipse">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29" name="Oval 23"/>
          <p:cNvSpPr>
            <a:spLocks noChangeArrowheads="1"/>
          </p:cNvSpPr>
          <p:nvPr/>
        </p:nvSpPr>
        <p:spPr bwMode="auto">
          <a:xfrm flipH="1">
            <a:off x="7834013" y="2625793"/>
            <a:ext cx="377825" cy="341857"/>
          </a:xfrm>
          <a:prstGeom prst="ellipse">
            <a:avLst/>
          </a:prstGeom>
          <a:gradFill rotWithShape="1">
            <a:gsLst>
              <a:gs pos="0">
                <a:srgbClr val="F6E7DA"/>
              </a:gs>
              <a:gs pos="100000">
                <a:schemeClr val="bg2">
                  <a:alpha val="37999"/>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0" name="AutoShape 24"/>
          <p:cNvSpPr>
            <a:spLocks noChangeArrowheads="1"/>
          </p:cNvSpPr>
          <p:nvPr/>
        </p:nvSpPr>
        <p:spPr bwMode="auto">
          <a:xfrm>
            <a:off x="7740352" y="2565468"/>
            <a:ext cx="576262" cy="605371"/>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b="1" dirty="0" smtClean="0">
                <a:solidFill>
                  <a:srgbClr val="FFFFFF"/>
                </a:solidFill>
              </a:rPr>
              <a:t>1</a:t>
            </a:r>
            <a:endParaRPr lang="en-US" b="1" dirty="0">
              <a:solidFill>
                <a:srgbClr val="FFFFFF"/>
              </a:solidFill>
              <a:ea typeface="Gulim" pitchFamily="34" charset="-127"/>
            </a:endParaRPr>
          </a:p>
        </p:txBody>
      </p:sp>
      <p:grpSp>
        <p:nvGrpSpPr>
          <p:cNvPr id="31" name="Group 25"/>
          <p:cNvGrpSpPr>
            <a:grpSpLocks/>
          </p:cNvGrpSpPr>
          <p:nvPr/>
        </p:nvGrpSpPr>
        <p:grpSpPr bwMode="auto">
          <a:xfrm>
            <a:off x="7740154" y="3500506"/>
            <a:ext cx="576262" cy="648103"/>
            <a:chOff x="0" y="0"/>
            <a:chExt cx="363" cy="364"/>
          </a:xfrm>
        </p:grpSpPr>
        <p:sp>
          <p:nvSpPr>
            <p:cNvPr id="32" name="AutoShape 26"/>
            <p:cNvSpPr>
              <a:spLocks noChangeArrowheads="1"/>
            </p:cNvSpPr>
            <p:nvPr/>
          </p:nvSpPr>
          <p:spPr bwMode="auto">
            <a:xfrm>
              <a:off x="2" y="1"/>
              <a:ext cx="360" cy="363"/>
            </a:xfrm>
            <a:prstGeom prst="roundRect">
              <a:avLst>
                <a:gd name="adj" fmla="val 14222"/>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33" name="Group 27"/>
            <p:cNvGrpSpPr>
              <a:grpSpLocks/>
            </p:cNvGrpSpPr>
            <p:nvPr/>
          </p:nvGrpSpPr>
          <p:grpSpPr bwMode="auto">
            <a:xfrm>
              <a:off x="2" y="0"/>
              <a:ext cx="359" cy="364"/>
              <a:chOff x="0" y="0"/>
              <a:chExt cx="4251" cy="2141"/>
            </a:xfrm>
          </p:grpSpPr>
          <p:sp>
            <p:nvSpPr>
              <p:cNvPr id="37" name="Oval 28"/>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38" name="Oval 29"/>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34" name="Oval 30"/>
            <p:cNvSpPr>
              <a:spLocks noChangeArrowheads="1"/>
            </p:cNvSpPr>
            <p:nvPr/>
          </p:nvSpPr>
          <p:spPr bwMode="auto">
            <a:xfrm flipH="1">
              <a:off x="31" y="33"/>
              <a:ext cx="302" cy="292"/>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5" name="Oval 31"/>
            <p:cNvSpPr>
              <a:spLocks noChangeArrowheads="1"/>
            </p:cNvSpPr>
            <p:nvPr/>
          </p:nvSpPr>
          <p:spPr bwMode="auto">
            <a:xfrm flipH="1">
              <a:off x="59" y="41"/>
              <a:ext cx="244" cy="191"/>
            </a:xfrm>
            <a:prstGeom prst="ellipse">
              <a:avLst/>
            </a:prstGeom>
            <a:gradFill rotWithShape="1">
              <a:gsLst>
                <a:gs pos="0">
                  <a:srgbClr val="FCF2CD"/>
                </a:gs>
                <a:gs pos="100000">
                  <a:schemeClr val="accent1">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6" name="AutoShape 32"/>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altLang="en-US" b="1" dirty="0" smtClean="0">
                  <a:solidFill>
                    <a:srgbClr val="FFFFFF"/>
                  </a:solidFill>
                </a:rPr>
                <a:t>2</a:t>
              </a:r>
              <a:endParaRPr lang="en-US" b="1" dirty="0">
                <a:solidFill>
                  <a:srgbClr val="FFFFFF"/>
                </a:solidFill>
                <a:ea typeface="Gulim" pitchFamily="34" charset="-127"/>
              </a:endParaRPr>
            </a:p>
          </p:txBody>
        </p:sp>
      </p:grpSp>
      <p:grpSp>
        <p:nvGrpSpPr>
          <p:cNvPr id="39" name="Group 33"/>
          <p:cNvGrpSpPr>
            <a:grpSpLocks/>
          </p:cNvGrpSpPr>
          <p:nvPr/>
        </p:nvGrpSpPr>
        <p:grpSpPr bwMode="auto">
          <a:xfrm>
            <a:off x="7740154" y="4510156"/>
            <a:ext cx="576262" cy="648103"/>
            <a:chOff x="0" y="0"/>
            <a:chExt cx="363" cy="364"/>
          </a:xfrm>
        </p:grpSpPr>
        <p:sp>
          <p:nvSpPr>
            <p:cNvPr id="40" name="AutoShape 34"/>
            <p:cNvSpPr>
              <a:spLocks noChangeArrowheads="1"/>
            </p:cNvSpPr>
            <p:nvPr/>
          </p:nvSpPr>
          <p:spPr bwMode="auto">
            <a:xfrm>
              <a:off x="1" y="0"/>
              <a:ext cx="361" cy="363"/>
            </a:xfrm>
            <a:prstGeom prst="roundRect">
              <a:avLst>
                <a:gd name="adj" fmla="val 14222"/>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1" name="Group 35"/>
            <p:cNvGrpSpPr>
              <a:grpSpLocks/>
            </p:cNvGrpSpPr>
            <p:nvPr/>
          </p:nvGrpSpPr>
          <p:grpSpPr bwMode="auto">
            <a:xfrm>
              <a:off x="0" y="0"/>
              <a:ext cx="361" cy="364"/>
              <a:chOff x="0" y="0"/>
              <a:chExt cx="4251" cy="2141"/>
            </a:xfrm>
          </p:grpSpPr>
          <p:sp>
            <p:nvSpPr>
              <p:cNvPr id="45" name="Oval 36"/>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46" name="Oval 37"/>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42" name="Oval 38"/>
            <p:cNvSpPr>
              <a:spLocks noChangeArrowheads="1"/>
            </p:cNvSpPr>
            <p:nvPr/>
          </p:nvSpPr>
          <p:spPr bwMode="auto">
            <a:xfrm flipH="1">
              <a:off x="29" y="33"/>
              <a:ext cx="303" cy="293"/>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3" name="Oval 39"/>
            <p:cNvSpPr>
              <a:spLocks noChangeArrowheads="1"/>
            </p:cNvSpPr>
            <p:nvPr/>
          </p:nvSpPr>
          <p:spPr bwMode="auto">
            <a:xfrm flipH="1">
              <a:off x="57" y="41"/>
              <a:ext cx="246" cy="191"/>
            </a:xfrm>
            <a:prstGeom prst="ellipse">
              <a:avLst/>
            </a:prstGeom>
            <a:gradFill rotWithShape="1">
              <a:gsLst>
                <a:gs pos="0">
                  <a:srgbClr val="FFAAAA"/>
                </a:gs>
                <a:gs pos="100000">
                  <a:schemeClr val="accent2">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4" name="AutoShape 40"/>
            <p:cNvSpPr>
              <a:spLocks noChangeArrowheads="1"/>
            </p:cNvSpPr>
            <p:nvPr/>
          </p:nvSpPr>
          <p:spPr bwMode="auto">
            <a:xfrm>
              <a:off x="0" y="0"/>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altLang="en-US" b="1" dirty="0" smtClean="0">
                  <a:solidFill>
                    <a:srgbClr val="FFFFFF"/>
                  </a:solidFill>
                </a:rPr>
                <a:t>3</a:t>
              </a:r>
              <a:endParaRPr lang="en-US" b="1" dirty="0">
                <a:solidFill>
                  <a:srgbClr val="FFFFFF"/>
                </a:solidFill>
                <a:ea typeface="Gulim" pitchFamily="34" charset="-127"/>
              </a:endParaRPr>
            </a:p>
          </p:txBody>
        </p:sp>
      </p:grpSp>
      <p:grpSp>
        <p:nvGrpSpPr>
          <p:cNvPr id="47" name="Group 41"/>
          <p:cNvGrpSpPr>
            <a:grpSpLocks/>
          </p:cNvGrpSpPr>
          <p:nvPr/>
        </p:nvGrpSpPr>
        <p:grpSpPr bwMode="auto">
          <a:xfrm>
            <a:off x="7740154" y="5445193"/>
            <a:ext cx="576262" cy="648103"/>
            <a:chOff x="0" y="0"/>
            <a:chExt cx="363" cy="364"/>
          </a:xfrm>
        </p:grpSpPr>
        <p:sp>
          <p:nvSpPr>
            <p:cNvPr id="48" name="AutoShape 42"/>
            <p:cNvSpPr>
              <a:spLocks noChangeArrowheads="1"/>
            </p:cNvSpPr>
            <p:nvPr/>
          </p:nvSpPr>
          <p:spPr bwMode="auto">
            <a:xfrm>
              <a:off x="1" y="1"/>
              <a:ext cx="361" cy="363"/>
            </a:xfrm>
            <a:prstGeom prst="roundRect">
              <a:avLst>
                <a:gd name="adj" fmla="val 14222"/>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9" name="Group 43"/>
            <p:cNvGrpSpPr>
              <a:grpSpLocks/>
            </p:cNvGrpSpPr>
            <p:nvPr/>
          </p:nvGrpSpPr>
          <p:grpSpPr bwMode="auto">
            <a:xfrm>
              <a:off x="0" y="0"/>
              <a:ext cx="360" cy="364"/>
              <a:chOff x="0" y="0"/>
              <a:chExt cx="1134" cy="993"/>
            </a:xfrm>
          </p:grpSpPr>
          <p:grpSp>
            <p:nvGrpSpPr>
              <p:cNvPr id="52" name="Group 44"/>
              <p:cNvGrpSpPr>
                <a:grpSpLocks/>
              </p:cNvGrpSpPr>
              <p:nvPr/>
            </p:nvGrpSpPr>
            <p:grpSpPr bwMode="auto">
              <a:xfrm>
                <a:off x="0" y="0"/>
                <a:ext cx="1134" cy="993"/>
                <a:chOff x="0" y="0"/>
                <a:chExt cx="4251" cy="2141"/>
              </a:xfrm>
            </p:grpSpPr>
            <p:sp>
              <p:nvSpPr>
                <p:cNvPr id="54" name="Oval 45"/>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55" name="Oval 46"/>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53" name="Oval 47"/>
              <p:cNvSpPr>
                <a:spLocks noChangeArrowheads="1"/>
              </p:cNvSpPr>
              <p:nvPr/>
            </p:nvSpPr>
            <p:spPr bwMode="auto">
              <a:xfrm flipH="1">
                <a:off x="91" y="91"/>
                <a:ext cx="953" cy="795"/>
              </a:xfrm>
              <a:prstGeom prst="ellipse">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grpSp>
        <p:sp>
          <p:nvSpPr>
            <p:cNvPr id="50" name="Oval 48"/>
            <p:cNvSpPr>
              <a:spLocks noChangeArrowheads="1"/>
            </p:cNvSpPr>
            <p:nvPr/>
          </p:nvSpPr>
          <p:spPr bwMode="auto">
            <a:xfrm flipH="1">
              <a:off x="57" y="42"/>
              <a:ext cx="244" cy="191"/>
            </a:xfrm>
            <a:prstGeom prst="ellipse">
              <a:avLst/>
            </a:prstGeom>
            <a:gradFill rotWithShape="1">
              <a:gsLst>
                <a:gs pos="0">
                  <a:srgbClr val="DBDBDB"/>
                </a:gs>
                <a:gs pos="100000">
                  <a:schemeClr val="hlink">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51" name="AutoShape 49"/>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en-US" altLang="en-US" b="1" dirty="0" smtClean="0">
                  <a:solidFill>
                    <a:srgbClr val="FFFFFF"/>
                  </a:solidFill>
                </a:rPr>
                <a:t>4</a:t>
              </a:r>
              <a:endParaRPr lang="en-US" b="1" dirty="0">
                <a:solidFill>
                  <a:srgbClr val="FFFFFF"/>
                </a:solidFill>
                <a:ea typeface="Gulim" pitchFamily="34" charset="-127"/>
              </a:endParaRPr>
            </a:p>
          </p:txBody>
        </p:sp>
      </p:grpSp>
      <p:sp>
        <p:nvSpPr>
          <p:cNvPr id="69" name="AutoShape 14"/>
          <p:cNvSpPr>
            <a:spLocks noChangeArrowheads="1"/>
          </p:cNvSpPr>
          <p:nvPr/>
        </p:nvSpPr>
        <p:spPr bwMode="auto">
          <a:xfrm>
            <a:off x="1763688" y="3573016"/>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200" b="1" dirty="0" smtClean="0">
                <a:solidFill>
                  <a:srgbClr val="FFFFFF"/>
                </a:solidFill>
                <a:ea typeface="Gulim" pitchFamily="34" charset="-127"/>
              </a:rPr>
              <a:t>إعداد </a:t>
            </a:r>
            <a:r>
              <a:rPr lang="ar-EG" sz="2200" b="1" dirty="0">
                <a:solidFill>
                  <a:srgbClr val="FFFFFF"/>
                </a:solidFill>
                <a:ea typeface="Gulim" pitchFamily="34" charset="-127"/>
              </a:rPr>
              <a:t>محضر الاجتماع النهائي </a:t>
            </a:r>
            <a:endParaRPr lang="en-US" sz="2200" b="1" dirty="0">
              <a:solidFill>
                <a:srgbClr val="FFFFFF"/>
              </a:solidFill>
              <a:ea typeface="Gulim" pitchFamily="34" charset="-127"/>
            </a:endParaRPr>
          </a:p>
        </p:txBody>
      </p:sp>
      <p:sp>
        <p:nvSpPr>
          <p:cNvPr id="70" name="AutoShape 14"/>
          <p:cNvSpPr>
            <a:spLocks noChangeArrowheads="1"/>
          </p:cNvSpPr>
          <p:nvPr/>
        </p:nvSpPr>
        <p:spPr bwMode="auto">
          <a:xfrm>
            <a:off x="1808192" y="4565496"/>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200" b="1" dirty="0" smtClean="0">
                <a:solidFill>
                  <a:srgbClr val="FFFFFF"/>
                </a:solidFill>
                <a:ea typeface="Gulim" pitchFamily="34" charset="-127"/>
              </a:rPr>
              <a:t> </a:t>
            </a:r>
            <a:r>
              <a:rPr lang="ar-EG" sz="2200" b="1" dirty="0">
                <a:solidFill>
                  <a:srgbClr val="FFFFFF"/>
                </a:solidFill>
                <a:ea typeface="Gulim" pitchFamily="34" charset="-127"/>
              </a:rPr>
              <a:t>	إعداد المراسلات التي تم الاتفاق على إعدادها خلال الاجتماع</a:t>
            </a:r>
            <a:endParaRPr lang="en-US" sz="2200" b="1" dirty="0">
              <a:solidFill>
                <a:srgbClr val="FFFFFF"/>
              </a:solidFill>
              <a:ea typeface="Gulim" pitchFamily="34" charset="-127"/>
            </a:endParaRPr>
          </a:p>
        </p:txBody>
      </p:sp>
      <p:sp>
        <p:nvSpPr>
          <p:cNvPr id="71" name="AutoShape 14"/>
          <p:cNvSpPr>
            <a:spLocks noChangeArrowheads="1"/>
          </p:cNvSpPr>
          <p:nvPr/>
        </p:nvSpPr>
        <p:spPr bwMode="auto">
          <a:xfrm>
            <a:off x="1852696" y="5501600"/>
            <a:ext cx="5598478"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200" b="1" dirty="0" smtClean="0">
                <a:solidFill>
                  <a:srgbClr val="FFFFFF"/>
                </a:solidFill>
                <a:ea typeface="Gulim" pitchFamily="34" charset="-127"/>
              </a:rPr>
              <a:t>فتح </a:t>
            </a:r>
            <a:r>
              <a:rPr lang="ar-EG" sz="2200" b="1" dirty="0">
                <a:solidFill>
                  <a:srgbClr val="FFFFFF"/>
                </a:solidFill>
                <a:ea typeface="Gulim" pitchFamily="34" charset="-127"/>
              </a:rPr>
              <a:t>ملف للاجتماع المقبل والبدء بإعداد جدوله أعماله</a:t>
            </a:r>
            <a:endParaRPr lang="en-US" sz="2200" b="1" dirty="0">
              <a:solidFill>
                <a:srgbClr val="FFFFFF"/>
              </a:solidFill>
              <a:ea typeface="Gulim" pitchFamily="34" charset="-127"/>
            </a:endParaRPr>
          </a:p>
        </p:txBody>
      </p:sp>
    </p:spTree>
    <p:extLst>
      <p:ext uri="{BB962C8B-B14F-4D97-AF65-F5344CB8AC3E}">
        <p14:creationId xmlns:p14="http://schemas.microsoft.com/office/powerpoint/2010/main" xmlns="" val="376376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fade">
                                      <p:cBhvr>
                                        <p:cTn id="64" dur="1000"/>
                                        <p:tgtEl>
                                          <p:spTgt spid="69"/>
                                        </p:tgtEl>
                                      </p:cBhvr>
                                    </p:animEffect>
                                    <p:anim calcmode="lin" valueType="num">
                                      <p:cBhvr>
                                        <p:cTn id="65" dur="1000" fill="hold"/>
                                        <p:tgtEl>
                                          <p:spTgt spid="69"/>
                                        </p:tgtEl>
                                        <p:attrNameLst>
                                          <p:attrName>ppt_x</p:attrName>
                                        </p:attrNameLst>
                                      </p:cBhvr>
                                      <p:tavLst>
                                        <p:tav tm="0">
                                          <p:val>
                                            <p:strVal val="#ppt_x"/>
                                          </p:val>
                                        </p:tav>
                                        <p:tav tm="100000">
                                          <p:val>
                                            <p:strVal val="#ppt_x"/>
                                          </p:val>
                                        </p:tav>
                                      </p:tavLst>
                                    </p:anim>
                                    <p:anim calcmode="lin" valueType="num">
                                      <p:cBhvr>
                                        <p:cTn id="6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1000"/>
                                        <p:tgtEl>
                                          <p:spTgt spid="39"/>
                                        </p:tgtEl>
                                      </p:cBhvr>
                                    </p:animEffect>
                                    <p:anim calcmode="lin" valueType="num">
                                      <p:cBhvr>
                                        <p:cTn id="82" dur="1000" fill="hold"/>
                                        <p:tgtEl>
                                          <p:spTgt spid="39"/>
                                        </p:tgtEl>
                                        <p:attrNameLst>
                                          <p:attrName>ppt_x</p:attrName>
                                        </p:attrNameLst>
                                      </p:cBhvr>
                                      <p:tavLst>
                                        <p:tav tm="0">
                                          <p:val>
                                            <p:strVal val="#ppt_x"/>
                                          </p:val>
                                        </p:tav>
                                        <p:tav tm="100000">
                                          <p:val>
                                            <p:strVal val="#ppt_x"/>
                                          </p:val>
                                        </p:tav>
                                      </p:tavLst>
                                    </p:anim>
                                    <p:anim calcmode="lin" valueType="num">
                                      <p:cBhvr>
                                        <p:cTn id="83" dur="1000" fill="hold"/>
                                        <p:tgtEl>
                                          <p:spTgt spid="3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fade">
                                      <p:cBhvr>
                                        <p:cTn id="86" dur="1000"/>
                                        <p:tgtEl>
                                          <p:spTgt spid="70"/>
                                        </p:tgtEl>
                                      </p:cBhvr>
                                    </p:animEffect>
                                    <p:anim calcmode="lin" valueType="num">
                                      <p:cBhvr>
                                        <p:cTn id="87" dur="1000" fill="hold"/>
                                        <p:tgtEl>
                                          <p:spTgt spid="70"/>
                                        </p:tgtEl>
                                        <p:attrNameLst>
                                          <p:attrName>ppt_x</p:attrName>
                                        </p:attrNameLst>
                                      </p:cBhvr>
                                      <p:tavLst>
                                        <p:tav tm="0">
                                          <p:val>
                                            <p:strVal val="#ppt_x"/>
                                          </p:val>
                                        </p:tav>
                                        <p:tav tm="100000">
                                          <p:val>
                                            <p:strVal val="#ppt_x"/>
                                          </p:val>
                                        </p:tav>
                                      </p:tavLst>
                                    </p:anim>
                                    <p:anim calcmode="lin" valueType="num">
                                      <p:cBhvr>
                                        <p:cTn id="88"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fade">
                                      <p:cBhvr>
                                        <p:cTn id="93" dur="1000"/>
                                        <p:tgtEl>
                                          <p:spTgt spid="17"/>
                                        </p:tgtEl>
                                      </p:cBhvr>
                                    </p:animEffect>
                                    <p:anim calcmode="lin" valueType="num">
                                      <p:cBhvr>
                                        <p:cTn id="94" dur="1000" fill="hold"/>
                                        <p:tgtEl>
                                          <p:spTgt spid="17"/>
                                        </p:tgtEl>
                                        <p:attrNameLst>
                                          <p:attrName>ppt_x</p:attrName>
                                        </p:attrNameLst>
                                      </p:cBhvr>
                                      <p:tavLst>
                                        <p:tav tm="0">
                                          <p:val>
                                            <p:strVal val="#ppt_x"/>
                                          </p:val>
                                        </p:tav>
                                        <p:tav tm="100000">
                                          <p:val>
                                            <p:strVal val="#ppt_x"/>
                                          </p:val>
                                        </p:tav>
                                      </p:tavLst>
                                    </p:anim>
                                    <p:anim calcmode="lin" valueType="num">
                                      <p:cBhvr>
                                        <p:cTn id="95" dur="1000" fill="hold"/>
                                        <p:tgtEl>
                                          <p:spTgt spid="1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1000"/>
                                        <p:tgtEl>
                                          <p:spTgt spid="47"/>
                                        </p:tgtEl>
                                      </p:cBhvr>
                                    </p:animEffect>
                                    <p:anim calcmode="lin" valueType="num">
                                      <p:cBhvr>
                                        <p:cTn id="104" dur="1000" fill="hold"/>
                                        <p:tgtEl>
                                          <p:spTgt spid="47"/>
                                        </p:tgtEl>
                                        <p:attrNameLst>
                                          <p:attrName>ppt_x</p:attrName>
                                        </p:attrNameLst>
                                      </p:cBhvr>
                                      <p:tavLst>
                                        <p:tav tm="0">
                                          <p:val>
                                            <p:strVal val="#ppt_x"/>
                                          </p:val>
                                        </p:tav>
                                        <p:tav tm="100000">
                                          <p:val>
                                            <p:strVal val="#ppt_x"/>
                                          </p:val>
                                        </p:tav>
                                      </p:tavLst>
                                    </p:anim>
                                    <p:anim calcmode="lin" valueType="num">
                                      <p:cBhvr>
                                        <p:cTn id="105" dur="1000" fill="hold"/>
                                        <p:tgtEl>
                                          <p:spTgt spid="47"/>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71"/>
                                        </p:tgtEl>
                                        <p:attrNameLst>
                                          <p:attrName>style.visibility</p:attrName>
                                        </p:attrNameLst>
                                      </p:cBhvr>
                                      <p:to>
                                        <p:strVal val="visible"/>
                                      </p:to>
                                    </p:set>
                                    <p:animEffect transition="in" filter="fade">
                                      <p:cBhvr>
                                        <p:cTn id="108" dur="1000"/>
                                        <p:tgtEl>
                                          <p:spTgt spid="71"/>
                                        </p:tgtEl>
                                      </p:cBhvr>
                                    </p:animEffect>
                                    <p:anim calcmode="lin" valueType="num">
                                      <p:cBhvr>
                                        <p:cTn id="109" dur="1000" fill="hold"/>
                                        <p:tgtEl>
                                          <p:spTgt spid="71"/>
                                        </p:tgtEl>
                                        <p:attrNameLst>
                                          <p:attrName>ppt_x</p:attrName>
                                        </p:attrNameLst>
                                      </p:cBhvr>
                                      <p:tavLst>
                                        <p:tav tm="0">
                                          <p:val>
                                            <p:strVal val="#ppt_x"/>
                                          </p:val>
                                        </p:tav>
                                        <p:tav tm="100000">
                                          <p:val>
                                            <p:strVal val="#ppt_x"/>
                                          </p:val>
                                        </p:tav>
                                      </p:tavLst>
                                    </p:anim>
                                    <p:anim calcmode="lin" valueType="num">
                                      <p:cBhvr>
                                        <p:cTn id="110"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4" grpId="0" animBg="1"/>
      <p:bldP spid="15" grpId="0" animBg="1"/>
      <p:bldP spid="17" grpId="0" animBg="1"/>
      <p:bldP spid="18" grpId="0" animBg="1"/>
      <p:bldP spid="20" grpId="0"/>
      <p:bldP spid="24" grpId="0" animBg="1"/>
      <p:bldP spid="28" grpId="0" animBg="1"/>
      <p:bldP spid="29" grpId="0" animBg="1"/>
      <p:bldP spid="30" grpId="0"/>
      <p:bldP spid="69" grpId="0"/>
      <p:bldP spid="70" grpId="0"/>
      <p:bldP spid="71"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547664" y="2459360"/>
            <a:ext cx="5688632" cy="2376264"/>
          </a:xfrm>
          <a:prstGeom prst="horizontalScroll">
            <a:avLst/>
          </a:prstGeom>
          <a:ln w="9525" cap="flat" cmpd="sng" algn="ctr">
            <a:solidFill>
              <a:schemeClr val="tx1"/>
            </a:solidFill>
            <a:prstDash val="solid"/>
            <a:round/>
            <a:headEnd type="none" w="med" len="med"/>
            <a:tailEnd type="none" w="med" len="med"/>
          </a:ln>
          <a:effectLst/>
          <a:extLst/>
        </p:spPr>
        <p:style>
          <a:lnRef idx="0">
            <a:scrgbClr r="0" g="0" b="0"/>
          </a:lnRef>
          <a:fillRef idx="1003">
            <a:schemeClr val="lt2"/>
          </a:fillRef>
          <a:effectRef idx="0">
            <a:scrgbClr r="0" g="0" b="0"/>
          </a:effectRef>
          <a:fontRef idx="major"/>
        </p:style>
        <p:txBody>
          <a:bodyPr vert="horz" wrap="square" lIns="91440" tIns="45720" rIns="91440" bIns="45720" numCol="1" rtlCol="1" anchor="t" anchorCtr="0" compatLnSpc="1">
            <a:prstTxWarp prst="textNoShape">
              <a:avLst/>
            </a:prstTxWarp>
          </a:bodyPr>
          <a:lstStyle/>
          <a:p>
            <a:pPr rtl="1">
              <a:lnSpc>
                <a:spcPct val="250000"/>
              </a:lnSpc>
            </a:pPr>
            <a:r>
              <a:rPr lang="ar-EG" sz="3600" b="1" dirty="0">
                <a:solidFill>
                  <a:srgbClr val="FFFFFF"/>
                </a:solidFill>
                <a:latin typeface="Simplified Arabic" pitchFamily="18" charset="-78"/>
                <a:cs typeface="Simplified Arabic" pitchFamily="18" charset="-78"/>
              </a:rPr>
              <a:t>نموذج دعوة للاجتماع</a:t>
            </a:r>
            <a:endParaRPr lang="ar-EG" sz="3600" b="1" dirty="0" smtClean="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116190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4006398858"/>
              </p:ext>
            </p:extLst>
          </p:nvPr>
        </p:nvGraphicFramePr>
        <p:xfrm>
          <a:off x="0" y="1268760"/>
          <a:ext cx="9144000" cy="5589240"/>
        </p:xfrm>
        <a:graphic>
          <a:graphicData uri="http://schemas.openxmlformats.org/drawingml/2006/table">
            <a:tbl>
              <a:tblPr rtl="1" firstRow="1" firstCol="1" lastRow="1" lastCol="1" bandRow="1" bandCol="1">
                <a:tableStyleId>{BDBED569-4797-4DF1-A0F4-6AAB3CD982D8}</a:tableStyleId>
              </a:tblPr>
              <a:tblGrid>
                <a:gridCol w="9144000"/>
              </a:tblGrid>
              <a:tr h="5589240">
                <a:tc>
                  <a:txBody>
                    <a:bodyPr/>
                    <a:lstStyle/>
                    <a:p>
                      <a:pPr algn="ctr" rtl="1">
                        <a:lnSpc>
                          <a:spcPct val="115000"/>
                        </a:lnSpc>
                        <a:spcAft>
                          <a:spcPts val="0"/>
                        </a:spcAft>
                      </a:pPr>
                      <a:r>
                        <a:rPr lang="ar-JO" sz="1200" b="1" dirty="0">
                          <a:solidFill>
                            <a:srgbClr val="002060"/>
                          </a:solidFill>
                          <a:effectLst/>
                        </a:rPr>
                        <a:t>بسم الله الرحمن الرحيم</a:t>
                      </a:r>
                      <a:endParaRPr lang="en-US" sz="1100" b="1" dirty="0">
                        <a:solidFill>
                          <a:srgbClr val="002060"/>
                        </a:solidFill>
                        <a:effectLst/>
                      </a:endParaRPr>
                    </a:p>
                    <a:p>
                      <a:pPr algn="r" rtl="1">
                        <a:lnSpc>
                          <a:spcPct val="115000"/>
                        </a:lnSpc>
                        <a:spcAft>
                          <a:spcPts val="0"/>
                        </a:spcAft>
                      </a:pPr>
                      <a:r>
                        <a:rPr lang="ar-JO" sz="1200" b="1" dirty="0">
                          <a:solidFill>
                            <a:srgbClr val="002060"/>
                          </a:solidFill>
                          <a:effectLst/>
                        </a:rPr>
                        <a:t>الامارات العربية المتحدة                                                                  </a:t>
                      </a:r>
                      <a:r>
                        <a:rPr lang="ar-EG" sz="1200" b="1" dirty="0" smtClean="0">
                          <a:solidFill>
                            <a:srgbClr val="002060"/>
                          </a:solidFill>
                          <a:effectLst/>
                        </a:rPr>
                        <a:t>                                                                         </a:t>
                      </a:r>
                      <a:r>
                        <a:rPr lang="ar-JO" sz="1200" b="1" dirty="0" smtClean="0">
                          <a:solidFill>
                            <a:srgbClr val="002060"/>
                          </a:solidFill>
                          <a:effectLst/>
                        </a:rPr>
                        <a:t> </a:t>
                      </a:r>
                      <a:r>
                        <a:rPr lang="ar-JO" sz="1200" b="1" dirty="0">
                          <a:solidFill>
                            <a:srgbClr val="002060"/>
                          </a:solidFill>
                          <a:effectLst/>
                        </a:rPr>
                        <a:t>التاريخ 12 شعبان 1423هـ</a:t>
                      </a:r>
                      <a:endParaRPr lang="en-US" sz="1100" b="1" dirty="0">
                        <a:solidFill>
                          <a:srgbClr val="002060"/>
                        </a:solidFill>
                        <a:effectLst/>
                      </a:endParaRPr>
                    </a:p>
                    <a:p>
                      <a:pPr algn="r" rtl="1">
                        <a:lnSpc>
                          <a:spcPct val="115000"/>
                        </a:lnSpc>
                        <a:spcAft>
                          <a:spcPts val="0"/>
                        </a:spcAft>
                      </a:pPr>
                      <a:r>
                        <a:rPr lang="ar-JO" sz="1200" b="1" dirty="0">
                          <a:solidFill>
                            <a:srgbClr val="002060"/>
                          </a:solidFill>
                          <a:effectLst/>
                        </a:rPr>
                        <a:t>     (اسم المنشأة)                                                                           </a:t>
                      </a:r>
                      <a:r>
                        <a:rPr lang="ar-EG" sz="1200" b="1" dirty="0" smtClean="0">
                          <a:solidFill>
                            <a:srgbClr val="002060"/>
                          </a:solidFill>
                          <a:effectLst/>
                        </a:rPr>
                        <a:t>                                                                        </a:t>
                      </a:r>
                      <a:r>
                        <a:rPr lang="ar-JO" sz="1200" b="1" dirty="0" smtClean="0">
                          <a:solidFill>
                            <a:srgbClr val="002060"/>
                          </a:solidFill>
                          <a:effectLst/>
                        </a:rPr>
                        <a:t> </a:t>
                      </a:r>
                      <a:r>
                        <a:rPr lang="ar-JO" sz="1200" b="1" dirty="0">
                          <a:solidFill>
                            <a:srgbClr val="002060"/>
                          </a:solidFill>
                          <a:effectLst/>
                        </a:rPr>
                        <a:t>المرفقات: جدول أعمال</a:t>
                      </a:r>
                      <a:endParaRPr lang="en-US" sz="1100" b="1" dirty="0">
                        <a:solidFill>
                          <a:srgbClr val="002060"/>
                        </a:solidFill>
                        <a:effectLst/>
                      </a:endParaRPr>
                    </a:p>
                    <a:p>
                      <a:pPr algn="r" rtl="1">
                        <a:lnSpc>
                          <a:spcPct val="115000"/>
                        </a:lnSpc>
                        <a:spcAft>
                          <a:spcPts val="0"/>
                        </a:spcAft>
                      </a:pPr>
                      <a:r>
                        <a:rPr lang="ar-JO" sz="1200" b="1" dirty="0">
                          <a:solidFill>
                            <a:srgbClr val="002060"/>
                          </a:solidFill>
                          <a:effectLst/>
                        </a:rPr>
                        <a:t> </a:t>
                      </a:r>
                      <a:r>
                        <a:rPr lang="ar-JO" sz="1400" b="1" dirty="0" smtClean="0">
                          <a:solidFill>
                            <a:srgbClr val="002060"/>
                          </a:solidFill>
                          <a:effectLst/>
                        </a:rPr>
                        <a:t>                                            </a:t>
                      </a:r>
                      <a:r>
                        <a:rPr lang="ar-EG" sz="1400" b="1" dirty="0" smtClean="0">
                          <a:solidFill>
                            <a:srgbClr val="002060"/>
                          </a:solidFill>
                          <a:effectLst/>
                        </a:rPr>
                        <a:t>                                                                                               </a:t>
                      </a:r>
                      <a:r>
                        <a:rPr lang="ar-JO" sz="1400" b="1" dirty="0" smtClean="0">
                          <a:solidFill>
                            <a:srgbClr val="002060"/>
                          </a:solidFill>
                          <a:effectLst/>
                        </a:rPr>
                        <a:t>الموضوع</a:t>
                      </a:r>
                      <a:r>
                        <a:rPr lang="ar-JO" sz="1400" b="1" dirty="0">
                          <a:solidFill>
                            <a:srgbClr val="002060"/>
                          </a:solidFill>
                          <a:effectLst/>
                        </a:rPr>
                        <a:t>: دعوة لحضور الاجتماع السنوي</a:t>
                      </a:r>
                      <a:endParaRPr lang="en-US" sz="1200" b="1" dirty="0">
                        <a:solidFill>
                          <a:srgbClr val="002060"/>
                        </a:solidFill>
                        <a:effectLst/>
                      </a:endParaRPr>
                    </a:p>
                    <a:p>
                      <a:pPr algn="ctr" rtl="1">
                        <a:lnSpc>
                          <a:spcPct val="115000"/>
                        </a:lnSpc>
                        <a:spcAft>
                          <a:spcPts val="0"/>
                        </a:spcAft>
                      </a:pPr>
                      <a:r>
                        <a:rPr lang="ar-JO" sz="1200" b="1" dirty="0">
                          <a:solidFill>
                            <a:srgbClr val="002060"/>
                          </a:solidFill>
                          <a:effectLst/>
                        </a:rPr>
                        <a:t> </a:t>
                      </a:r>
                      <a:endParaRPr lang="en-US" sz="1100" b="1" dirty="0">
                        <a:solidFill>
                          <a:srgbClr val="002060"/>
                        </a:solidFill>
                        <a:effectLst/>
                      </a:endParaRPr>
                    </a:p>
                    <a:p>
                      <a:pPr algn="just" rtl="1">
                        <a:lnSpc>
                          <a:spcPct val="115000"/>
                        </a:lnSpc>
                        <a:spcAft>
                          <a:spcPts val="0"/>
                        </a:spcAft>
                      </a:pPr>
                      <a:r>
                        <a:rPr lang="ar-JO" sz="1200" b="1" dirty="0">
                          <a:solidFill>
                            <a:srgbClr val="002060"/>
                          </a:solidFill>
                          <a:effectLst/>
                        </a:rPr>
                        <a:t>         </a:t>
                      </a:r>
                      <a:r>
                        <a:rPr lang="ar-JO" sz="1800" b="1" dirty="0">
                          <a:solidFill>
                            <a:srgbClr val="002060"/>
                          </a:solidFill>
                          <a:effectLst/>
                        </a:rPr>
                        <a:t>سعادة مدير......................................................المحترم</a:t>
                      </a:r>
                      <a:endParaRPr lang="en-US" sz="1600" b="1" dirty="0">
                        <a:solidFill>
                          <a:srgbClr val="002060"/>
                        </a:solidFill>
                        <a:effectLst/>
                      </a:endParaRPr>
                    </a:p>
                    <a:p>
                      <a:pPr algn="just" rtl="1">
                        <a:lnSpc>
                          <a:spcPct val="115000"/>
                        </a:lnSpc>
                        <a:spcAft>
                          <a:spcPts val="0"/>
                        </a:spcAft>
                      </a:pPr>
                      <a:r>
                        <a:rPr lang="ar-JO" sz="1800" b="1" dirty="0">
                          <a:solidFill>
                            <a:srgbClr val="002060"/>
                          </a:solidFill>
                          <a:effectLst/>
                        </a:rPr>
                        <a:t> </a:t>
                      </a:r>
                      <a:endParaRPr lang="en-US" sz="1600" b="1" dirty="0">
                        <a:solidFill>
                          <a:srgbClr val="002060"/>
                        </a:solidFill>
                        <a:effectLst/>
                      </a:endParaRPr>
                    </a:p>
                    <a:p>
                      <a:pPr algn="just" rtl="1">
                        <a:lnSpc>
                          <a:spcPct val="115000"/>
                        </a:lnSpc>
                        <a:spcAft>
                          <a:spcPts val="0"/>
                        </a:spcAft>
                      </a:pPr>
                      <a:r>
                        <a:rPr lang="ar-JO" sz="1800" b="1" dirty="0">
                          <a:solidFill>
                            <a:srgbClr val="002060"/>
                          </a:solidFill>
                          <a:effectLst/>
                        </a:rPr>
                        <a:t>         السلام عليكم ورحمة الله وبركاته</a:t>
                      </a:r>
                      <a:endParaRPr lang="en-US" sz="1600" b="1" dirty="0">
                        <a:solidFill>
                          <a:srgbClr val="002060"/>
                        </a:solidFill>
                        <a:effectLst/>
                      </a:endParaRPr>
                    </a:p>
                    <a:p>
                      <a:pPr algn="just" rtl="1">
                        <a:lnSpc>
                          <a:spcPct val="115000"/>
                        </a:lnSpc>
                        <a:spcAft>
                          <a:spcPts val="0"/>
                        </a:spcAft>
                      </a:pPr>
                      <a:r>
                        <a:rPr lang="ar-JO" sz="1800" b="1" dirty="0">
                          <a:solidFill>
                            <a:srgbClr val="002060"/>
                          </a:solidFill>
                          <a:effectLst/>
                        </a:rPr>
                        <a:t> </a:t>
                      </a:r>
                      <a:endParaRPr lang="en-US" sz="1600" b="1" dirty="0">
                        <a:solidFill>
                          <a:srgbClr val="002060"/>
                        </a:solidFill>
                        <a:effectLst/>
                      </a:endParaRPr>
                    </a:p>
                    <a:p>
                      <a:pPr algn="just" rtl="1">
                        <a:lnSpc>
                          <a:spcPct val="115000"/>
                        </a:lnSpc>
                        <a:spcAft>
                          <a:spcPts val="0"/>
                        </a:spcAft>
                      </a:pPr>
                      <a:r>
                        <a:rPr lang="ar-JO" sz="1800" b="1" dirty="0">
                          <a:solidFill>
                            <a:srgbClr val="002060"/>
                          </a:solidFill>
                          <a:effectLst/>
                        </a:rPr>
                        <a:t>إشارة الى توجيهات رئيس مجلس الادارة تقرر عقد الاجتماع السنوي لمناقشة الموضوعات الموضَّحة في جدول الأعمال المرفق يوم الاربعاء الموافق 15 شعبان لعام 1423هـ في تمام الساعة الثامنة والنصف مساءً في قاعة الماوردي في المكتب الرئيسي.</a:t>
                      </a:r>
                      <a:endParaRPr lang="en-US" sz="1600" b="1" dirty="0">
                        <a:solidFill>
                          <a:srgbClr val="002060"/>
                        </a:solidFill>
                        <a:effectLst/>
                      </a:endParaRPr>
                    </a:p>
                    <a:p>
                      <a:pPr algn="just" rtl="1">
                        <a:lnSpc>
                          <a:spcPct val="115000"/>
                        </a:lnSpc>
                        <a:spcAft>
                          <a:spcPts val="0"/>
                        </a:spcAft>
                      </a:pPr>
                      <a:r>
                        <a:rPr lang="ar-JO" sz="1800" b="1" dirty="0">
                          <a:solidFill>
                            <a:srgbClr val="002060"/>
                          </a:solidFill>
                          <a:effectLst/>
                        </a:rPr>
                        <a:t> </a:t>
                      </a:r>
                      <a:endParaRPr lang="en-US" sz="1600" b="1" dirty="0">
                        <a:solidFill>
                          <a:srgbClr val="002060"/>
                        </a:solidFill>
                        <a:effectLst/>
                      </a:endParaRPr>
                    </a:p>
                    <a:p>
                      <a:pPr algn="just" rtl="1">
                        <a:lnSpc>
                          <a:spcPct val="115000"/>
                        </a:lnSpc>
                        <a:spcAft>
                          <a:spcPts val="0"/>
                        </a:spcAft>
                      </a:pPr>
                      <a:r>
                        <a:rPr lang="ar-JO" sz="1800" b="1" dirty="0">
                          <a:solidFill>
                            <a:srgbClr val="002060"/>
                          </a:solidFill>
                          <a:effectLst/>
                        </a:rPr>
                        <a:t>        نأمل الحضور في الموعد المحدد وتقبلوا فائق التحيات.</a:t>
                      </a:r>
                      <a:endParaRPr lang="en-US" sz="1600" b="1" dirty="0">
                        <a:solidFill>
                          <a:srgbClr val="002060"/>
                        </a:solidFill>
                        <a:effectLst/>
                      </a:endParaRPr>
                    </a:p>
                    <a:p>
                      <a:pPr algn="just" rtl="1">
                        <a:lnSpc>
                          <a:spcPct val="115000"/>
                        </a:lnSpc>
                        <a:spcAft>
                          <a:spcPts val="0"/>
                        </a:spcAft>
                      </a:pPr>
                      <a:r>
                        <a:rPr lang="ar-JO" sz="1800" b="1" dirty="0">
                          <a:solidFill>
                            <a:srgbClr val="002060"/>
                          </a:solidFill>
                          <a:effectLst/>
                        </a:rPr>
                        <a:t> </a:t>
                      </a:r>
                      <a:endParaRPr lang="en-US" sz="1600" b="1" dirty="0">
                        <a:solidFill>
                          <a:srgbClr val="002060"/>
                        </a:solidFill>
                        <a:effectLst/>
                      </a:endParaRPr>
                    </a:p>
                    <a:p>
                      <a:pPr algn="just" rtl="1">
                        <a:lnSpc>
                          <a:spcPct val="115000"/>
                        </a:lnSpc>
                        <a:spcAft>
                          <a:spcPts val="0"/>
                        </a:spcAft>
                      </a:pPr>
                      <a:r>
                        <a:rPr lang="ar-JO" sz="1800" b="1" dirty="0">
                          <a:solidFill>
                            <a:srgbClr val="002060"/>
                          </a:solidFill>
                          <a:effectLst/>
                        </a:rPr>
                        <a:t>                                                                                             المدير العام</a:t>
                      </a:r>
                      <a:endParaRPr lang="en-US" sz="1600" b="1" dirty="0">
                        <a:solidFill>
                          <a:srgbClr val="002060"/>
                        </a:solidFill>
                        <a:effectLst/>
                      </a:endParaRPr>
                    </a:p>
                    <a:p>
                      <a:pPr algn="just" rtl="1">
                        <a:lnSpc>
                          <a:spcPct val="115000"/>
                        </a:lnSpc>
                        <a:spcAft>
                          <a:spcPts val="0"/>
                        </a:spcAft>
                      </a:pPr>
                      <a:r>
                        <a:rPr lang="ar-JO" sz="1800" b="1" dirty="0">
                          <a:solidFill>
                            <a:srgbClr val="002060"/>
                          </a:solidFill>
                          <a:effectLst/>
                        </a:rPr>
                        <a:t> </a:t>
                      </a:r>
                      <a:endParaRPr lang="en-US" sz="1600" b="1" dirty="0">
                        <a:solidFill>
                          <a:srgbClr val="002060"/>
                        </a:solidFill>
                        <a:effectLst/>
                      </a:endParaRPr>
                    </a:p>
                    <a:p>
                      <a:pPr algn="just" rtl="1">
                        <a:lnSpc>
                          <a:spcPct val="115000"/>
                        </a:lnSpc>
                        <a:spcAft>
                          <a:spcPts val="0"/>
                        </a:spcAft>
                      </a:pPr>
                      <a:r>
                        <a:rPr lang="ar-JO" sz="1800" b="1" dirty="0">
                          <a:solidFill>
                            <a:srgbClr val="002060"/>
                          </a:solidFill>
                          <a:effectLst/>
                        </a:rPr>
                        <a:t>                                                                                      د. .....................</a:t>
                      </a:r>
                      <a:endParaRPr lang="en-US" sz="1600" b="1" dirty="0">
                        <a:solidFill>
                          <a:srgbClr val="002060"/>
                        </a:solidFill>
                        <a:effectLst/>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xmlns="" val="228844238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547664" y="2459360"/>
            <a:ext cx="5688632" cy="2376264"/>
          </a:xfrm>
          <a:prstGeom prst="horizontalScroll">
            <a:avLst/>
          </a:prstGeom>
          <a:ln w="9525" cap="flat" cmpd="sng" algn="ctr">
            <a:solidFill>
              <a:schemeClr val="tx1"/>
            </a:solidFill>
            <a:prstDash val="solid"/>
            <a:round/>
            <a:headEnd type="none" w="med" len="med"/>
            <a:tailEnd type="none" w="med" len="med"/>
          </a:ln>
          <a:effectLst/>
          <a:extLst/>
        </p:spPr>
        <p:style>
          <a:lnRef idx="0">
            <a:scrgbClr r="0" g="0" b="0"/>
          </a:lnRef>
          <a:fillRef idx="1003">
            <a:schemeClr val="lt2"/>
          </a:fillRef>
          <a:effectRef idx="0">
            <a:scrgbClr r="0" g="0" b="0"/>
          </a:effectRef>
          <a:fontRef idx="major"/>
        </p:style>
        <p:txBody>
          <a:bodyPr vert="horz" wrap="square" lIns="91440" tIns="45720" rIns="91440" bIns="45720" numCol="1" rtlCol="1" anchor="t" anchorCtr="0" compatLnSpc="1">
            <a:prstTxWarp prst="textNoShape">
              <a:avLst/>
            </a:prstTxWarp>
          </a:bodyPr>
          <a:lstStyle/>
          <a:p>
            <a:pPr rtl="1">
              <a:lnSpc>
                <a:spcPct val="250000"/>
              </a:lnSpc>
            </a:pPr>
            <a:r>
              <a:rPr lang="ar-EG" sz="3600" b="1" dirty="0">
                <a:solidFill>
                  <a:srgbClr val="FFFFFF"/>
                </a:solidFill>
                <a:latin typeface="Simplified Arabic" pitchFamily="18" charset="-78"/>
                <a:cs typeface="Simplified Arabic" pitchFamily="18" charset="-78"/>
              </a:rPr>
              <a:t>نموذج لجدول أعمال الاجتماع</a:t>
            </a:r>
            <a:endParaRPr lang="ar-EG" sz="3600" b="1" dirty="0" smtClean="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397568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660577590"/>
              </p:ext>
            </p:extLst>
          </p:nvPr>
        </p:nvGraphicFramePr>
        <p:xfrm>
          <a:off x="0" y="1340770"/>
          <a:ext cx="9144000" cy="5517230"/>
        </p:xfrm>
        <a:graphic>
          <a:graphicData uri="http://schemas.openxmlformats.org/drawingml/2006/table">
            <a:tbl>
              <a:tblPr rtl="1" firstRow="1" firstCol="1" lastRow="1" lastCol="1" bandRow="1" bandCol="1"/>
              <a:tblGrid>
                <a:gridCol w="9144000"/>
              </a:tblGrid>
              <a:tr h="3218385">
                <a:tc>
                  <a:txBody>
                    <a:bodyPr/>
                    <a:lstStyle/>
                    <a:p>
                      <a:pPr algn="ctr" rtl="1">
                        <a:lnSpc>
                          <a:spcPct val="115000"/>
                        </a:lnSpc>
                        <a:spcAft>
                          <a:spcPts val="0"/>
                        </a:spcAft>
                      </a:pPr>
                      <a:r>
                        <a:rPr lang="ar-JO" sz="1800" b="1" dirty="0">
                          <a:effectLst/>
                          <a:latin typeface="Times New Roman"/>
                          <a:ea typeface="Times New Roman"/>
                          <a:cs typeface="Simplified Arabic"/>
                        </a:rPr>
                        <a:t>بسم الله الرحمن الرحيم</a:t>
                      </a:r>
                      <a:endParaRPr lang="en-US" sz="1400" b="1" dirty="0">
                        <a:effectLst/>
                        <a:latin typeface="Calibri"/>
                        <a:ea typeface="Calibri"/>
                        <a:cs typeface="Arial"/>
                      </a:endParaRPr>
                    </a:p>
                    <a:p>
                      <a:pPr algn="ctr" rtl="1">
                        <a:lnSpc>
                          <a:spcPct val="115000"/>
                        </a:lnSpc>
                        <a:spcAft>
                          <a:spcPts val="0"/>
                        </a:spcAft>
                      </a:pPr>
                      <a:r>
                        <a:rPr lang="ar-JO" sz="1800" b="1" dirty="0">
                          <a:effectLst/>
                          <a:latin typeface="Times New Roman"/>
                          <a:ea typeface="Times New Roman"/>
                          <a:cs typeface="Simplified Arabic"/>
                        </a:rPr>
                        <a:t>(اسم المنشأة)</a:t>
                      </a:r>
                      <a:endParaRPr lang="en-US" sz="1400" b="1" dirty="0">
                        <a:effectLst/>
                        <a:latin typeface="Calibri"/>
                        <a:ea typeface="Calibri"/>
                        <a:cs typeface="Arial"/>
                      </a:endParaRPr>
                    </a:p>
                    <a:p>
                      <a:pPr algn="ctr" rtl="1">
                        <a:lnSpc>
                          <a:spcPct val="115000"/>
                        </a:lnSpc>
                        <a:spcAft>
                          <a:spcPts val="0"/>
                        </a:spcAft>
                      </a:pPr>
                      <a:r>
                        <a:rPr lang="ar-JO" sz="1800" b="1" dirty="0">
                          <a:effectLst/>
                          <a:latin typeface="Times New Roman"/>
                          <a:ea typeface="Times New Roman"/>
                          <a:cs typeface="Simplified Arabic"/>
                        </a:rPr>
                        <a:t> </a:t>
                      </a:r>
                      <a:endParaRPr lang="en-US" sz="1400" b="1" dirty="0">
                        <a:effectLst/>
                        <a:latin typeface="Calibri"/>
                        <a:ea typeface="Calibri"/>
                        <a:cs typeface="Arial"/>
                      </a:endParaRPr>
                    </a:p>
                    <a:p>
                      <a:pPr algn="ctr" rtl="1">
                        <a:lnSpc>
                          <a:spcPct val="115000"/>
                        </a:lnSpc>
                        <a:spcAft>
                          <a:spcPts val="0"/>
                        </a:spcAft>
                      </a:pPr>
                      <a:r>
                        <a:rPr lang="ar-JO" sz="1800" b="1" dirty="0">
                          <a:effectLst/>
                          <a:latin typeface="Times New Roman"/>
                          <a:ea typeface="Times New Roman"/>
                          <a:cs typeface="Simplified Arabic"/>
                        </a:rPr>
                        <a:t>جدول أعمال الاجتماع السنوي</a:t>
                      </a:r>
                      <a:endParaRPr lang="en-US" sz="1400" b="1" dirty="0">
                        <a:effectLst/>
                        <a:latin typeface="Calibri"/>
                        <a:ea typeface="Calibri"/>
                        <a:cs typeface="Arial"/>
                      </a:endParaRPr>
                    </a:p>
                    <a:p>
                      <a:pPr algn="ctr" rtl="1">
                        <a:lnSpc>
                          <a:spcPct val="115000"/>
                        </a:lnSpc>
                        <a:spcAft>
                          <a:spcPts val="0"/>
                        </a:spcAft>
                      </a:pPr>
                      <a:r>
                        <a:rPr lang="ar-JO" sz="1800" b="0" dirty="0">
                          <a:effectLst/>
                          <a:latin typeface="Times New Roman"/>
                          <a:ea typeface="Times New Roman"/>
                          <a:cs typeface="Simplified Arabic"/>
                        </a:rPr>
                        <a:t>الأربعاء الموافق 15 شعبان 1423هـ</a:t>
                      </a:r>
                      <a:endParaRPr lang="en-US" sz="1400" b="0" dirty="0">
                        <a:effectLst/>
                        <a:latin typeface="Calibri"/>
                        <a:ea typeface="Calibri"/>
                        <a:cs typeface="Arial"/>
                      </a:endParaRPr>
                    </a:p>
                    <a:p>
                      <a:pPr algn="ctr" rtl="1">
                        <a:lnSpc>
                          <a:spcPct val="115000"/>
                        </a:lnSpc>
                        <a:spcAft>
                          <a:spcPts val="0"/>
                        </a:spcAft>
                      </a:pPr>
                      <a:r>
                        <a:rPr lang="ar-JO" sz="1800" b="0" dirty="0">
                          <a:effectLst/>
                          <a:latin typeface="Times New Roman"/>
                          <a:ea typeface="Times New Roman"/>
                          <a:cs typeface="Simplified Arabic"/>
                        </a:rPr>
                        <a:t>من الساعة 8:30 الى 10:00 مساءاً</a:t>
                      </a:r>
                      <a:endParaRPr lang="en-US" sz="1400" b="0" dirty="0">
                        <a:effectLst/>
                        <a:latin typeface="Calibri"/>
                        <a:ea typeface="Calibri"/>
                        <a:cs typeface="Arial"/>
                      </a:endParaRPr>
                    </a:p>
                    <a:p>
                      <a:pPr algn="ctr" rtl="1">
                        <a:lnSpc>
                          <a:spcPct val="115000"/>
                        </a:lnSpc>
                        <a:spcAft>
                          <a:spcPts val="0"/>
                        </a:spcAft>
                      </a:pPr>
                      <a:r>
                        <a:rPr lang="ar-JO" sz="1400" b="1" dirty="0">
                          <a:effectLst/>
                          <a:latin typeface="Times New Roman"/>
                          <a:ea typeface="Times New Roman"/>
                          <a:cs typeface="Simplified Arabic"/>
                        </a:rPr>
                        <a:t> </a:t>
                      </a:r>
                      <a:endParaRPr lang="en-US" sz="1100" dirty="0">
                        <a:effectLst/>
                        <a:latin typeface="Calibri"/>
                        <a:ea typeface="Calibri"/>
                        <a:cs typeface="Arial"/>
                      </a:endParaRPr>
                    </a:p>
                  </a:txBody>
                  <a:tcPr marL="68580" marR="68580"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9769">
                <a:tc>
                  <a:txBody>
                    <a:bodyPr/>
                    <a:lstStyle/>
                    <a:p>
                      <a:pPr algn="just" rtl="1">
                        <a:lnSpc>
                          <a:spcPct val="115000"/>
                        </a:lnSpc>
                        <a:spcAft>
                          <a:spcPts val="0"/>
                        </a:spcAft>
                      </a:pPr>
                      <a:r>
                        <a:rPr lang="ar-JO" sz="1600" b="1" dirty="0">
                          <a:effectLst/>
                          <a:latin typeface="Times New Roman"/>
                          <a:ea typeface="Times New Roman"/>
                          <a:cs typeface="Simplified Arabic"/>
                        </a:rPr>
                        <a:t>1. كلمة ترحيبية من رئيس مجلس الإدارة                       من الساعة       8:30 الى 8:40</a:t>
                      </a:r>
                      <a:endParaRPr lang="en-US" sz="1200" b="1" dirty="0">
                        <a:effectLst/>
                        <a:latin typeface="Calibri"/>
                        <a:ea typeface="Calibri"/>
                        <a:cs typeface="Arial"/>
                      </a:endParaRPr>
                    </a:p>
                  </a:txBody>
                  <a:tcPr marL="68580" marR="68580"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9769">
                <a:tc>
                  <a:txBody>
                    <a:bodyPr/>
                    <a:lstStyle/>
                    <a:p>
                      <a:pPr algn="just" rtl="1">
                        <a:lnSpc>
                          <a:spcPct val="115000"/>
                        </a:lnSpc>
                        <a:spcAft>
                          <a:spcPts val="0"/>
                        </a:spcAft>
                      </a:pPr>
                      <a:r>
                        <a:rPr lang="ar-JO" sz="1600" b="1" dirty="0">
                          <a:effectLst/>
                          <a:latin typeface="Times New Roman"/>
                          <a:ea typeface="Times New Roman"/>
                          <a:cs typeface="Simplified Arabic"/>
                        </a:rPr>
                        <a:t>2. قراءة محضر الاجتماع السابق                                                 8:40 الى 8:50</a:t>
                      </a:r>
                      <a:endParaRPr lang="en-US" sz="1200" b="1" dirty="0">
                        <a:effectLst/>
                        <a:latin typeface="Calibri"/>
                        <a:ea typeface="Calibri"/>
                        <a:cs typeface="Arial"/>
                      </a:endParaRPr>
                    </a:p>
                  </a:txBody>
                  <a:tcPr marL="68580" marR="68580"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9769">
                <a:tc>
                  <a:txBody>
                    <a:bodyPr/>
                    <a:lstStyle/>
                    <a:p>
                      <a:pPr algn="just" rtl="1">
                        <a:lnSpc>
                          <a:spcPct val="115000"/>
                        </a:lnSpc>
                        <a:spcAft>
                          <a:spcPts val="0"/>
                        </a:spcAft>
                      </a:pPr>
                      <a:r>
                        <a:rPr lang="ar-JO" sz="1600" b="1" dirty="0">
                          <a:effectLst/>
                          <a:latin typeface="Times New Roman"/>
                          <a:ea typeface="Times New Roman"/>
                          <a:cs typeface="Simplified Arabic"/>
                        </a:rPr>
                        <a:t>3. مناقشة احتياجات المنشأة للعام القادم                                           8:50 الى 9:35</a:t>
                      </a:r>
                      <a:endParaRPr lang="en-US" sz="1200" b="1" dirty="0">
                        <a:effectLst/>
                        <a:latin typeface="Calibri"/>
                        <a:ea typeface="Calibri"/>
                        <a:cs typeface="Arial"/>
                      </a:endParaRPr>
                    </a:p>
                  </a:txBody>
                  <a:tcPr marL="68580" marR="68580"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9769">
                <a:tc>
                  <a:txBody>
                    <a:bodyPr/>
                    <a:lstStyle/>
                    <a:p>
                      <a:pPr algn="just" rtl="1">
                        <a:lnSpc>
                          <a:spcPct val="115000"/>
                        </a:lnSpc>
                        <a:spcAft>
                          <a:spcPts val="0"/>
                        </a:spcAft>
                      </a:pPr>
                      <a:r>
                        <a:rPr lang="ar-JO" sz="1600" b="1" dirty="0">
                          <a:effectLst/>
                          <a:latin typeface="Times New Roman"/>
                          <a:ea typeface="Times New Roman"/>
                          <a:cs typeface="Simplified Arabic"/>
                        </a:rPr>
                        <a:t>4. تحديد الاجتماعات الدورية للسنة القادمة                                       9:35 الى 9:45</a:t>
                      </a:r>
                      <a:endParaRPr lang="en-US" sz="1200" b="1" dirty="0">
                        <a:effectLst/>
                        <a:latin typeface="Calibri"/>
                        <a:ea typeface="Calibri"/>
                        <a:cs typeface="Arial"/>
                      </a:endParaRPr>
                    </a:p>
                  </a:txBody>
                  <a:tcPr marL="68580" marR="68580"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9769">
                <a:tc>
                  <a:txBody>
                    <a:bodyPr/>
                    <a:lstStyle/>
                    <a:p>
                      <a:pPr algn="just" rtl="1">
                        <a:lnSpc>
                          <a:spcPct val="115000"/>
                        </a:lnSpc>
                        <a:spcAft>
                          <a:spcPts val="0"/>
                        </a:spcAft>
                      </a:pPr>
                      <a:r>
                        <a:rPr lang="ar-JO" sz="1600" b="1" dirty="0">
                          <a:effectLst/>
                          <a:latin typeface="Times New Roman"/>
                          <a:ea typeface="Times New Roman"/>
                          <a:cs typeface="Simplified Arabic"/>
                        </a:rPr>
                        <a:t>5. ما يستجد من أعمال                                                          9:45 الى 10:00</a:t>
                      </a:r>
                      <a:endParaRPr lang="en-US" sz="1200" b="1" dirty="0">
                        <a:effectLst/>
                        <a:latin typeface="Calibri"/>
                        <a:ea typeface="Calibri"/>
                        <a:cs typeface="Arial"/>
                      </a:endParaRPr>
                    </a:p>
                  </a:txBody>
                  <a:tcPr marL="68580" marR="68580"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854131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547664" y="2459360"/>
            <a:ext cx="5688632" cy="2376264"/>
          </a:xfrm>
          <a:prstGeom prst="horizontalScroll">
            <a:avLst/>
          </a:prstGeom>
          <a:ln w="9525" cap="flat" cmpd="sng" algn="ctr">
            <a:solidFill>
              <a:schemeClr val="tx1"/>
            </a:solidFill>
            <a:prstDash val="solid"/>
            <a:round/>
            <a:headEnd type="none" w="med" len="med"/>
            <a:tailEnd type="none" w="med" len="med"/>
          </a:ln>
          <a:effectLst/>
          <a:extLst/>
        </p:spPr>
        <p:style>
          <a:lnRef idx="0">
            <a:scrgbClr r="0" g="0" b="0"/>
          </a:lnRef>
          <a:fillRef idx="1003">
            <a:schemeClr val="lt2"/>
          </a:fillRef>
          <a:effectRef idx="0">
            <a:scrgbClr r="0" g="0" b="0"/>
          </a:effectRef>
          <a:fontRef idx="major"/>
        </p:style>
        <p:txBody>
          <a:bodyPr vert="horz" wrap="square" lIns="91440" tIns="45720" rIns="91440" bIns="45720" numCol="1" rtlCol="1" anchor="t" anchorCtr="0" compatLnSpc="1">
            <a:prstTxWarp prst="textNoShape">
              <a:avLst/>
            </a:prstTxWarp>
          </a:bodyPr>
          <a:lstStyle/>
          <a:p>
            <a:pPr rtl="1">
              <a:lnSpc>
                <a:spcPct val="250000"/>
              </a:lnSpc>
            </a:pPr>
            <a:r>
              <a:rPr lang="ar-EG" sz="3600" b="1" dirty="0">
                <a:solidFill>
                  <a:srgbClr val="FFFFFF"/>
                </a:solidFill>
                <a:latin typeface="Simplified Arabic" pitchFamily="18" charset="-78"/>
                <a:cs typeface="Simplified Arabic" pitchFamily="18" charset="-78"/>
              </a:rPr>
              <a:t>محضر اجتماع</a:t>
            </a:r>
            <a:endParaRPr lang="ar-EG" sz="3600" b="1" dirty="0" smtClean="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228817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محضر اجتماع</a:t>
            </a:r>
          </a:p>
        </p:txBody>
      </p:sp>
      <p:sp>
        <p:nvSpPr>
          <p:cNvPr id="8" name="AutoShape 3"/>
          <p:cNvSpPr>
            <a:spLocks noChangeArrowheads="1"/>
          </p:cNvSpPr>
          <p:nvPr/>
        </p:nvSpPr>
        <p:spPr bwMode="auto">
          <a:xfrm flipH="1">
            <a:off x="1029108" y="1628800"/>
            <a:ext cx="7071284" cy="576064"/>
          </a:xfrm>
          <a:prstGeom prst="roundRect">
            <a:avLst>
              <a:gd name="adj" fmla="val 50000"/>
            </a:avLst>
          </a:prstGeom>
          <a:gradFill rotWithShape="1">
            <a:gsLst>
              <a:gs pos="0">
                <a:schemeClr val="bg2"/>
              </a:gs>
              <a:gs pos="50000">
                <a:srgbClr val="934300"/>
              </a:gs>
              <a:gs pos="100000">
                <a:schemeClr val="bg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altLang="en-US" sz="2400" b="1" dirty="0">
                <a:solidFill>
                  <a:srgbClr val="FFFFFF"/>
                </a:solidFill>
                <a:ea typeface="Gulim" pitchFamily="34" charset="-127"/>
              </a:rPr>
              <a:t>لجنة تنسيق الجهود المشتركة للإدارات في الفرع (الاجتماع الثاني)</a:t>
            </a:r>
            <a:endParaRPr lang="en-AU" altLang="en-US" sz="2400" b="1" dirty="0">
              <a:solidFill>
                <a:srgbClr val="FFFFFF"/>
              </a:solidFill>
              <a:ea typeface="Gulim" pitchFamily="34" charset="-127"/>
            </a:endParaRPr>
          </a:p>
        </p:txBody>
      </p:sp>
      <p:sp>
        <p:nvSpPr>
          <p:cNvPr id="11" name="AutoShape 6"/>
          <p:cNvSpPr>
            <a:spLocks noChangeArrowheads="1"/>
          </p:cNvSpPr>
          <p:nvPr/>
        </p:nvSpPr>
        <p:spPr bwMode="auto">
          <a:xfrm flipH="1">
            <a:off x="5228839" y="2743899"/>
            <a:ext cx="3869036" cy="409516"/>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altLang="en-US" sz="2000" b="1" dirty="0">
                <a:solidFill>
                  <a:srgbClr val="FFFFFF"/>
                </a:solidFill>
                <a:ea typeface="Gulim" pitchFamily="34" charset="-127"/>
              </a:rPr>
              <a:t>اليــوم: الثلاثاء الموافق 9/8/1423هـ </a:t>
            </a:r>
            <a:endParaRPr lang="en-AU" altLang="en-US" sz="2000" b="1" dirty="0">
              <a:solidFill>
                <a:srgbClr val="FFFFFF"/>
              </a:solidFill>
              <a:ea typeface="Gulim" pitchFamily="34" charset="-127"/>
            </a:endParaRPr>
          </a:p>
        </p:txBody>
      </p:sp>
      <p:sp>
        <p:nvSpPr>
          <p:cNvPr id="14" name="AutoShape 9"/>
          <p:cNvSpPr>
            <a:spLocks noChangeArrowheads="1"/>
          </p:cNvSpPr>
          <p:nvPr/>
        </p:nvSpPr>
        <p:spPr bwMode="auto">
          <a:xfrm flipH="1">
            <a:off x="5220072" y="3429000"/>
            <a:ext cx="3851919" cy="409516"/>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altLang="en-US" sz="2000" b="1" dirty="0">
                <a:solidFill>
                  <a:srgbClr val="FFFFFF"/>
                </a:solidFill>
                <a:ea typeface="Gulim" pitchFamily="34" charset="-127"/>
              </a:rPr>
              <a:t>الـوقـت: الواحدة ظهراً</a:t>
            </a:r>
            <a:endParaRPr lang="en-AU" altLang="en-US" sz="2000" b="1" dirty="0">
              <a:solidFill>
                <a:srgbClr val="FFFFFF"/>
              </a:solidFill>
              <a:ea typeface="Gulim" pitchFamily="34" charset="-127"/>
            </a:endParaRPr>
          </a:p>
        </p:txBody>
      </p:sp>
      <p:sp>
        <p:nvSpPr>
          <p:cNvPr id="17" name="AutoShape 12"/>
          <p:cNvSpPr>
            <a:spLocks noChangeArrowheads="1"/>
          </p:cNvSpPr>
          <p:nvPr/>
        </p:nvSpPr>
        <p:spPr bwMode="auto">
          <a:xfrm flipH="1">
            <a:off x="5232439" y="4077072"/>
            <a:ext cx="3876066" cy="409516"/>
          </a:xfrm>
          <a:prstGeom prst="roundRect">
            <a:avLst>
              <a:gd name="adj" fmla="val 50000"/>
            </a:avLst>
          </a:prstGeom>
          <a:gradFill rotWithShape="1">
            <a:gsLst>
              <a:gs pos="0">
                <a:schemeClr val="hlink"/>
              </a:gs>
              <a:gs pos="50000">
                <a:srgbClr val="5A5A5A"/>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altLang="en-US" sz="2000" b="1" dirty="0">
                <a:solidFill>
                  <a:srgbClr val="FFFFFF"/>
                </a:solidFill>
                <a:ea typeface="Gulim" pitchFamily="34" charset="-127"/>
              </a:rPr>
              <a:t>المكان: قاعة رقم (130)</a:t>
            </a:r>
            <a:endParaRPr lang="en-AU" altLang="en-US" sz="2000" b="1" dirty="0">
              <a:solidFill>
                <a:srgbClr val="FFFFFF"/>
              </a:solidFill>
              <a:ea typeface="Gulim" pitchFamily="34" charset="-127"/>
            </a:endParaRPr>
          </a:p>
        </p:txBody>
      </p:sp>
      <p:sp>
        <p:nvSpPr>
          <p:cNvPr id="56" name="AutoShape 12"/>
          <p:cNvSpPr>
            <a:spLocks noChangeArrowheads="1"/>
          </p:cNvSpPr>
          <p:nvPr/>
        </p:nvSpPr>
        <p:spPr bwMode="auto">
          <a:xfrm flipH="1">
            <a:off x="5220072" y="4747676"/>
            <a:ext cx="3876066" cy="409516"/>
          </a:xfrm>
          <a:prstGeom prst="roundRect">
            <a:avLst>
              <a:gd name="adj" fmla="val 50000"/>
            </a:avLst>
          </a:prstGeom>
          <a:solidFill>
            <a:srgbClr val="0070C0"/>
          </a:solidFill>
          <a:ln>
            <a:noFill/>
          </a:ln>
          <a:extLst/>
        </p:spPr>
        <p:txBody>
          <a:bodyPr wrap="none" anchor="ctr"/>
          <a:lstStyle/>
          <a:p>
            <a:pPr rtl="1"/>
            <a:r>
              <a:rPr lang="ar-EG" altLang="en-US" sz="2000" b="1" dirty="0">
                <a:solidFill>
                  <a:srgbClr val="FFFFFF"/>
                </a:solidFill>
                <a:ea typeface="Gulim" pitchFamily="34" charset="-127"/>
              </a:rPr>
              <a:t>المشاركون في الاجتماع</a:t>
            </a:r>
            <a:endParaRPr lang="en-AU" altLang="en-US" sz="2000" b="1" dirty="0">
              <a:solidFill>
                <a:srgbClr val="FFFFFF"/>
              </a:solidFill>
              <a:ea typeface="Gulim" pitchFamily="34" charset="-127"/>
            </a:endParaRPr>
          </a:p>
        </p:txBody>
      </p:sp>
      <p:sp>
        <p:nvSpPr>
          <p:cNvPr id="2" name="Rectangle 1"/>
          <p:cNvSpPr/>
          <p:nvPr/>
        </p:nvSpPr>
        <p:spPr bwMode="auto">
          <a:xfrm>
            <a:off x="2411760" y="5301208"/>
            <a:ext cx="4032448" cy="1368152"/>
          </a:xfrm>
          <a:prstGeom prst="rect">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r" rtl="1"/>
            <a:r>
              <a:rPr lang="ar-EG" sz="2200" b="1" dirty="0" smtClean="0">
                <a:solidFill>
                  <a:schemeClr val="tx1"/>
                </a:solidFill>
                <a:latin typeface="Arial" pitchFamily="34" charset="0"/>
              </a:rPr>
              <a:t>1 -الدكتور</a:t>
            </a:r>
            <a:r>
              <a:rPr lang="ar-EG" sz="2200" b="1" dirty="0">
                <a:solidFill>
                  <a:schemeClr val="tx1"/>
                </a:solidFill>
                <a:latin typeface="Arial" pitchFamily="34" charset="0"/>
              </a:rPr>
              <a:t>/ </a:t>
            </a:r>
            <a:r>
              <a:rPr lang="ar-EG" sz="2200" b="1" dirty="0" smtClean="0">
                <a:solidFill>
                  <a:schemeClr val="tx1"/>
                </a:solidFill>
                <a:latin typeface="Arial" pitchFamily="34" charset="0"/>
              </a:rPr>
              <a:t>عادل                  منسقاً</a:t>
            </a:r>
            <a:r>
              <a:rPr lang="ar-EG" sz="2200" b="1" dirty="0">
                <a:solidFill>
                  <a:schemeClr val="tx1"/>
                </a:solidFill>
                <a:latin typeface="Arial" pitchFamily="34" charset="0"/>
              </a:rPr>
              <a:t>.</a:t>
            </a:r>
          </a:p>
          <a:p>
            <a:pPr algn="r" rtl="1"/>
            <a:r>
              <a:rPr lang="ar-EG" sz="2200" b="1" dirty="0" smtClean="0">
                <a:solidFill>
                  <a:schemeClr val="tx1"/>
                </a:solidFill>
                <a:latin typeface="Arial" pitchFamily="34" charset="0"/>
              </a:rPr>
              <a:t>2 -الأستاذ</a:t>
            </a:r>
            <a:r>
              <a:rPr lang="ar-EG" sz="2200" b="1" dirty="0">
                <a:solidFill>
                  <a:schemeClr val="tx1"/>
                </a:solidFill>
                <a:latin typeface="Arial" pitchFamily="34" charset="0"/>
              </a:rPr>
              <a:t>/ </a:t>
            </a:r>
            <a:r>
              <a:rPr lang="ar-EG" sz="2200" b="1" dirty="0" smtClean="0">
                <a:solidFill>
                  <a:schemeClr val="tx1"/>
                </a:solidFill>
                <a:latin typeface="Arial" pitchFamily="34" charset="0"/>
              </a:rPr>
              <a:t>.................       عضواً</a:t>
            </a:r>
            <a:r>
              <a:rPr lang="ar-EG" sz="2200" b="1" dirty="0">
                <a:solidFill>
                  <a:schemeClr val="tx1"/>
                </a:solidFill>
                <a:latin typeface="Arial" pitchFamily="34" charset="0"/>
              </a:rPr>
              <a:t>.</a:t>
            </a:r>
          </a:p>
          <a:p>
            <a:pPr algn="r" rtl="1"/>
            <a:r>
              <a:rPr lang="ar-EG" sz="2200" b="1" dirty="0" smtClean="0">
                <a:solidFill>
                  <a:schemeClr val="tx1"/>
                </a:solidFill>
                <a:latin typeface="Arial" pitchFamily="34" charset="0"/>
              </a:rPr>
              <a:t>3 -الأستاذ</a:t>
            </a:r>
            <a:r>
              <a:rPr lang="ar-EG" sz="2200" b="1" dirty="0">
                <a:solidFill>
                  <a:schemeClr val="tx1"/>
                </a:solidFill>
                <a:latin typeface="Arial" pitchFamily="34" charset="0"/>
              </a:rPr>
              <a:t>/ ................. </a:t>
            </a:r>
            <a:r>
              <a:rPr lang="ar-EG" sz="2200" b="1" dirty="0" smtClean="0">
                <a:solidFill>
                  <a:schemeClr val="tx1"/>
                </a:solidFill>
                <a:latin typeface="Arial" pitchFamily="34" charset="0"/>
              </a:rPr>
              <a:t>      عضواً</a:t>
            </a:r>
            <a:r>
              <a:rPr lang="ar-EG" sz="2200" b="1" dirty="0">
                <a:solidFill>
                  <a:schemeClr val="tx1"/>
                </a:solidFill>
                <a:latin typeface="Arial" pitchFamily="34" charset="0"/>
              </a:rPr>
              <a:t>.</a:t>
            </a:r>
          </a:p>
        </p:txBody>
      </p:sp>
    </p:spTree>
    <p:extLst>
      <p:ext uri="{BB962C8B-B14F-4D97-AF65-F5344CB8AC3E}">
        <p14:creationId xmlns:p14="http://schemas.microsoft.com/office/powerpoint/2010/main" xmlns="" val="79489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fade">
                                      <p:cBhvr>
                                        <p:cTn id="35" dur="1000"/>
                                        <p:tgtEl>
                                          <p:spTgt spid="56"/>
                                        </p:tgtEl>
                                      </p:cBhvr>
                                    </p:animEffect>
                                    <p:anim calcmode="lin" valueType="num">
                                      <p:cBhvr>
                                        <p:cTn id="36" dur="1000" fill="hold"/>
                                        <p:tgtEl>
                                          <p:spTgt spid="56"/>
                                        </p:tgtEl>
                                        <p:attrNameLst>
                                          <p:attrName>ppt_x</p:attrName>
                                        </p:attrNameLst>
                                      </p:cBhvr>
                                      <p:tavLst>
                                        <p:tav tm="0">
                                          <p:val>
                                            <p:strVal val="#ppt_x"/>
                                          </p:val>
                                        </p:tav>
                                        <p:tav tm="100000">
                                          <p:val>
                                            <p:strVal val="#ppt_x"/>
                                          </p:val>
                                        </p:tav>
                                      </p:tavLst>
                                    </p:anim>
                                    <p:anim calcmode="lin" valueType="num">
                                      <p:cBhvr>
                                        <p:cTn id="37"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7" grpId="0" animBg="1"/>
      <p:bldP spid="56" grpId="0" animBg="1"/>
      <p:bldP spid="2"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547664" y="2459360"/>
            <a:ext cx="5688632" cy="2376264"/>
          </a:xfrm>
          <a:prstGeom prst="horizontalScroll">
            <a:avLst/>
          </a:prstGeom>
          <a:ln w="9525" cap="flat" cmpd="sng" algn="ctr">
            <a:solidFill>
              <a:schemeClr val="tx1"/>
            </a:solidFill>
            <a:prstDash val="solid"/>
            <a:round/>
            <a:headEnd type="none" w="med" len="med"/>
            <a:tailEnd type="none" w="med" len="med"/>
          </a:ln>
          <a:effectLst/>
          <a:extLst/>
        </p:spPr>
        <p:style>
          <a:lnRef idx="0">
            <a:scrgbClr r="0" g="0" b="0"/>
          </a:lnRef>
          <a:fillRef idx="1003">
            <a:schemeClr val="lt2"/>
          </a:fillRef>
          <a:effectRef idx="0">
            <a:scrgbClr r="0" g="0" b="0"/>
          </a:effectRef>
          <a:fontRef idx="major"/>
        </p:style>
        <p:txBody>
          <a:bodyPr vert="horz" wrap="square" lIns="91440" tIns="45720" rIns="91440" bIns="45720" numCol="1" rtlCol="1" anchor="t" anchorCtr="0" compatLnSpc="1">
            <a:prstTxWarp prst="textNoShape">
              <a:avLst/>
            </a:prstTxWarp>
          </a:bodyPr>
          <a:lstStyle/>
          <a:p>
            <a:pPr rtl="1">
              <a:lnSpc>
                <a:spcPct val="250000"/>
              </a:lnSpc>
            </a:pPr>
            <a:r>
              <a:rPr lang="ar-EG" sz="3600" b="1" dirty="0">
                <a:solidFill>
                  <a:srgbClr val="FFFFFF"/>
                </a:solidFill>
                <a:latin typeface="Simplified Arabic" pitchFamily="18" charset="-78"/>
                <a:cs typeface="Simplified Arabic" pitchFamily="18" charset="-78"/>
              </a:rPr>
              <a:t>دور السكرتير بعد نهاية الاجتماع</a:t>
            </a:r>
            <a:endParaRPr lang="ar-EG" sz="3600" b="1" dirty="0" smtClean="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403109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دور السكرتير بعد نهاية الاجتماع</a:t>
            </a:r>
          </a:p>
        </p:txBody>
      </p:sp>
      <p:sp>
        <p:nvSpPr>
          <p:cNvPr id="8" name="AutoShape 3"/>
          <p:cNvSpPr>
            <a:spLocks noChangeArrowheads="1"/>
          </p:cNvSpPr>
          <p:nvPr/>
        </p:nvSpPr>
        <p:spPr bwMode="auto">
          <a:xfrm flipH="1">
            <a:off x="581172" y="2681605"/>
            <a:ext cx="6928656" cy="409516"/>
          </a:xfrm>
          <a:prstGeom prst="roundRect">
            <a:avLst>
              <a:gd name="adj" fmla="val 50000"/>
            </a:avLst>
          </a:prstGeom>
          <a:gradFill rotWithShape="1">
            <a:gsLst>
              <a:gs pos="0">
                <a:schemeClr val="bg2"/>
              </a:gs>
              <a:gs pos="50000">
                <a:srgbClr val="934300"/>
              </a:gs>
              <a:gs pos="100000">
                <a:schemeClr val="bg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9" name="AutoShape 4"/>
          <p:cNvSpPr>
            <a:spLocks noChangeArrowheads="1"/>
          </p:cNvSpPr>
          <p:nvPr/>
        </p:nvSpPr>
        <p:spPr bwMode="auto">
          <a:xfrm flipH="1">
            <a:off x="7260152" y="2621279"/>
            <a:ext cx="521061" cy="519907"/>
          </a:xfrm>
          <a:prstGeom prst="homePlate">
            <a:avLst>
              <a:gd name="adj" fmla="val 25000"/>
            </a:avLst>
          </a:prstGeom>
          <a:gradFill rotWithShape="1">
            <a:gsLst>
              <a:gs pos="0">
                <a:srgbClr val="5A2900"/>
              </a:gs>
              <a:gs pos="100000">
                <a:schemeClr val="bg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1" name="AutoShape 6"/>
          <p:cNvSpPr>
            <a:spLocks noChangeArrowheads="1"/>
          </p:cNvSpPr>
          <p:nvPr/>
        </p:nvSpPr>
        <p:spPr bwMode="auto">
          <a:xfrm flipH="1">
            <a:off x="515287" y="3633686"/>
            <a:ext cx="7053935" cy="409516"/>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2" name="AutoShape 7"/>
          <p:cNvSpPr>
            <a:spLocks noChangeArrowheads="1"/>
          </p:cNvSpPr>
          <p:nvPr/>
        </p:nvSpPr>
        <p:spPr bwMode="auto">
          <a:xfrm flipH="1">
            <a:off x="7281878" y="3573149"/>
            <a:ext cx="530482" cy="519907"/>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4" name="AutoShape 9"/>
          <p:cNvSpPr>
            <a:spLocks noChangeArrowheads="1"/>
          </p:cNvSpPr>
          <p:nvPr/>
        </p:nvSpPr>
        <p:spPr bwMode="auto">
          <a:xfrm flipH="1">
            <a:off x="533136" y="4641123"/>
            <a:ext cx="6949346" cy="409516"/>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5" name="AutoShape 10"/>
          <p:cNvSpPr>
            <a:spLocks noChangeArrowheads="1"/>
          </p:cNvSpPr>
          <p:nvPr/>
        </p:nvSpPr>
        <p:spPr bwMode="auto">
          <a:xfrm flipH="1">
            <a:off x="7232061" y="4575244"/>
            <a:ext cx="522617" cy="519907"/>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17" name="AutoShape 12"/>
          <p:cNvSpPr>
            <a:spLocks noChangeArrowheads="1"/>
          </p:cNvSpPr>
          <p:nvPr/>
        </p:nvSpPr>
        <p:spPr bwMode="auto">
          <a:xfrm flipH="1">
            <a:off x="513099" y="5565455"/>
            <a:ext cx="7066753" cy="409516"/>
          </a:xfrm>
          <a:prstGeom prst="roundRect">
            <a:avLst>
              <a:gd name="adj" fmla="val 50000"/>
            </a:avLst>
          </a:prstGeom>
          <a:gradFill rotWithShape="1">
            <a:gsLst>
              <a:gs pos="0">
                <a:schemeClr val="hlink"/>
              </a:gs>
              <a:gs pos="50000">
                <a:srgbClr val="5A5A5A"/>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18" name="AutoShape 13"/>
          <p:cNvSpPr>
            <a:spLocks noChangeArrowheads="1"/>
          </p:cNvSpPr>
          <p:nvPr/>
        </p:nvSpPr>
        <p:spPr bwMode="auto">
          <a:xfrm flipH="1">
            <a:off x="7280914" y="5503137"/>
            <a:ext cx="531446" cy="519907"/>
          </a:xfrm>
          <a:prstGeom prst="homePlate">
            <a:avLst>
              <a:gd name="adj" fmla="val 25000"/>
            </a:avLst>
          </a:prstGeom>
          <a:gradFill rotWithShape="1">
            <a:gsLst>
              <a:gs pos="0">
                <a:srgbClr val="373737"/>
              </a:gs>
              <a:gs pos="100000">
                <a:schemeClr val="hlink"/>
              </a:gs>
            </a:gsLst>
            <a:lin ang="18900000" scaled="1"/>
          </a:gradFill>
          <a:ln w="38100" cmpd="sng">
            <a:solidFill>
              <a:schemeClr val="bg1"/>
            </a:solidFill>
            <a:miter lim="800000"/>
            <a:headEnd/>
            <a:tailEnd/>
          </a:ln>
        </p:spPr>
        <p:txBody>
          <a:bodyPr wrap="none" anchor="ctr"/>
          <a:lstStyle/>
          <a:p>
            <a:endParaRPr lang="en-US" baseline="-25000">
              <a:solidFill>
                <a:srgbClr val="4D4D4D"/>
              </a:solidFill>
            </a:endParaRPr>
          </a:p>
        </p:txBody>
      </p:sp>
      <p:sp>
        <p:nvSpPr>
          <p:cNvPr id="20" name="AutoShape 14"/>
          <p:cNvSpPr>
            <a:spLocks noChangeArrowheads="1"/>
          </p:cNvSpPr>
          <p:nvPr/>
        </p:nvSpPr>
        <p:spPr bwMode="auto">
          <a:xfrm>
            <a:off x="567056" y="2611795"/>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200" b="1" dirty="0" smtClean="0">
                <a:solidFill>
                  <a:srgbClr val="FFFFFF"/>
                </a:solidFill>
                <a:ea typeface="Gulim" pitchFamily="34" charset="-127"/>
              </a:rPr>
              <a:t>الاشراف </a:t>
            </a:r>
            <a:r>
              <a:rPr lang="ar-EG" sz="2200" b="1" dirty="0">
                <a:solidFill>
                  <a:srgbClr val="FFFFFF"/>
                </a:solidFill>
                <a:ea typeface="Gulim" pitchFamily="34" charset="-127"/>
              </a:rPr>
              <a:t>على إعادة قاعة الاجتماع لوضعها الطبيعي بعد انتهاء الاجتماع</a:t>
            </a:r>
            <a:endParaRPr lang="en-US" sz="2200" b="1" dirty="0">
              <a:solidFill>
                <a:srgbClr val="FFFFFF"/>
              </a:solidFill>
              <a:ea typeface="Gulim" pitchFamily="34" charset="-127"/>
            </a:endParaRPr>
          </a:p>
        </p:txBody>
      </p:sp>
      <p:sp>
        <p:nvSpPr>
          <p:cNvPr id="24" name="AutoShape 18"/>
          <p:cNvSpPr>
            <a:spLocks noChangeArrowheads="1"/>
          </p:cNvSpPr>
          <p:nvPr/>
        </p:nvSpPr>
        <p:spPr bwMode="auto">
          <a:xfrm>
            <a:off x="7740352" y="2563881"/>
            <a:ext cx="574675" cy="648103"/>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400">
              <a:solidFill>
                <a:srgbClr val="4D4D4D"/>
              </a:solidFill>
            </a:endParaRPr>
          </a:p>
        </p:txBody>
      </p:sp>
      <p:grpSp>
        <p:nvGrpSpPr>
          <p:cNvPr id="25" name="Group 19"/>
          <p:cNvGrpSpPr>
            <a:grpSpLocks/>
          </p:cNvGrpSpPr>
          <p:nvPr/>
        </p:nvGrpSpPr>
        <p:grpSpPr bwMode="auto">
          <a:xfrm>
            <a:off x="7740352" y="2563881"/>
            <a:ext cx="574675" cy="648103"/>
            <a:chOff x="0" y="0"/>
            <a:chExt cx="4251" cy="2141"/>
          </a:xfrm>
        </p:grpSpPr>
        <p:sp>
          <p:nvSpPr>
            <p:cNvPr id="26" name="Oval 20"/>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27" name="Oval 21"/>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28" name="Oval 22"/>
          <p:cNvSpPr>
            <a:spLocks noChangeArrowheads="1"/>
          </p:cNvSpPr>
          <p:nvPr/>
        </p:nvSpPr>
        <p:spPr bwMode="auto">
          <a:xfrm flipH="1">
            <a:off x="7786389" y="2616269"/>
            <a:ext cx="482600" cy="516346"/>
          </a:xfrm>
          <a:prstGeom prst="ellipse">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29" name="Oval 23"/>
          <p:cNvSpPr>
            <a:spLocks noChangeArrowheads="1"/>
          </p:cNvSpPr>
          <p:nvPr/>
        </p:nvSpPr>
        <p:spPr bwMode="auto">
          <a:xfrm flipH="1">
            <a:off x="7834013" y="2625793"/>
            <a:ext cx="377825" cy="341857"/>
          </a:xfrm>
          <a:prstGeom prst="ellipse">
            <a:avLst/>
          </a:prstGeom>
          <a:gradFill rotWithShape="1">
            <a:gsLst>
              <a:gs pos="0">
                <a:srgbClr val="F6E7DA"/>
              </a:gs>
              <a:gs pos="100000">
                <a:schemeClr val="bg2">
                  <a:alpha val="37999"/>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0" name="AutoShape 24"/>
          <p:cNvSpPr>
            <a:spLocks noChangeArrowheads="1"/>
          </p:cNvSpPr>
          <p:nvPr/>
        </p:nvSpPr>
        <p:spPr bwMode="auto">
          <a:xfrm>
            <a:off x="7740352" y="2565468"/>
            <a:ext cx="576262" cy="605371"/>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1</a:t>
            </a:r>
            <a:endParaRPr lang="en-US" b="1">
              <a:solidFill>
                <a:srgbClr val="FFFFFF"/>
              </a:solidFill>
              <a:ea typeface="Gulim" pitchFamily="34" charset="-127"/>
            </a:endParaRPr>
          </a:p>
        </p:txBody>
      </p:sp>
      <p:grpSp>
        <p:nvGrpSpPr>
          <p:cNvPr id="31" name="Group 25"/>
          <p:cNvGrpSpPr>
            <a:grpSpLocks/>
          </p:cNvGrpSpPr>
          <p:nvPr/>
        </p:nvGrpSpPr>
        <p:grpSpPr bwMode="auto">
          <a:xfrm>
            <a:off x="7740154" y="3500506"/>
            <a:ext cx="576262" cy="648103"/>
            <a:chOff x="0" y="0"/>
            <a:chExt cx="363" cy="364"/>
          </a:xfrm>
        </p:grpSpPr>
        <p:sp>
          <p:nvSpPr>
            <p:cNvPr id="32" name="AutoShape 26"/>
            <p:cNvSpPr>
              <a:spLocks noChangeArrowheads="1"/>
            </p:cNvSpPr>
            <p:nvPr/>
          </p:nvSpPr>
          <p:spPr bwMode="auto">
            <a:xfrm>
              <a:off x="2" y="1"/>
              <a:ext cx="360" cy="363"/>
            </a:xfrm>
            <a:prstGeom prst="roundRect">
              <a:avLst>
                <a:gd name="adj" fmla="val 14222"/>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33" name="Group 27"/>
            <p:cNvGrpSpPr>
              <a:grpSpLocks/>
            </p:cNvGrpSpPr>
            <p:nvPr/>
          </p:nvGrpSpPr>
          <p:grpSpPr bwMode="auto">
            <a:xfrm>
              <a:off x="2" y="0"/>
              <a:ext cx="359" cy="364"/>
              <a:chOff x="0" y="0"/>
              <a:chExt cx="4251" cy="2141"/>
            </a:xfrm>
          </p:grpSpPr>
          <p:sp>
            <p:nvSpPr>
              <p:cNvPr id="37" name="Oval 28"/>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38" name="Oval 29"/>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34" name="Oval 30"/>
            <p:cNvSpPr>
              <a:spLocks noChangeArrowheads="1"/>
            </p:cNvSpPr>
            <p:nvPr/>
          </p:nvSpPr>
          <p:spPr bwMode="auto">
            <a:xfrm flipH="1">
              <a:off x="31" y="33"/>
              <a:ext cx="302" cy="292"/>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5" name="Oval 31"/>
            <p:cNvSpPr>
              <a:spLocks noChangeArrowheads="1"/>
            </p:cNvSpPr>
            <p:nvPr/>
          </p:nvSpPr>
          <p:spPr bwMode="auto">
            <a:xfrm flipH="1">
              <a:off x="59" y="41"/>
              <a:ext cx="244" cy="191"/>
            </a:xfrm>
            <a:prstGeom prst="ellipse">
              <a:avLst/>
            </a:prstGeom>
            <a:gradFill rotWithShape="1">
              <a:gsLst>
                <a:gs pos="0">
                  <a:srgbClr val="FCF2CD"/>
                </a:gs>
                <a:gs pos="100000">
                  <a:schemeClr val="accent1">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36" name="AutoShape 32"/>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2</a:t>
              </a:r>
              <a:endParaRPr lang="en-US" b="1">
                <a:solidFill>
                  <a:srgbClr val="FFFFFF"/>
                </a:solidFill>
                <a:ea typeface="Gulim" pitchFamily="34" charset="-127"/>
              </a:endParaRPr>
            </a:p>
          </p:txBody>
        </p:sp>
      </p:grpSp>
      <p:grpSp>
        <p:nvGrpSpPr>
          <p:cNvPr id="39" name="Group 33"/>
          <p:cNvGrpSpPr>
            <a:grpSpLocks/>
          </p:cNvGrpSpPr>
          <p:nvPr/>
        </p:nvGrpSpPr>
        <p:grpSpPr bwMode="auto">
          <a:xfrm>
            <a:off x="7740154" y="4510156"/>
            <a:ext cx="576262" cy="648103"/>
            <a:chOff x="0" y="0"/>
            <a:chExt cx="363" cy="364"/>
          </a:xfrm>
        </p:grpSpPr>
        <p:sp>
          <p:nvSpPr>
            <p:cNvPr id="40" name="AutoShape 34"/>
            <p:cNvSpPr>
              <a:spLocks noChangeArrowheads="1"/>
            </p:cNvSpPr>
            <p:nvPr/>
          </p:nvSpPr>
          <p:spPr bwMode="auto">
            <a:xfrm>
              <a:off x="1" y="0"/>
              <a:ext cx="361" cy="363"/>
            </a:xfrm>
            <a:prstGeom prst="roundRect">
              <a:avLst>
                <a:gd name="adj" fmla="val 14222"/>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1" name="Group 35"/>
            <p:cNvGrpSpPr>
              <a:grpSpLocks/>
            </p:cNvGrpSpPr>
            <p:nvPr/>
          </p:nvGrpSpPr>
          <p:grpSpPr bwMode="auto">
            <a:xfrm>
              <a:off x="0" y="0"/>
              <a:ext cx="361" cy="364"/>
              <a:chOff x="0" y="0"/>
              <a:chExt cx="4251" cy="2141"/>
            </a:xfrm>
          </p:grpSpPr>
          <p:sp>
            <p:nvSpPr>
              <p:cNvPr id="45" name="Oval 36"/>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46" name="Oval 37"/>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42" name="Oval 38"/>
            <p:cNvSpPr>
              <a:spLocks noChangeArrowheads="1"/>
            </p:cNvSpPr>
            <p:nvPr/>
          </p:nvSpPr>
          <p:spPr bwMode="auto">
            <a:xfrm flipH="1">
              <a:off x="29" y="33"/>
              <a:ext cx="303" cy="293"/>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3" name="Oval 39"/>
            <p:cNvSpPr>
              <a:spLocks noChangeArrowheads="1"/>
            </p:cNvSpPr>
            <p:nvPr/>
          </p:nvSpPr>
          <p:spPr bwMode="auto">
            <a:xfrm flipH="1">
              <a:off x="57" y="41"/>
              <a:ext cx="246" cy="191"/>
            </a:xfrm>
            <a:prstGeom prst="ellipse">
              <a:avLst/>
            </a:prstGeom>
            <a:gradFill rotWithShape="1">
              <a:gsLst>
                <a:gs pos="0">
                  <a:srgbClr val="FFAAAA"/>
                </a:gs>
                <a:gs pos="100000">
                  <a:schemeClr val="accent2">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44" name="AutoShape 40"/>
            <p:cNvSpPr>
              <a:spLocks noChangeArrowheads="1"/>
            </p:cNvSpPr>
            <p:nvPr/>
          </p:nvSpPr>
          <p:spPr bwMode="auto">
            <a:xfrm>
              <a:off x="0" y="0"/>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3</a:t>
              </a:r>
              <a:endParaRPr lang="en-US" b="1">
                <a:solidFill>
                  <a:srgbClr val="FFFFFF"/>
                </a:solidFill>
                <a:ea typeface="Gulim" pitchFamily="34" charset="-127"/>
              </a:endParaRPr>
            </a:p>
          </p:txBody>
        </p:sp>
      </p:grpSp>
      <p:grpSp>
        <p:nvGrpSpPr>
          <p:cNvPr id="47" name="Group 41"/>
          <p:cNvGrpSpPr>
            <a:grpSpLocks/>
          </p:cNvGrpSpPr>
          <p:nvPr/>
        </p:nvGrpSpPr>
        <p:grpSpPr bwMode="auto">
          <a:xfrm>
            <a:off x="7740154" y="5445193"/>
            <a:ext cx="576262" cy="648103"/>
            <a:chOff x="0" y="0"/>
            <a:chExt cx="363" cy="364"/>
          </a:xfrm>
        </p:grpSpPr>
        <p:sp>
          <p:nvSpPr>
            <p:cNvPr id="48" name="AutoShape 42"/>
            <p:cNvSpPr>
              <a:spLocks noChangeArrowheads="1"/>
            </p:cNvSpPr>
            <p:nvPr/>
          </p:nvSpPr>
          <p:spPr bwMode="auto">
            <a:xfrm>
              <a:off x="1" y="1"/>
              <a:ext cx="361" cy="363"/>
            </a:xfrm>
            <a:prstGeom prst="roundRect">
              <a:avLst>
                <a:gd name="adj" fmla="val 14222"/>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400">
                <a:solidFill>
                  <a:srgbClr val="4D4D4D"/>
                </a:solidFill>
              </a:endParaRPr>
            </a:p>
          </p:txBody>
        </p:sp>
        <p:grpSp>
          <p:nvGrpSpPr>
            <p:cNvPr id="49" name="Group 43"/>
            <p:cNvGrpSpPr>
              <a:grpSpLocks/>
            </p:cNvGrpSpPr>
            <p:nvPr/>
          </p:nvGrpSpPr>
          <p:grpSpPr bwMode="auto">
            <a:xfrm>
              <a:off x="0" y="0"/>
              <a:ext cx="360" cy="364"/>
              <a:chOff x="0" y="0"/>
              <a:chExt cx="1134" cy="993"/>
            </a:xfrm>
          </p:grpSpPr>
          <p:grpSp>
            <p:nvGrpSpPr>
              <p:cNvPr id="52" name="Group 44"/>
              <p:cNvGrpSpPr>
                <a:grpSpLocks/>
              </p:cNvGrpSpPr>
              <p:nvPr/>
            </p:nvGrpSpPr>
            <p:grpSpPr bwMode="auto">
              <a:xfrm>
                <a:off x="0" y="0"/>
                <a:ext cx="1134" cy="993"/>
                <a:chOff x="0" y="0"/>
                <a:chExt cx="4251" cy="2141"/>
              </a:xfrm>
            </p:grpSpPr>
            <p:sp>
              <p:nvSpPr>
                <p:cNvPr id="54" name="Oval 45"/>
                <p:cNvSpPr>
                  <a:spLocks noChangeArrowheads="1"/>
                </p:cNvSpPr>
                <p:nvPr/>
              </p:nvSpPr>
              <p:spPr bwMode="auto">
                <a:xfrm>
                  <a:off x="0" y="0"/>
                  <a:ext cx="4251" cy="2141"/>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sp>
              <p:nvSpPr>
                <p:cNvPr id="55" name="Oval 46"/>
                <p:cNvSpPr>
                  <a:spLocks noChangeArrowheads="1"/>
                </p:cNvSpPr>
                <p:nvPr/>
              </p:nvSpPr>
              <p:spPr bwMode="auto">
                <a:xfrm>
                  <a:off x="62" y="3"/>
                  <a:ext cx="4143" cy="2085"/>
                </a:xfrm>
                <a:prstGeom prst="ellipse">
                  <a:avLst/>
                </a:prstGeom>
                <a:gradFill rotWithShape="1">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53" name="Oval 47"/>
              <p:cNvSpPr>
                <a:spLocks noChangeArrowheads="1"/>
              </p:cNvSpPr>
              <p:nvPr/>
            </p:nvSpPr>
            <p:spPr bwMode="auto">
              <a:xfrm flipH="1">
                <a:off x="91" y="91"/>
                <a:ext cx="953" cy="795"/>
              </a:xfrm>
              <a:prstGeom prst="ellipse">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grpSp>
        <p:sp>
          <p:nvSpPr>
            <p:cNvPr id="50" name="Oval 48"/>
            <p:cNvSpPr>
              <a:spLocks noChangeArrowheads="1"/>
            </p:cNvSpPr>
            <p:nvPr/>
          </p:nvSpPr>
          <p:spPr bwMode="auto">
            <a:xfrm flipH="1">
              <a:off x="57" y="42"/>
              <a:ext cx="244" cy="191"/>
            </a:xfrm>
            <a:prstGeom prst="ellipse">
              <a:avLst/>
            </a:prstGeom>
            <a:gradFill rotWithShape="1">
              <a:gsLst>
                <a:gs pos="0">
                  <a:srgbClr val="DBDBDB"/>
                </a:gs>
                <a:gs pos="100000">
                  <a:schemeClr val="hlink">
                    <a:alpha val="3700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000" b="1">
                <a:solidFill>
                  <a:srgbClr val="FFFFFF"/>
                </a:solidFill>
              </a:endParaRPr>
            </a:p>
          </p:txBody>
        </p:sp>
        <p:sp>
          <p:nvSpPr>
            <p:cNvPr id="51" name="AutoShape 49"/>
            <p:cNvSpPr>
              <a:spLocks noChangeArrowheads="1"/>
            </p:cNvSpPr>
            <p:nvPr/>
          </p:nvSpPr>
          <p:spPr bwMode="auto">
            <a:xfrm>
              <a:off x="0" y="1"/>
              <a:ext cx="363" cy="340"/>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latinLnBrk="1"/>
              <a:r>
                <a:rPr lang="uk-UA" altLang="en-US" b="1">
                  <a:solidFill>
                    <a:srgbClr val="FFFFFF"/>
                  </a:solidFill>
                </a:rPr>
                <a:t>4</a:t>
              </a:r>
              <a:endParaRPr lang="en-US" b="1">
                <a:solidFill>
                  <a:srgbClr val="FFFFFF"/>
                </a:solidFill>
                <a:ea typeface="Gulim" pitchFamily="34" charset="-127"/>
              </a:endParaRPr>
            </a:p>
          </p:txBody>
        </p:sp>
      </p:grpSp>
      <p:sp>
        <p:nvSpPr>
          <p:cNvPr id="69" name="AutoShape 14"/>
          <p:cNvSpPr>
            <a:spLocks noChangeArrowheads="1"/>
          </p:cNvSpPr>
          <p:nvPr/>
        </p:nvSpPr>
        <p:spPr bwMode="auto">
          <a:xfrm>
            <a:off x="611560" y="3573016"/>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FFFFFF"/>
                </a:solidFill>
                <a:ea typeface="Gulim" pitchFamily="34" charset="-127"/>
              </a:rPr>
              <a:t>القيام </a:t>
            </a:r>
            <a:r>
              <a:rPr lang="ar-EG" sz="2400" b="1" dirty="0">
                <a:solidFill>
                  <a:srgbClr val="FFFFFF"/>
                </a:solidFill>
                <a:ea typeface="Gulim" pitchFamily="34" charset="-127"/>
              </a:rPr>
              <a:t>بإعداد محضر الاجتماع</a:t>
            </a:r>
            <a:endParaRPr lang="en-US" sz="2400" b="1" dirty="0">
              <a:solidFill>
                <a:srgbClr val="FFFFFF"/>
              </a:solidFill>
              <a:ea typeface="Gulim" pitchFamily="34" charset="-127"/>
            </a:endParaRPr>
          </a:p>
        </p:txBody>
      </p:sp>
      <p:sp>
        <p:nvSpPr>
          <p:cNvPr id="70" name="AutoShape 14"/>
          <p:cNvSpPr>
            <a:spLocks noChangeArrowheads="1"/>
          </p:cNvSpPr>
          <p:nvPr/>
        </p:nvSpPr>
        <p:spPr bwMode="auto">
          <a:xfrm>
            <a:off x="656064" y="4565496"/>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200" b="1" dirty="0" smtClean="0">
                <a:solidFill>
                  <a:srgbClr val="FFFFFF"/>
                </a:solidFill>
                <a:ea typeface="Gulim" pitchFamily="34" charset="-127"/>
              </a:rPr>
              <a:t>تسجيل </a:t>
            </a:r>
            <a:r>
              <a:rPr lang="ar-EG" sz="2200" b="1" dirty="0">
                <a:solidFill>
                  <a:srgbClr val="FFFFFF"/>
                </a:solidFill>
                <a:ea typeface="Gulim" pitchFamily="34" charset="-127"/>
              </a:rPr>
              <a:t>المحضر في السجل الرسمي " لمحضر الاجتماعات " </a:t>
            </a:r>
            <a:endParaRPr lang="en-US" sz="2200" b="1" dirty="0">
              <a:solidFill>
                <a:srgbClr val="FFFFFF"/>
              </a:solidFill>
              <a:ea typeface="Gulim" pitchFamily="34" charset="-127"/>
            </a:endParaRPr>
          </a:p>
        </p:txBody>
      </p:sp>
      <p:sp>
        <p:nvSpPr>
          <p:cNvPr id="71" name="AutoShape 14"/>
          <p:cNvSpPr>
            <a:spLocks noChangeArrowheads="1"/>
          </p:cNvSpPr>
          <p:nvPr/>
        </p:nvSpPr>
        <p:spPr bwMode="auto">
          <a:xfrm>
            <a:off x="700568" y="5501600"/>
            <a:ext cx="6750606" cy="523468"/>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200" b="1" dirty="0" smtClean="0">
                <a:solidFill>
                  <a:srgbClr val="FFFFFF"/>
                </a:solidFill>
                <a:ea typeface="Gulim" pitchFamily="34" charset="-127"/>
              </a:rPr>
              <a:t>ارسال </a:t>
            </a:r>
            <a:r>
              <a:rPr lang="ar-EG" sz="2200" b="1" dirty="0">
                <a:solidFill>
                  <a:srgbClr val="FFFFFF"/>
                </a:solidFill>
                <a:ea typeface="Gulim" pitchFamily="34" charset="-127"/>
              </a:rPr>
              <a:t>القرارات الخاصة بكل إدارة أو هيئة للتنفيذ </a:t>
            </a:r>
            <a:endParaRPr lang="en-US" sz="2200" b="1" dirty="0">
              <a:solidFill>
                <a:srgbClr val="FFFFFF"/>
              </a:solidFill>
              <a:ea typeface="Gulim" pitchFamily="34" charset="-127"/>
            </a:endParaRPr>
          </a:p>
        </p:txBody>
      </p:sp>
    </p:spTree>
    <p:extLst>
      <p:ext uri="{BB962C8B-B14F-4D97-AF65-F5344CB8AC3E}">
        <p14:creationId xmlns:p14="http://schemas.microsoft.com/office/powerpoint/2010/main" xmlns="" val="58213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fade">
                                      <p:cBhvr>
                                        <p:cTn id="64" dur="1000"/>
                                        <p:tgtEl>
                                          <p:spTgt spid="69"/>
                                        </p:tgtEl>
                                      </p:cBhvr>
                                    </p:animEffect>
                                    <p:anim calcmode="lin" valueType="num">
                                      <p:cBhvr>
                                        <p:cTn id="65" dur="1000" fill="hold"/>
                                        <p:tgtEl>
                                          <p:spTgt spid="69"/>
                                        </p:tgtEl>
                                        <p:attrNameLst>
                                          <p:attrName>ppt_x</p:attrName>
                                        </p:attrNameLst>
                                      </p:cBhvr>
                                      <p:tavLst>
                                        <p:tav tm="0">
                                          <p:val>
                                            <p:strVal val="#ppt_x"/>
                                          </p:val>
                                        </p:tav>
                                        <p:tav tm="100000">
                                          <p:val>
                                            <p:strVal val="#ppt_x"/>
                                          </p:val>
                                        </p:tav>
                                      </p:tavLst>
                                    </p:anim>
                                    <p:anim calcmode="lin" valueType="num">
                                      <p:cBhvr>
                                        <p:cTn id="6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1000"/>
                                        <p:tgtEl>
                                          <p:spTgt spid="39"/>
                                        </p:tgtEl>
                                      </p:cBhvr>
                                    </p:animEffect>
                                    <p:anim calcmode="lin" valueType="num">
                                      <p:cBhvr>
                                        <p:cTn id="82" dur="1000" fill="hold"/>
                                        <p:tgtEl>
                                          <p:spTgt spid="39"/>
                                        </p:tgtEl>
                                        <p:attrNameLst>
                                          <p:attrName>ppt_x</p:attrName>
                                        </p:attrNameLst>
                                      </p:cBhvr>
                                      <p:tavLst>
                                        <p:tav tm="0">
                                          <p:val>
                                            <p:strVal val="#ppt_x"/>
                                          </p:val>
                                        </p:tav>
                                        <p:tav tm="100000">
                                          <p:val>
                                            <p:strVal val="#ppt_x"/>
                                          </p:val>
                                        </p:tav>
                                      </p:tavLst>
                                    </p:anim>
                                    <p:anim calcmode="lin" valueType="num">
                                      <p:cBhvr>
                                        <p:cTn id="83" dur="1000" fill="hold"/>
                                        <p:tgtEl>
                                          <p:spTgt spid="3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fade">
                                      <p:cBhvr>
                                        <p:cTn id="86" dur="1000"/>
                                        <p:tgtEl>
                                          <p:spTgt spid="70"/>
                                        </p:tgtEl>
                                      </p:cBhvr>
                                    </p:animEffect>
                                    <p:anim calcmode="lin" valueType="num">
                                      <p:cBhvr>
                                        <p:cTn id="87" dur="1000" fill="hold"/>
                                        <p:tgtEl>
                                          <p:spTgt spid="70"/>
                                        </p:tgtEl>
                                        <p:attrNameLst>
                                          <p:attrName>ppt_x</p:attrName>
                                        </p:attrNameLst>
                                      </p:cBhvr>
                                      <p:tavLst>
                                        <p:tav tm="0">
                                          <p:val>
                                            <p:strVal val="#ppt_x"/>
                                          </p:val>
                                        </p:tav>
                                        <p:tav tm="100000">
                                          <p:val>
                                            <p:strVal val="#ppt_x"/>
                                          </p:val>
                                        </p:tav>
                                      </p:tavLst>
                                    </p:anim>
                                    <p:anim calcmode="lin" valueType="num">
                                      <p:cBhvr>
                                        <p:cTn id="88"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fade">
                                      <p:cBhvr>
                                        <p:cTn id="93" dur="1000"/>
                                        <p:tgtEl>
                                          <p:spTgt spid="17"/>
                                        </p:tgtEl>
                                      </p:cBhvr>
                                    </p:animEffect>
                                    <p:anim calcmode="lin" valueType="num">
                                      <p:cBhvr>
                                        <p:cTn id="94" dur="1000" fill="hold"/>
                                        <p:tgtEl>
                                          <p:spTgt spid="17"/>
                                        </p:tgtEl>
                                        <p:attrNameLst>
                                          <p:attrName>ppt_x</p:attrName>
                                        </p:attrNameLst>
                                      </p:cBhvr>
                                      <p:tavLst>
                                        <p:tav tm="0">
                                          <p:val>
                                            <p:strVal val="#ppt_x"/>
                                          </p:val>
                                        </p:tav>
                                        <p:tav tm="100000">
                                          <p:val>
                                            <p:strVal val="#ppt_x"/>
                                          </p:val>
                                        </p:tav>
                                      </p:tavLst>
                                    </p:anim>
                                    <p:anim calcmode="lin" valueType="num">
                                      <p:cBhvr>
                                        <p:cTn id="95" dur="1000" fill="hold"/>
                                        <p:tgtEl>
                                          <p:spTgt spid="1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1000"/>
                                        <p:tgtEl>
                                          <p:spTgt spid="47"/>
                                        </p:tgtEl>
                                      </p:cBhvr>
                                    </p:animEffect>
                                    <p:anim calcmode="lin" valueType="num">
                                      <p:cBhvr>
                                        <p:cTn id="104" dur="1000" fill="hold"/>
                                        <p:tgtEl>
                                          <p:spTgt spid="47"/>
                                        </p:tgtEl>
                                        <p:attrNameLst>
                                          <p:attrName>ppt_x</p:attrName>
                                        </p:attrNameLst>
                                      </p:cBhvr>
                                      <p:tavLst>
                                        <p:tav tm="0">
                                          <p:val>
                                            <p:strVal val="#ppt_x"/>
                                          </p:val>
                                        </p:tav>
                                        <p:tav tm="100000">
                                          <p:val>
                                            <p:strVal val="#ppt_x"/>
                                          </p:val>
                                        </p:tav>
                                      </p:tavLst>
                                    </p:anim>
                                    <p:anim calcmode="lin" valueType="num">
                                      <p:cBhvr>
                                        <p:cTn id="105" dur="1000" fill="hold"/>
                                        <p:tgtEl>
                                          <p:spTgt spid="47"/>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71"/>
                                        </p:tgtEl>
                                        <p:attrNameLst>
                                          <p:attrName>style.visibility</p:attrName>
                                        </p:attrNameLst>
                                      </p:cBhvr>
                                      <p:to>
                                        <p:strVal val="visible"/>
                                      </p:to>
                                    </p:set>
                                    <p:animEffect transition="in" filter="fade">
                                      <p:cBhvr>
                                        <p:cTn id="108" dur="1000"/>
                                        <p:tgtEl>
                                          <p:spTgt spid="71"/>
                                        </p:tgtEl>
                                      </p:cBhvr>
                                    </p:animEffect>
                                    <p:anim calcmode="lin" valueType="num">
                                      <p:cBhvr>
                                        <p:cTn id="109" dur="1000" fill="hold"/>
                                        <p:tgtEl>
                                          <p:spTgt spid="71"/>
                                        </p:tgtEl>
                                        <p:attrNameLst>
                                          <p:attrName>ppt_x</p:attrName>
                                        </p:attrNameLst>
                                      </p:cBhvr>
                                      <p:tavLst>
                                        <p:tav tm="0">
                                          <p:val>
                                            <p:strVal val="#ppt_x"/>
                                          </p:val>
                                        </p:tav>
                                        <p:tav tm="100000">
                                          <p:val>
                                            <p:strVal val="#ppt_x"/>
                                          </p:val>
                                        </p:tav>
                                      </p:tavLst>
                                    </p:anim>
                                    <p:anim calcmode="lin" valueType="num">
                                      <p:cBhvr>
                                        <p:cTn id="110"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4" grpId="0" animBg="1"/>
      <p:bldP spid="15" grpId="0" animBg="1"/>
      <p:bldP spid="17" grpId="0" animBg="1"/>
      <p:bldP spid="18" grpId="0" animBg="1"/>
      <p:bldP spid="20" grpId="0"/>
      <p:bldP spid="24" grpId="0" animBg="1"/>
      <p:bldP spid="28" grpId="0" animBg="1"/>
      <p:bldP spid="29" grpId="0" animBg="1"/>
      <p:bldP spid="30" grpId="0"/>
      <p:bldP spid="69" grpId="0"/>
      <p:bldP spid="70" grpId="0"/>
      <p:bldP spid="71"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899592" y="2459360"/>
            <a:ext cx="6984776" cy="2376264"/>
          </a:xfrm>
          <a:prstGeom prst="horizontalScroll">
            <a:avLst/>
          </a:prstGeom>
          <a:ln w="9525" cap="flat" cmpd="sng" algn="ctr">
            <a:solidFill>
              <a:schemeClr val="tx1"/>
            </a:solidFill>
            <a:prstDash val="solid"/>
            <a:round/>
            <a:headEnd type="none" w="med" len="med"/>
            <a:tailEnd type="none" w="med" len="med"/>
          </a:ln>
          <a:effectLst/>
          <a:extLst/>
        </p:spPr>
        <p:style>
          <a:lnRef idx="0">
            <a:scrgbClr r="0" g="0" b="0"/>
          </a:lnRef>
          <a:fillRef idx="1003">
            <a:schemeClr val="lt2"/>
          </a:fillRef>
          <a:effectRef idx="0">
            <a:scrgbClr r="0" g="0" b="0"/>
          </a:effectRef>
          <a:fontRef idx="major"/>
        </p:style>
        <p:txBody>
          <a:bodyPr vert="horz" wrap="square" lIns="91440" tIns="45720" rIns="91440" bIns="45720" numCol="1" rtlCol="1" anchor="t" anchorCtr="0" compatLnSpc="1">
            <a:prstTxWarp prst="textNoShape">
              <a:avLst/>
            </a:prstTxWarp>
          </a:bodyPr>
          <a:lstStyle/>
          <a:p>
            <a:pPr rtl="1">
              <a:lnSpc>
                <a:spcPct val="250000"/>
              </a:lnSpc>
            </a:pPr>
            <a:r>
              <a:rPr lang="ar-EG" sz="3600" b="1" dirty="0">
                <a:solidFill>
                  <a:srgbClr val="FFFFFF"/>
                </a:solidFill>
                <a:latin typeface="Simplified Arabic" pitchFamily="18" charset="-78"/>
                <a:cs typeface="Simplified Arabic" pitchFamily="18" charset="-78"/>
              </a:rPr>
              <a:t>البرامج المستخدمة في تنظيم الاجتماعات</a:t>
            </a:r>
            <a:endParaRPr lang="ar-EG" sz="3600" b="1" dirty="0" smtClean="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81219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2" name="Group 6"/>
          <p:cNvGrpSpPr>
            <a:grpSpLocks/>
          </p:cNvGrpSpPr>
          <p:nvPr/>
        </p:nvGrpSpPr>
        <p:grpSpPr bwMode="auto">
          <a:xfrm flipH="1">
            <a:off x="467544" y="2380779"/>
            <a:ext cx="8135812" cy="1008062"/>
            <a:chOff x="0" y="0"/>
            <a:chExt cx="3308" cy="292"/>
          </a:xfrm>
        </p:grpSpPr>
        <p:sp>
          <p:nvSpPr>
            <p:cNvPr id="14343" name="AutoShape 8"/>
            <p:cNvSpPr>
              <a:spLocks noChangeArrowheads="1"/>
            </p:cNvSpPr>
            <p:nvPr/>
          </p:nvSpPr>
          <p:spPr bwMode="auto">
            <a:xfrm>
              <a:off x="132" y="34"/>
              <a:ext cx="3176" cy="230"/>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14344" name="AutoShape 9"/>
            <p:cNvSpPr>
              <a:spLocks noChangeArrowheads="1"/>
            </p:cNvSpPr>
            <p:nvPr/>
          </p:nvSpPr>
          <p:spPr bwMode="auto">
            <a:xfrm>
              <a:off x="0" y="0"/>
              <a:ext cx="288" cy="292"/>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p>
          </p:txBody>
        </p:sp>
      </p:grpSp>
      <p:grpSp>
        <p:nvGrpSpPr>
          <p:cNvPr id="14345" name="Group 9"/>
          <p:cNvGrpSpPr>
            <a:grpSpLocks/>
          </p:cNvGrpSpPr>
          <p:nvPr/>
        </p:nvGrpSpPr>
        <p:grpSpPr bwMode="auto">
          <a:xfrm flipH="1">
            <a:off x="540256" y="3533304"/>
            <a:ext cx="8063100" cy="903287"/>
            <a:chOff x="0" y="0"/>
            <a:chExt cx="3326" cy="292"/>
          </a:xfrm>
        </p:grpSpPr>
        <p:sp>
          <p:nvSpPr>
            <p:cNvPr id="14346" name="AutoShape 11"/>
            <p:cNvSpPr>
              <a:spLocks noChangeArrowheads="1"/>
            </p:cNvSpPr>
            <p:nvPr/>
          </p:nvSpPr>
          <p:spPr bwMode="auto">
            <a:xfrm>
              <a:off x="150" y="37"/>
              <a:ext cx="3176" cy="230"/>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14347" name="AutoShape 12"/>
            <p:cNvSpPr>
              <a:spLocks noChangeArrowheads="1"/>
            </p:cNvSpPr>
            <p:nvPr/>
          </p:nvSpPr>
          <p:spPr bwMode="auto">
            <a:xfrm>
              <a:off x="0" y="0"/>
              <a:ext cx="288" cy="292"/>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p>
          </p:txBody>
        </p:sp>
      </p:grpSp>
      <p:grpSp>
        <p:nvGrpSpPr>
          <p:cNvPr id="14348" name="Group 12"/>
          <p:cNvGrpSpPr>
            <a:grpSpLocks/>
          </p:cNvGrpSpPr>
          <p:nvPr/>
        </p:nvGrpSpPr>
        <p:grpSpPr bwMode="auto">
          <a:xfrm flipH="1">
            <a:off x="466474" y="4541366"/>
            <a:ext cx="8136351" cy="831850"/>
            <a:chOff x="-61" y="0"/>
            <a:chExt cx="3363" cy="292"/>
          </a:xfrm>
        </p:grpSpPr>
        <p:sp>
          <p:nvSpPr>
            <p:cNvPr id="14349" name="AutoShape 14"/>
            <p:cNvSpPr>
              <a:spLocks noChangeArrowheads="1"/>
            </p:cNvSpPr>
            <p:nvPr/>
          </p:nvSpPr>
          <p:spPr bwMode="auto">
            <a:xfrm>
              <a:off x="73" y="35"/>
              <a:ext cx="3229" cy="230"/>
            </a:xfrm>
            <a:prstGeom prst="roundRect">
              <a:avLst>
                <a:gd name="adj" fmla="val 50000"/>
              </a:avLst>
            </a:prstGeom>
            <a:gradFill rotWithShape="1">
              <a:gsLst>
                <a:gs pos="0">
                  <a:schemeClr val="hlink"/>
                </a:gs>
                <a:gs pos="50000">
                  <a:srgbClr val="5A5A5A"/>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14350" name="AutoShape 15"/>
            <p:cNvSpPr>
              <a:spLocks noChangeArrowheads="1"/>
            </p:cNvSpPr>
            <p:nvPr/>
          </p:nvSpPr>
          <p:spPr bwMode="auto">
            <a:xfrm>
              <a:off x="-61" y="0"/>
              <a:ext cx="288" cy="292"/>
            </a:xfrm>
            <a:prstGeom prst="homePlate">
              <a:avLst>
                <a:gd name="adj" fmla="val 25000"/>
              </a:avLst>
            </a:prstGeom>
            <a:gradFill rotWithShape="1">
              <a:gsLst>
                <a:gs pos="0">
                  <a:srgbClr val="373737"/>
                </a:gs>
                <a:gs pos="100000">
                  <a:schemeClr val="hlink"/>
                </a:gs>
              </a:gsLst>
              <a:lin ang="18900000" scaled="1"/>
            </a:gradFill>
            <a:ln w="38100" cmpd="sng">
              <a:solidFill>
                <a:schemeClr val="bg1"/>
              </a:solidFill>
              <a:miter lim="800000"/>
              <a:headEnd/>
              <a:tailEnd/>
            </a:ln>
          </p:spPr>
          <p:txBody>
            <a:bodyPr wrap="none" anchor="ctr"/>
            <a:lstStyle/>
            <a:p>
              <a:endParaRPr lang="en-US" baseline="-25000"/>
            </a:p>
          </p:txBody>
        </p:sp>
      </p:grpSp>
      <p:sp>
        <p:nvSpPr>
          <p:cNvPr id="14351" name="AutoShape 17"/>
          <p:cNvSpPr>
            <a:spLocks noChangeArrowheads="1"/>
          </p:cNvSpPr>
          <p:nvPr/>
        </p:nvSpPr>
        <p:spPr bwMode="auto">
          <a:xfrm flipH="1">
            <a:off x="775326" y="2636912"/>
            <a:ext cx="7037034"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altLang="en-US" sz="2400" b="1" dirty="0">
                <a:solidFill>
                  <a:srgbClr val="002060"/>
                </a:solidFill>
              </a:rPr>
              <a:t>	التقسيمات الإدارية المعاونة للإدارات الرئيسية في مجال الأعمال المكتبية </a:t>
            </a:r>
            <a:endParaRPr lang="en-ZA" altLang="en-US" sz="2400" b="1" dirty="0">
              <a:solidFill>
                <a:srgbClr val="002060"/>
              </a:solidFill>
            </a:endParaRPr>
          </a:p>
        </p:txBody>
      </p:sp>
      <p:sp>
        <p:nvSpPr>
          <p:cNvPr id="14352" name="AutoShape 18"/>
          <p:cNvSpPr>
            <a:spLocks noChangeArrowheads="1"/>
          </p:cNvSpPr>
          <p:nvPr/>
        </p:nvSpPr>
        <p:spPr bwMode="auto">
          <a:xfrm flipH="1">
            <a:off x="827584" y="3789040"/>
            <a:ext cx="7037034"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002060"/>
                </a:solidFill>
              </a:rPr>
              <a:t>الموظفين </a:t>
            </a:r>
            <a:r>
              <a:rPr lang="ar-EG" sz="2400" b="1" dirty="0">
                <a:solidFill>
                  <a:srgbClr val="002060"/>
                </a:solidFill>
              </a:rPr>
              <a:t>العاملين في مجال تحرير المراسلات ونسخها وتداولها </a:t>
            </a:r>
            <a:endParaRPr lang="en-US" sz="2400" b="1" dirty="0">
              <a:solidFill>
                <a:srgbClr val="002060"/>
              </a:solidFill>
            </a:endParaRPr>
          </a:p>
        </p:txBody>
      </p:sp>
      <p:sp>
        <p:nvSpPr>
          <p:cNvPr id="14353" name="AutoShape 19"/>
          <p:cNvSpPr>
            <a:spLocks noChangeArrowheads="1"/>
          </p:cNvSpPr>
          <p:nvPr/>
        </p:nvSpPr>
        <p:spPr bwMode="auto">
          <a:xfrm flipH="1">
            <a:off x="755576" y="4725144"/>
            <a:ext cx="7108131"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002060"/>
                </a:solidFill>
              </a:rPr>
              <a:t>أحد </a:t>
            </a:r>
            <a:r>
              <a:rPr lang="ar-EG" sz="2400" b="1" dirty="0">
                <a:solidFill>
                  <a:srgbClr val="002060"/>
                </a:solidFill>
              </a:rPr>
              <a:t>المجالات التي تمارس فيها الإدارة وظائفها الرئيسية </a:t>
            </a:r>
            <a:endParaRPr lang="ar-EG" sz="2400" b="1" dirty="0" smtClean="0">
              <a:solidFill>
                <a:srgbClr val="002060"/>
              </a:solidFill>
            </a:endParaRPr>
          </a:p>
          <a:p>
            <a:pPr rtl="1" latinLnBrk="1"/>
            <a:r>
              <a:rPr lang="ar-EG" sz="2400" b="1" dirty="0" smtClean="0">
                <a:solidFill>
                  <a:srgbClr val="002060"/>
                </a:solidFill>
              </a:rPr>
              <a:t>(</a:t>
            </a:r>
            <a:r>
              <a:rPr lang="ar-EG" sz="2400" b="1" dirty="0">
                <a:solidFill>
                  <a:srgbClr val="002060"/>
                </a:solidFill>
              </a:rPr>
              <a:t>التخطيط، والتنظيم، والرقابة، والتنسيق، واتخاذ القرارات)</a:t>
            </a:r>
            <a:endParaRPr lang="en-US" sz="2400" b="1" dirty="0">
              <a:solidFill>
                <a:srgbClr val="002060"/>
              </a:solidFill>
            </a:endParaRPr>
          </a:p>
        </p:txBody>
      </p:sp>
      <p:sp>
        <p:nvSpPr>
          <p:cNvPr id="18"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ومن خلال تلك التعريفات يمكننا القول بأن كلمة سكرتير تستخدم للتعبير عن</a:t>
            </a:r>
            <a:endParaRPr lang="en-GB" altLang="en-US" sz="3200" dirty="0">
              <a:latin typeface="Simplified Arabic" pitchFamily="18" charset="-78"/>
              <a:cs typeface="Simplified Arabic" pitchFamily="18" charset="-78"/>
            </a:endParaRPr>
          </a:p>
        </p:txBody>
      </p:sp>
    </p:spTree>
    <p:extLst>
      <p:ext uri="{BB962C8B-B14F-4D97-AF65-F5344CB8AC3E}">
        <p14:creationId xmlns:p14="http://schemas.microsoft.com/office/powerpoint/2010/main" xmlns="" val="140283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barn(inVertical)">
                                      <p:cBhvr>
                                        <p:cTn id="7" dur="500"/>
                                        <p:tgtEl>
                                          <p:spTgt spid="1434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351"/>
                                        </p:tgtEl>
                                        <p:attrNameLst>
                                          <p:attrName>style.visibility</p:attrName>
                                        </p:attrNameLst>
                                      </p:cBhvr>
                                      <p:to>
                                        <p:strVal val="visible"/>
                                      </p:to>
                                    </p:set>
                                    <p:animEffect transition="in" filter="barn(inVertical)">
                                      <p:cBhvr>
                                        <p:cTn id="10" dur="500"/>
                                        <p:tgtEl>
                                          <p:spTgt spid="1435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4345"/>
                                        </p:tgtEl>
                                        <p:attrNameLst>
                                          <p:attrName>style.visibility</p:attrName>
                                        </p:attrNameLst>
                                      </p:cBhvr>
                                      <p:to>
                                        <p:strVal val="visible"/>
                                      </p:to>
                                    </p:set>
                                    <p:animEffect transition="in" filter="barn(inVertical)">
                                      <p:cBhvr>
                                        <p:cTn id="15" dur="500"/>
                                        <p:tgtEl>
                                          <p:spTgt spid="1434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352"/>
                                        </p:tgtEl>
                                        <p:attrNameLst>
                                          <p:attrName>style.visibility</p:attrName>
                                        </p:attrNameLst>
                                      </p:cBhvr>
                                      <p:to>
                                        <p:strVal val="visible"/>
                                      </p:to>
                                    </p:set>
                                    <p:animEffect transition="in" filter="barn(inVertical)">
                                      <p:cBhvr>
                                        <p:cTn id="18" dur="500"/>
                                        <p:tgtEl>
                                          <p:spTgt spid="1435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4348"/>
                                        </p:tgtEl>
                                        <p:attrNameLst>
                                          <p:attrName>style.visibility</p:attrName>
                                        </p:attrNameLst>
                                      </p:cBhvr>
                                      <p:to>
                                        <p:strVal val="visible"/>
                                      </p:to>
                                    </p:set>
                                    <p:animEffect transition="in" filter="barn(inVertical)">
                                      <p:cBhvr>
                                        <p:cTn id="23" dur="500"/>
                                        <p:tgtEl>
                                          <p:spTgt spid="1434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353"/>
                                        </p:tgtEl>
                                        <p:attrNameLst>
                                          <p:attrName>style.visibility</p:attrName>
                                        </p:attrNameLst>
                                      </p:cBhvr>
                                      <p:to>
                                        <p:strVal val="visible"/>
                                      </p:to>
                                    </p:set>
                                    <p:animEffect transition="in" filter="barn(inVertical)">
                                      <p:cBhvr>
                                        <p:cTn id="26" dur="500"/>
                                        <p:tgtEl>
                                          <p:spTgt spid="14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1" grpId="0"/>
      <p:bldP spid="14352" grpId="0"/>
      <p:bldP spid="14353"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البرامج المستخدمة في تنظيم الاجتماعات</a:t>
            </a:r>
          </a:p>
        </p:txBody>
      </p:sp>
      <p:grpSp>
        <p:nvGrpSpPr>
          <p:cNvPr id="56" name="Group 6"/>
          <p:cNvGrpSpPr>
            <a:grpSpLocks/>
          </p:cNvGrpSpPr>
          <p:nvPr/>
        </p:nvGrpSpPr>
        <p:grpSpPr bwMode="auto">
          <a:xfrm flipH="1">
            <a:off x="467544" y="2380779"/>
            <a:ext cx="8135812" cy="1008062"/>
            <a:chOff x="0" y="0"/>
            <a:chExt cx="3308" cy="292"/>
          </a:xfrm>
        </p:grpSpPr>
        <p:sp>
          <p:nvSpPr>
            <p:cNvPr id="57" name="AutoShape 8"/>
            <p:cNvSpPr>
              <a:spLocks noChangeArrowheads="1"/>
            </p:cNvSpPr>
            <p:nvPr/>
          </p:nvSpPr>
          <p:spPr bwMode="auto">
            <a:xfrm>
              <a:off x="132" y="34"/>
              <a:ext cx="3176" cy="230"/>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58" name="AutoShape 9"/>
            <p:cNvSpPr>
              <a:spLocks noChangeArrowheads="1"/>
            </p:cNvSpPr>
            <p:nvPr/>
          </p:nvSpPr>
          <p:spPr bwMode="auto">
            <a:xfrm>
              <a:off x="0" y="0"/>
              <a:ext cx="288" cy="292"/>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p>
          </p:txBody>
        </p:sp>
      </p:grpSp>
      <p:grpSp>
        <p:nvGrpSpPr>
          <p:cNvPr id="59" name="Group 9"/>
          <p:cNvGrpSpPr>
            <a:grpSpLocks/>
          </p:cNvGrpSpPr>
          <p:nvPr/>
        </p:nvGrpSpPr>
        <p:grpSpPr bwMode="auto">
          <a:xfrm flipH="1">
            <a:off x="540256" y="3533304"/>
            <a:ext cx="8063100" cy="903287"/>
            <a:chOff x="0" y="0"/>
            <a:chExt cx="3326" cy="292"/>
          </a:xfrm>
        </p:grpSpPr>
        <p:sp>
          <p:nvSpPr>
            <p:cNvPr id="60" name="AutoShape 11"/>
            <p:cNvSpPr>
              <a:spLocks noChangeArrowheads="1"/>
            </p:cNvSpPr>
            <p:nvPr/>
          </p:nvSpPr>
          <p:spPr bwMode="auto">
            <a:xfrm>
              <a:off x="150" y="37"/>
              <a:ext cx="3176" cy="230"/>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61" name="AutoShape 12"/>
            <p:cNvSpPr>
              <a:spLocks noChangeArrowheads="1"/>
            </p:cNvSpPr>
            <p:nvPr/>
          </p:nvSpPr>
          <p:spPr bwMode="auto">
            <a:xfrm>
              <a:off x="0" y="0"/>
              <a:ext cx="288" cy="292"/>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p>
          </p:txBody>
        </p:sp>
      </p:grpSp>
      <p:grpSp>
        <p:nvGrpSpPr>
          <p:cNvPr id="62" name="Group 12"/>
          <p:cNvGrpSpPr>
            <a:grpSpLocks/>
          </p:cNvGrpSpPr>
          <p:nvPr/>
        </p:nvGrpSpPr>
        <p:grpSpPr bwMode="auto">
          <a:xfrm flipH="1">
            <a:off x="466474" y="4541366"/>
            <a:ext cx="8136351" cy="831850"/>
            <a:chOff x="-61" y="0"/>
            <a:chExt cx="3363" cy="292"/>
          </a:xfrm>
        </p:grpSpPr>
        <p:sp>
          <p:nvSpPr>
            <p:cNvPr id="63" name="AutoShape 14"/>
            <p:cNvSpPr>
              <a:spLocks noChangeArrowheads="1"/>
            </p:cNvSpPr>
            <p:nvPr/>
          </p:nvSpPr>
          <p:spPr bwMode="auto">
            <a:xfrm>
              <a:off x="73" y="35"/>
              <a:ext cx="3229" cy="230"/>
            </a:xfrm>
            <a:prstGeom prst="roundRect">
              <a:avLst>
                <a:gd name="adj" fmla="val 50000"/>
              </a:avLst>
            </a:prstGeom>
            <a:gradFill rotWithShape="1">
              <a:gsLst>
                <a:gs pos="0">
                  <a:schemeClr val="hlink"/>
                </a:gs>
                <a:gs pos="50000">
                  <a:srgbClr val="5A5A5A"/>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64" name="AutoShape 15"/>
            <p:cNvSpPr>
              <a:spLocks noChangeArrowheads="1"/>
            </p:cNvSpPr>
            <p:nvPr/>
          </p:nvSpPr>
          <p:spPr bwMode="auto">
            <a:xfrm>
              <a:off x="-61" y="0"/>
              <a:ext cx="288" cy="292"/>
            </a:xfrm>
            <a:prstGeom prst="homePlate">
              <a:avLst>
                <a:gd name="adj" fmla="val 25000"/>
              </a:avLst>
            </a:prstGeom>
            <a:gradFill rotWithShape="1">
              <a:gsLst>
                <a:gs pos="0">
                  <a:srgbClr val="373737"/>
                </a:gs>
                <a:gs pos="100000">
                  <a:schemeClr val="hlink"/>
                </a:gs>
              </a:gsLst>
              <a:lin ang="18900000" scaled="1"/>
            </a:gradFill>
            <a:ln w="38100" cmpd="sng">
              <a:solidFill>
                <a:schemeClr val="bg1"/>
              </a:solidFill>
              <a:miter lim="800000"/>
              <a:headEnd/>
              <a:tailEnd/>
            </a:ln>
          </p:spPr>
          <p:txBody>
            <a:bodyPr wrap="none" anchor="ctr"/>
            <a:lstStyle/>
            <a:p>
              <a:endParaRPr lang="en-US" baseline="-25000"/>
            </a:p>
          </p:txBody>
        </p:sp>
      </p:grpSp>
      <p:sp>
        <p:nvSpPr>
          <p:cNvPr id="65" name="AutoShape 17"/>
          <p:cNvSpPr>
            <a:spLocks noChangeArrowheads="1"/>
          </p:cNvSpPr>
          <p:nvPr/>
        </p:nvSpPr>
        <p:spPr bwMode="auto">
          <a:xfrm flipH="1">
            <a:off x="775326" y="2636912"/>
            <a:ext cx="7037034"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altLang="en-US" sz="2400" b="1" dirty="0">
                <a:solidFill>
                  <a:srgbClr val="002060"/>
                </a:solidFill>
              </a:rPr>
              <a:t>برنامج </a:t>
            </a:r>
            <a:r>
              <a:rPr lang="en-US" altLang="en-US" sz="2400" b="1" dirty="0">
                <a:solidFill>
                  <a:srgbClr val="002060"/>
                </a:solidFill>
              </a:rPr>
              <a:t>Microsoft </a:t>
            </a:r>
            <a:r>
              <a:rPr lang="en-US" altLang="en-US" sz="2400" b="1" dirty="0" smtClean="0">
                <a:solidFill>
                  <a:srgbClr val="002060"/>
                </a:solidFill>
              </a:rPr>
              <a:t>Word</a:t>
            </a:r>
            <a:endParaRPr lang="en-ZA" altLang="en-US" sz="2400" b="1" dirty="0">
              <a:solidFill>
                <a:srgbClr val="002060"/>
              </a:solidFill>
            </a:endParaRPr>
          </a:p>
        </p:txBody>
      </p:sp>
      <p:sp>
        <p:nvSpPr>
          <p:cNvPr id="66" name="AutoShape 18"/>
          <p:cNvSpPr>
            <a:spLocks noChangeArrowheads="1"/>
          </p:cNvSpPr>
          <p:nvPr/>
        </p:nvSpPr>
        <p:spPr bwMode="auto">
          <a:xfrm flipH="1">
            <a:off x="827584" y="3789040"/>
            <a:ext cx="7037034"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a:solidFill>
                  <a:srgbClr val="002060"/>
                </a:solidFill>
              </a:rPr>
              <a:t>برنامج </a:t>
            </a:r>
            <a:r>
              <a:rPr lang="en-US" sz="2400" b="1" dirty="0">
                <a:solidFill>
                  <a:srgbClr val="002060"/>
                </a:solidFill>
              </a:rPr>
              <a:t>Microsoft Outlook </a:t>
            </a:r>
          </a:p>
        </p:txBody>
      </p:sp>
      <p:sp>
        <p:nvSpPr>
          <p:cNvPr id="67" name="AutoShape 19"/>
          <p:cNvSpPr>
            <a:spLocks noChangeArrowheads="1"/>
          </p:cNvSpPr>
          <p:nvPr/>
        </p:nvSpPr>
        <p:spPr bwMode="auto">
          <a:xfrm flipH="1">
            <a:off x="755576" y="4725144"/>
            <a:ext cx="7108131"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100" b="1" dirty="0">
                <a:solidFill>
                  <a:srgbClr val="002060"/>
                </a:solidFill>
              </a:rPr>
              <a:t>برامج التواصل المرئي مثل </a:t>
            </a:r>
            <a:r>
              <a:rPr lang="en-US" sz="2100" b="1" dirty="0">
                <a:solidFill>
                  <a:srgbClr val="002060"/>
                </a:solidFill>
              </a:rPr>
              <a:t>Skype </a:t>
            </a:r>
            <a:r>
              <a:rPr lang="ar-EG" sz="2100" b="1" dirty="0">
                <a:solidFill>
                  <a:srgbClr val="002060"/>
                </a:solidFill>
              </a:rPr>
              <a:t> عند يتعذر فيها حضور جميع ممثلي الأفرع</a:t>
            </a:r>
            <a:endParaRPr lang="en-US" sz="2100" b="1" dirty="0">
              <a:solidFill>
                <a:srgbClr val="002060"/>
              </a:solidFill>
            </a:endParaRPr>
          </a:p>
        </p:txBody>
      </p:sp>
    </p:spTree>
    <p:extLst>
      <p:ext uri="{BB962C8B-B14F-4D97-AF65-F5344CB8AC3E}">
        <p14:creationId xmlns:p14="http://schemas.microsoft.com/office/powerpoint/2010/main" xmlns="" val="279365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500"/>
                                        <p:tgtEl>
                                          <p:spTgt spid="5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barn(inVertical)">
                                      <p:cBhvr>
                                        <p:cTn id="10" dur="500"/>
                                        <p:tgtEl>
                                          <p:spTgt spid="6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barn(inVertical)">
                                      <p:cBhvr>
                                        <p:cTn id="15" dur="500"/>
                                        <p:tgtEl>
                                          <p:spTgt spid="5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barn(inVertical)">
                                      <p:cBhvr>
                                        <p:cTn id="18" dur="500"/>
                                        <p:tgtEl>
                                          <p:spTgt spid="6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barn(inVertical)">
                                      <p:cBhvr>
                                        <p:cTn id="23" dur="500"/>
                                        <p:tgtEl>
                                          <p:spTgt spid="6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barn(inVertical)">
                                      <p:cBhvr>
                                        <p:cTn id="26"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67"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683568" y="2459360"/>
            <a:ext cx="7416824" cy="2376264"/>
          </a:xfrm>
          <a:prstGeom prst="horizontalScroll">
            <a:avLst/>
          </a:prstGeom>
          <a:ln w="9525" cap="flat" cmpd="sng" algn="ctr">
            <a:solidFill>
              <a:schemeClr val="tx1"/>
            </a:solidFill>
            <a:prstDash val="solid"/>
            <a:round/>
            <a:headEnd type="none" w="med" len="med"/>
            <a:tailEnd type="none" w="med" len="med"/>
          </a:ln>
          <a:effectLst/>
          <a:extLst/>
        </p:spPr>
        <p:style>
          <a:lnRef idx="0">
            <a:scrgbClr r="0" g="0" b="0"/>
          </a:lnRef>
          <a:fillRef idx="1003">
            <a:schemeClr val="lt2"/>
          </a:fillRef>
          <a:effectRef idx="0">
            <a:scrgbClr r="0" g="0" b="0"/>
          </a:effectRef>
          <a:fontRef idx="major"/>
        </p:style>
        <p:txBody>
          <a:bodyPr vert="horz" wrap="square" lIns="91440" tIns="45720" rIns="91440" bIns="45720" numCol="1" rtlCol="1" anchor="t" anchorCtr="0" compatLnSpc="1">
            <a:prstTxWarp prst="textNoShape">
              <a:avLst/>
            </a:prstTxWarp>
          </a:bodyPr>
          <a:lstStyle/>
          <a:p>
            <a:pPr rtl="1">
              <a:lnSpc>
                <a:spcPct val="250000"/>
              </a:lnSpc>
            </a:pPr>
            <a:r>
              <a:rPr lang="ar-EG" sz="3600" b="1" dirty="0">
                <a:solidFill>
                  <a:srgbClr val="FFFFFF"/>
                </a:solidFill>
                <a:latin typeface="Simplified Arabic" pitchFamily="18" charset="-78"/>
                <a:cs typeface="Simplified Arabic" pitchFamily="18" charset="-78"/>
              </a:rPr>
              <a:t>إعداد العروض التقديمية للعرض في الاجتماع</a:t>
            </a:r>
            <a:endParaRPr lang="ar-EG" sz="3600" b="1" dirty="0" smtClean="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154018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4149080"/>
            <a:ext cx="8346728" cy="2016224"/>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قد يضطر السكرتير في بعض الأحيان أن يقوم بتحضير المادة </a:t>
              </a:r>
              <a:r>
                <a:rPr lang="ar-EG" sz="2800" b="1" dirty="0" smtClean="0">
                  <a:solidFill>
                    <a:srgbClr val="FFFFFF"/>
                  </a:solidFill>
                  <a:ea typeface="Gulim" pitchFamily="34" charset="-127"/>
                </a:rPr>
                <a:t>المعروضة</a:t>
              </a:r>
            </a:p>
            <a:p>
              <a:pPr rtl="1"/>
              <a:r>
                <a:rPr lang="ar-EG" sz="2800" b="1" dirty="0" smtClean="0">
                  <a:solidFill>
                    <a:srgbClr val="FFFFFF"/>
                  </a:solidFill>
                  <a:ea typeface="Gulim" pitchFamily="34" charset="-127"/>
                </a:rPr>
                <a:t>في </a:t>
              </a:r>
              <a:r>
                <a:rPr lang="ar-EG" sz="2800" b="1" dirty="0">
                  <a:solidFill>
                    <a:srgbClr val="FFFFFF"/>
                  </a:solidFill>
                  <a:ea typeface="Gulim" pitchFamily="34" charset="-127"/>
                </a:rPr>
                <a:t>الاجتماع بنفسه وأن يقوم بتقديمها أما الحاضرين فلابد للسكرتير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أن </a:t>
              </a:r>
              <a:r>
                <a:rPr lang="ar-EG" sz="2800" b="1" dirty="0">
                  <a:solidFill>
                    <a:srgbClr val="FFFFFF"/>
                  </a:solidFill>
                  <a:ea typeface="Gulim" pitchFamily="34" charset="-127"/>
                </a:rPr>
                <a:t>يتمتع بمهارات التقديم وإعداد العروض التقديمية للاجتماع</a:t>
              </a:r>
              <a:endParaRPr lang="en-US" sz="2800" dirty="0">
                <a:solidFill>
                  <a:srgbClr val="4D4D4D"/>
                </a:solidFill>
              </a:endParaRP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solidFill>
                  <a:srgbClr val="FFFFFF"/>
                </a:solidFill>
                <a:latin typeface="Simplified Arabic" pitchFamily="18" charset="-78"/>
                <a:cs typeface="Simplified Arabic" pitchFamily="18" charset="-78"/>
              </a:rPr>
              <a:t>إعداد العروض التقديمية للعرض في الاجتماع</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63808" y="1556792"/>
            <a:ext cx="3168352" cy="232345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1391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2924944"/>
            <a:ext cx="8346728" cy="2736304"/>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إعداد العروض التقديمية لا يحتاج موهبة فذة ولا مهارات غير </a:t>
              </a:r>
              <a:r>
                <a:rPr lang="ar-EG" sz="2800" b="1" dirty="0" smtClean="0">
                  <a:solidFill>
                    <a:srgbClr val="FFFFFF"/>
                  </a:solidFill>
                  <a:ea typeface="Gulim" pitchFamily="34" charset="-127"/>
                </a:rPr>
                <a:t>طبيعية</a:t>
              </a:r>
            </a:p>
            <a:p>
              <a:pPr rtl="1"/>
              <a:r>
                <a:rPr lang="ar-EG" sz="2800" b="1" dirty="0" smtClean="0">
                  <a:solidFill>
                    <a:srgbClr val="FFFFFF"/>
                  </a:solidFill>
                  <a:ea typeface="Gulim" pitchFamily="34" charset="-127"/>
                </a:rPr>
                <a:t>بل </a:t>
              </a:r>
              <a:r>
                <a:rPr lang="ar-EG" sz="2800" b="1" dirty="0">
                  <a:solidFill>
                    <a:srgbClr val="FFFFFF"/>
                  </a:solidFill>
                  <a:ea typeface="Gulim" pitchFamily="34" charset="-127"/>
                </a:rPr>
                <a:t>إن الأمور التي يجب مراعاتها عند إعداد وإلقاء العروض هي أمور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طبيعية </a:t>
              </a:r>
              <a:r>
                <a:rPr lang="ar-EG" sz="2800" b="1" dirty="0">
                  <a:solidFill>
                    <a:srgbClr val="FFFFFF"/>
                  </a:solidFill>
                  <a:ea typeface="Gulim" pitchFamily="34" charset="-127"/>
                </a:rPr>
                <a:t>ومنطقية. فمثلا عندما تتحدث لتعرض مشكلة ما فإنه من الطبيعي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ألا </a:t>
              </a:r>
              <a:r>
                <a:rPr lang="ar-EG" sz="2800" b="1" dirty="0">
                  <a:solidFill>
                    <a:srgbClr val="FFFFFF"/>
                  </a:solidFill>
                  <a:ea typeface="Gulim" pitchFamily="34" charset="-127"/>
                </a:rPr>
                <a:t>تتعمد تشتيت انتباه المستمعين عنك وأن تنظر إليهم </a:t>
              </a:r>
              <a:r>
                <a:rPr lang="ar-EG" sz="2800" b="1" dirty="0" smtClean="0">
                  <a:solidFill>
                    <a:srgbClr val="FFFFFF"/>
                  </a:solidFill>
                  <a:ea typeface="Gulim" pitchFamily="34" charset="-127"/>
                </a:rPr>
                <a:t>وألا </a:t>
              </a:r>
              <a:r>
                <a:rPr lang="ar-EG" sz="2800" b="1" dirty="0">
                  <a:solidFill>
                    <a:srgbClr val="FFFFFF"/>
                  </a:solidFill>
                  <a:ea typeface="Gulim" pitchFamily="34" charset="-127"/>
                </a:rPr>
                <a:t>تُعطيهم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ظهرك </a:t>
              </a:r>
              <a:r>
                <a:rPr lang="ar-EG" sz="2800" b="1" dirty="0">
                  <a:solidFill>
                    <a:srgbClr val="FFFFFF"/>
                  </a:solidFill>
                  <a:ea typeface="Gulim" pitchFamily="34" charset="-127"/>
                </a:rPr>
                <a:t>وأن توضح لهم الأمور التي تجعلهم يفهمون الموضوع بدون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الدخول </a:t>
              </a:r>
              <a:r>
                <a:rPr lang="ar-EG" sz="2800" b="1" dirty="0">
                  <a:solidFill>
                    <a:srgbClr val="FFFFFF"/>
                  </a:solidFill>
                  <a:ea typeface="Gulim" pitchFamily="34" charset="-127"/>
                </a:rPr>
                <a:t>في تفصيلات لا مُبرر لها </a:t>
              </a:r>
              <a:endParaRPr lang="en-US" sz="2800" dirty="0">
                <a:solidFill>
                  <a:srgbClr val="4D4D4D"/>
                </a:solidFill>
              </a:endParaRP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solidFill>
                  <a:srgbClr val="FFFFFF"/>
                </a:solidFill>
                <a:latin typeface="Simplified Arabic" pitchFamily="18" charset="-78"/>
                <a:cs typeface="Simplified Arabic" pitchFamily="18" charset="-78"/>
              </a:rPr>
              <a:t>إعداد العروض التقديمية للعرض في الاجتماع</a:t>
            </a:r>
          </a:p>
        </p:txBody>
      </p:sp>
    </p:spTree>
    <p:extLst>
      <p:ext uri="{BB962C8B-B14F-4D97-AF65-F5344CB8AC3E}">
        <p14:creationId xmlns:p14="http://schemas.microsoft.com/office/powerpoint/2010/main" xmlns="" val="68253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3284984"/>
            <a:ext cx="8346728" cy="2016224"/>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تنبع أهمية مهارات تقديم العروض من أنها أحد الوسائل التي </a:t>
              </a:r>
              <a:r>
                <a:rPr lang="ar-EG" sz="2800" b="1" dirty="0" smtClean="0">
                  <a:solidFill>
                    <a:srgbClr val="FFFFFF"/>
                  </a:solidFill>
                  <a:ea typeface="Gulim" pitchFamily="34" charset="-127"/>
                </a:rPr>
                <a:t>تستخدمها</a:t>
              </a:r>
            </a:p>
            <a:p>
              <a:pPr rtl="1"/>
              <a:r>
                <a:rPr lang="ar-EG" sz="2800" b="1" dirty="0" smtClean="0">
                  <a:solidFill>
                    <a:srgbClr val="FFFFFF"/>
                  </a:solidFill>
                  <a:ea typeface="Gulim" pitchFamily="34" charset="-127"/>
                </a:rPr>
                <a:t>لنقل </a:t>
              </a:r>
              <a:r>
                <a:rPr lang="ar-EG" sz="2800" b="1" dirty="0">
                  <a:solidFill>
                    <a:srgbClr val="FFFFFF"/>
                  </a:solidFill>
                  <a:ea typeface="Gulim" pitchFamily="34" charset="-127"/>
                </a:rPr>
                <a:t>المعلومات ولعرض عملك ولإقناع الآخرين. وبالتالي فقد تكون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ممتازاً </a:t>
              </a:r>
              <a:r>
                <a:rPr lang="ar-EG" sz="2800" b="1" dirty="0">
                  <a:solidFill>
                    <a:srgbClr val="FFFFFF"/>
                  </a:solidFill>
                  <a:ea typeface="Gulim" pitchFamily="34" charset="-127"/>
                </a:rPr>
                <a:t>في عملك ولكن عندما يُطلب منك ان تَعرض نتائج عملك في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عرض </a:t>
              </a:r>
              <a:r>
                <a:rPr lang="ar-EG" sz="2800" b="1" dirty="0">
                  <a:solidFill>
                    <a:srgbClr val="FFFFFF"/>
                  </a:solidFill>
                  <a:ea typeface="Gulim" pitchFamily="34" charset="-127"/>
                </a:rPr>
                <a:t>تقديمي لا تستطيع عرضه بشكل جيد فيؤخذ عنك انطباع سيء</a:t>
              </a:r>
              <a:endParaRPr lang="en-US" sz="2800" dirty="0">
                <a:solidFill>
                  <a:srgbClr val="4D4D4D"/>
                </a:solidFill>
              </a:endParaRP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solidFill>
                  <a:srgbClr val="FFFFFF"/>
                </a:solidFill>
                <a:latin typeface="Simplified Arabic" pitchFamily="18" charset="-78"/>
                <a:cs typeface="Simplified Arabic" pitchFamily="18" charset="-78"/>
              </a:rPr>
              <a:t>أهمية تقديم عروض جيدة</a:t>
            </a:r>
          </a:p>
        </p:txBody>
      </p:sp>
    </p:spTree>
    <p:extLst>
      <p:ext uri="{BB962C8B-B14F-4D97-AF65-F5344CB8AC3E}">
        <p14:creationId xmlns:p14="http://schemas.microsoft.com/office/powerpoint/2010/main" xmlns="" val="350086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وسائل العرض المساعدة</a:t>
            </a:r>
          </a:p>
        </p:txBody>
      </p:sp>
      <p:grpSp>
        <p:nvGrpSpPr>
          <p:cNvPr id="56" name="Group 6"/>
          <p:cNvGrpSpPr>
            <a:grpSpLocks/>
          </p:cNvGrpSpPr>
          <p:nvPr/>
        </p:nvGrpSpPr>
        <p:grpSpPr bwMode="auto">
          <a:xfrm flipH="1">
            <a:off x="467544" y="2380779"/>
            <a:ext cx="8135812" cy="1008062"/>
            <a:chOff x="0" y="0"/>
            <a:chExt cx="3308" cy="292"/>
          </a:xfrm>
        </p:grpSpPr>
        <p:sp>
          <p:nvSpPr>
            <p:cNvPr id="57" name="AutoShape 8"/>
            <p:cNvSpPr>
              <a:spLocks noChangeArrowheads="1"/>
            </p:cNvSpPr>
            <p:nvPr/>
          </p:nvSpPr>
          <p:spPr bwMode="auto">
            <a:xfrm>
              <a:off x="132" y="34"/>
              <a:ext cx="3176" cy="230"/>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58" name="AutoShape 9"/>
            <p:cNvSpPr>
              <a:spLocks noChangeArrowheads="1"/>
            </p:cNvSpPr>
            <p:nvPr/>
          </p:nvSpPr>
          <p:spPr bwMode="auto">
            <a:xfrm>
              <a:off x="0" y="0"/>
              <a:ext cx="288" cy="292"/>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p>
          </p:txBody>
        </p:sp>
      </p:grpSp>
      <p:grpSp>
        <p:nvGrpSpPr>
          <p:cNvPr id="59" name="Group 9"/>
          <p:cNvGrpSpPr>
            <a:grpSpLocks/>
          </p:cNvGrpSpPr>
          <p:nvPr/>
        </p:nvGrpSpPr>
        <p:grpSpPr bwMode="auto">
          <a:xfrm flipH="1">
            <a:off x="540256" y="3533304"/>
            <a:ext cx="8063100" cy="903287"/>
            <a:chOff x="0" y="0"/>
            <a:chExt cx="3326" cy="292"/>
          </a:xfrm>
        </p:grpSpPr>
        <p:sp>
          <p:nvSpPr>
            <p:cNvPr id="60" name="AutoShape 11"/>
            <p:cNvSpPr>
              <a:spLocks noChangeArrowheads="1"/>
            </p:cNvSpPr>
            <p:nvPr/>
          </p:nvSpPr>
          <p:spPr bwMode="auto">
            <a:xfrm>
              <a:off x="150" y="37"/>
              <a:ext cx="3176" cy="230"/>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61" name="AutoShape 12"/>
            <p:cNvSpPr>
              <a:spLocks noChangeArrowheads="1"/>
            </p:cNvSpPr>
            <p:nvPr/>
          </p:nvSpPr>
          <p:spPr bwMode="auto">
            <a:xfrm>
              <a:off x="0" y="0"/>
              <a:ext cx="288" cy="292"/>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p>
          </p:txBody>
        </p:sp>
      </p:grpSp>
      <p:grpSp>
        <p:nvGrpSpPr>
          <p:cNvPr id="62" name="Group 12"/>
          <p:cNvGrpSpPr>
            <a:grpSpLocks/>
          </p:cNvGrpSpPr>
          <p:nvPr/>
        </p:nvGrpSpPr>
        <p:grpSpPr bwMode="auto">
          <a:xfrm flipH="1">
            <a:off x="466474" y="4541366"/>
            <a:ext cx="8136351" cy="831850"/>
            <a:chOff x="-61" y="0"/>
            <a:chExt cx="3363" cy="292"/>
          </a:xfrm>
        </p:grpSpPr>
        <p:sp>
          <p:nvSpPr>
            <p:cNvPr id="63" name="AutoShape 14"/>
            <p:cNvSpPr>
              <a:spLocks noChangeArrowheads="1"/>
            </p:cNvSpPr>
            <p:nvPr/>
          </p:nvSpPr>
          <p:spPr bwMode="auto">
            <a:xfrm>
              <a:off x="73" y="35"/>
              <a:ext cx="3229" cy="230"/>
            </a:xfrm>
            <a:prstGeom prst="roundRect">
              <a:avLst>
                <a:gd name="adj" fmla="val 50000"/>
              </a:avLst>
            </a:prstGeom>
            <a:gradFill rotWithShape="1">
              <a:gsLst>
                <a:gs pos="0">
                  <a:schemeClr val="hlink"/>
                </a:gs>
                <a:gs pos="50000">
                  <a:srgbClr val="5A5A5A"/>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64" name="AutoShape 15"/>
            <p:cNvSpPr>
              <a:spLocks noChangeArrowheads="1"/>
            </p:cNvSpPr>
            <p:nvPr/>
          </p:nvSpPr>
          <p:spPr bwMode="auto">
            <a:xfrm>
              <a:off x="-61" y="0"/>
              <a:ext cx="288" cy="292"/>
            </a:xfrm>
            <a:prstGeom prst="homePlate">
              <a:avLst>
                <a:gd name="adj" fmla="val 25000"/>
              </a:avLst>
            </a:prstGeom>
            <a:gradFill rotWithShape="1">
              <a:gsLst>
                <a:gs pos="0">
                  <a:srgbClr val="373737"/>
                </a:gs>
                <a:gs pos="100000">
                  <a:schemeClr val="hlink"/>
                </a:gs>
              </a:gsLst>
              <a:lin ang="18900000" scaled="1"/>
            </a:gradFill>
            <a:ln w="38100" cmpd="sng">
              <a:solidFill>
                <a:schemeClr val="bg1"/>
              </a:solidFill>
              <a:miter lim="800000"/>
              <a:headEnd/>
              <a:tailEnd/>
            </a:ln>
          </p:spPr>
          <p:txBody>
            <a:bodyPr wrap="none" anchor="ctr"/>
            <a:lstStyle/>
            <a:p>
              <a:endParaRPr lang="en-US" baseline="-25000"/>
            </a:p>
          </p:txBody>
        </p:sp>
      </p:grpSp>
      <p:sp>
        <p:nvSpPr>
          <p:cNvPr id="65" name="AutoShape 17"/>
          <p:cNvSpPr>
            <a:spLocks noChangeArrowheads="1"/>
          </p:cNvSpPr>
          <p:nvPr/>
        </p:nvSpPr>
        <p:spPr bwMode="auto">
          <a:xfrm flipH="1">
            <a:off x="775326" y="2636912"/>
            <a:ext cx="7037034"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altLang="en-US" sz="2400" b="1" dirty="0">
                <a:solidFill>
                  <a:srgbClr val="002060"/>
                </a:solidFill>
              </a:rPr>
              <a:t>برنامج بور بوينت أو </a:t>
            </a:r>
            <a:r>
              <a:rPr lang="en-US" altLang="en-US" sz="2400" b="1" dirty="0" smtClean="0">
                <a:solidFill>
                  <a:srgbClr val="002060"/>
                </a:solidFill>
              </a:rPr>
              <a:t> Power </a:t>
            </a:r>
            <a:r>
              <a:rPr lang="en-US" altLang="en-US" sz="2400" b="1" dirty="0">
                <a:solidFill>
                  <a:srgbClr val="002060"/>
                </a:solidFill>
              </a:rPr>
              <a:t>Point </a:t>
            </a:r>
            <a:r>
              <a:rPr lang="ar-EG" altLang="en-US" sz="2400" b="1" dirty="0">
                <a:solidFill>
                  <a:srgbClr val="002060"/>
                </a:solidFill>
              </a:rPr>
              <a:t>فكثيرا ما يكون ذلك </a:t>
            </a:r>
            <a:r>
              <a:rPr lang="ar-EG" altLang="en-US" sz="2400" b="1" dirty="0" smtClean="0">
                <a:solidFill>
                  <a:srgbClr val="002060"/>
                </a:solidFill>
              </a:rPr>
              <a:t>مطلوبا</a:t>
            </a:r>
          </a:p>
          <a:p>
            <a:pPr rtl="1"/>
            <a:r>
              <a:rPr lang="ar-EG" altLang="en-US" sz="2400" b="1" dirty="0" smtClean="0">
                <a:solidFill>
                  <a:srgbClr val="002060"/>
                </a:solidFill>
              </a:rPr>
              <a:t> </a:t>
            </a:r>
            <a:r>
              <a:rPr lang="ar-EG" altLang="en-US" sz="2400" b="1" dirty="0">
                <a:solidFill>
                  <a:srgbClr val="002060"/>
                </a:solidFill>
              </a:rPr>
              <a:t>في العمل وفي المؤتمرات</a:t>
            </a:r>
            <a:endParaRPr lang="en-ZA" altLang="en-US" sz="2400" b="1" dirty="0">
              <a:solidFill>
                <a:srgbClr val="002060"/>
              </a:solidFill>
            </a:endParaRPr>
          </a:p>
        </p:txBody>
      </p:sp>
      <p:sp>
        <p:nvSpPr>
          <p:cNvPr id="66" name="AutoShape 18"/>
          <p:cNvSpPr>
            <a:spLocks noChangeArrowheads="1"/>
          </p:cNvSpPr>
          <p:nvPr/>
        </p:nvSpPr>
        <p:spPr bwMode="auto">
          <a:xfrm flipH="1">
            <a:off x="827584" y="3789040"/>
            <a:ext cx="7037034"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a:solidFill>
                  <a:srgbClr val="002060"/>
                </a:solidFill>
              </a:rPr>
              <a:t>من الوسائل المساعدة التي تناسب بعض العروض أن يكون معك </a:t>
            </a:r>
            <a:r>
              <a:rPr lang="ar-EG" sz="2400" b="1" dirty="0" smtClean="0">
                <a:solidFill>
                  <a:srgbClr val="002060"/>
                </a:solidFill>
              </a:rPr>
              <a:t>نموذج</a:t>
            </a:r>
          </a:p>
          <a:p>
            <a:pPr rtl="1" latinLnBrk="1"/>
            <a:r>
              <a:rPr lang="ar-EG" sz="2400" b="1" dirty="0" smtClean="0">
                <a:solidFill>
                  <a:srgbClr val="002060"/>
                </a:solidFill>
              </a:rPr>
              <a:t> </a:t>
            </a:r>
            <a:r>
              <a:rPr lang="ar-EG" sz="2400" b="1" dirty="0">
                <a:solidFill>
                  <a:srgbClr val="002060"/>
                </a:solidFill>
              </a:rPr>
              <a:t>مجسم أو عينة من المادة المستخدمة أو التي تم دراستها</a:t>
            </a:r>
            <a:endParaRPr lang="en-US" sz="2400" b="1" dirty="0">
              <a:solidFill>
                <a:srgbClr val="002060"/>
              </a:solidFill>
            </a:endParaRPr>
          </a:p>
        </p:txBody>
      </p:sp>
      <p:sp>
        <p:nvSpPr>
          <p:cNvPr id="67" name="AutoShape 19"/>
          <p:cNvSpPr>
            <a:spLocks noChangeArrowheads="1"/>
          </p:cNvSpPr>
          <p:nvPr/>
        </p:nvSpPr>
        <p:spPr bwMode="auto">
          <a:xfrm flipH="1">
            <a:off x="755576" y="4725144"/>
            <a:ext cx="7108131"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002060"/>
                </a:solidFill>
              </a:rPr>
              <a:t>عمل </a:t>
            </a:r>
            <a:r>
              <a:rPr lang="ar-EG" sz="2400" b="1" dirty="0">
                <a:solidFill>
                  <a:srgbClr val="002060"/>
                </a:solidFill>
              </a:rPr>
              <a:t>تجربة بسيطة جدا مثل توضيح تأثير الماء على مادة ما </a:t>
            </a:r>
            <a:endParaRPr lang="en-US" sz="2400" b="1" dirty="0">
              <a:solidFill>
                <a:srgbClr val="002060"/>
              </a:solidFill>
            </a:endParaRPr>
          </a:p>
        </p:txBody>
      </p:sp>
    </p:spTree>
    <p:extLst>
      <p:ext uri="{BB962C8B-B14F-4D97-AF65-F5344CB8AC3E}">
        <p14:creationId xmlns:p14="http://schemas.microsoft.com/office/powerpoint/2010/main" xmlns="" val="259311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500"/>
                                        <p:tgtEl>
                                          <p:spTgt spid="5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barn(inVertical)">
                                      <p:cBhvr>
                                        <p:cTn id="10" dur="500"/>
                                        <p:tgtEl>
                                          <p:spTgt spid="6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barn(inVertical)">
                                      <p:cBhvr>
                                        <p:cTn id="15" dur="500"/>
                                        <p:tgtEl>
                                          <p:spTgt spid="5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barn(inVertical)">
                                      <p:cBhvr>
                                        <p:cTn id="18" dur="500"/>
                                        <p:tgtEl>
                                          <p:spTgt spid="6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barn(inVertical)">
                                      <p:cBhvr>
                                        <p:cTn id="23" dur="500"/>
                                        <p:tgtEl>
                                          <p:spTgt spid="6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barn(inVertical)">
                                      <p:cBhvr>
                                        <p:cTn id="26"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67"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latin typeface="Simplified Arabic" pitchFamily="18" charset="-78"/>
                <a:cs typeface="Simplified Arabic" pitchFamily="18" charset="-78"/>
              </a:rPr>
              <a:t>ولكن ينبغي الحذر من أنّ</a:t>
            </a:r>
          </a:p>
        </p:txBody>
      </p:sp>
      <p:grpSp>
        <p:nvGrpSpPr>
          <p:cNvPr id="56" name="Group 6"/>
          <p:cNvGrpSpPr>
            <a:grpSpLocks/>
          </p:cNvGrpSpPr>
          <p:nvPr/>
        </p:nvGrpSpPr>
        <p:grpSpPr bwMode="auto">
          <a:xfrm flipH="1">
            <a:off x="467544" y="2380779"/>
            <a:ext cx="8135812" cy="1008062"/>
            <a:chOff x="0" y="0"/>
            <a:chExt cx="3308" cy="292"/>
          </a:xfrm>
        </p:grpSpPr>
        <p:sp>
          <p:nvSpPr>
            <p:cNvPr id="57" name="AutoShape 8"/>
            <p:cNvSpPr>
              <a:spLocks noChangeArrowheads="1"/>
            </p:cNvSpPr>
            <p:nvPr/>
          </p:nvSpPr>
          <p:spPr bwMode="auto">
            <a:xfrm>
              <a:off x="132" y="34"/>
              <a:ext cx="3176" cy="230"/>
            </a:xfrm>
            <a:prstGeom prst="roundRect">
              <a:avLst>
                <a:gd name="adj" fmla="val 50000"/>
              </a:avLst>
            </a:prstGeom>
            <a:gradFill rotWithShape="1">
              <a:gsLst>
                <a:gs pos="0">
                  <a:schemeClr val="accent1"/>
                </a:gs>
                <a:gs pos="50000">
                  <a:srgbClr val="B78E03"/>
                </a:gs>
                <a:gs pos="100000">
                  <a:schemeClr val="accent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58" name="AutoShape 9"/>
            <p:cNvSpPr>
              <a:spLocks noChangeArrowheads="1"/>
            </p:cNvSpPr>
            <p:nvPr/>
          </p:nvSpPr>
          <p:spPr bwMode="auto">
            <a:xfrm>
              <a:off x="0" y="0"/>
              <a:ext cx="288" cy="292"/>
            </a:xfrm>
            <a:prstGeom prst="homePlate">
              <a:avLst>
                <a:gd name="adj" fmla="val 25000"/>
              </a:avLst>
            </a:prstGeom>
            <a:gradFill rotWithShape="1">
              <a:gsLst>
                <a:gs pos="0">
                  <a:srgbClr val="705702"/>
                </a:gs>
                <a:gs pos="100000">
                  <a:schemeClr val="accent1"/>
                </a:gs>
              </a:gsLst>
              <a:lin ang="18900000" scaled="1"/>
            </a:gradFill>
            <a:ln w="38100" cmpd="sng">
              <a:solidFill>
                <a:schemeClr val="bg1"/>
              </a:solidFill>
              <a:miter lim="800000"/>
              <a:headEnd/>
              <a:tailEnd/>
            </a:ln>
          </p:spPr>
          <p:txBody>
            <a:bodyPr wrap="none" anchor="ctr"/>
            <a:lstStyle/>
            <a:p>
              <a:endParaRPr lang="en-US" baseline="-25000"/>
            </a:p>
          </p:txBody>
        </p:sp>
      </p:grpSp>
      <p:grpSp>
        <p:nvGrpSpPr>
          <p:cNvPr id="59" name="Group 9"/>
          <p:cNvGrpSpPr>
            <a:grpSpLocks/>
          </p:cNvGrpSpPr>
          <p:nvPr/>
        </p:nvGrpSpPr>
        <p:grpSpPr bwMode="auto">
          <a:xfrm flipH="1">
            <a:off x="540256" y="3533304"/>
            <a:ext cx="8063100" cy="903287"/>
            <a:chOff x="0" y="0"/>
            <a:chExt cx="3326" cy="292"/>
          </a:xfrm>
        </p:grpSpPr>
        <p:sp>
          <p:nvSpPr>
            <p:cNvPr id="60" name="AutoShape 11"/>
            <p:cNvSpPr>
              <a:spLocks noChangeArrowheads="1"/>
            </p:cNvSpPr>
            <p:nvPr/>
          </p:nvSpPr>
          <p:spPr bwMode="auto">
            <a:xfrm>
              <a:off x="150" y="37"/>
              <a:ext cx="3176" cy="230"/>
            </a:xfrm>
            <a:prstGeom prst="roundRect">
              <a:avLst>
                <a:gd name="adj" fmla="val 50000"/>
              </a:avLst>
            </a:prstGeom>
            <a:gradFill rotWithShape="1">
              <a:gsLst>
                <a:gs pos="0">
                  <a:schemeClr val="accent2"/>
                </a:gs>
                <a:gs pos="50000">
                  <a:srgbClr val="CB0000"/>
                </a:gs>
                <a:gs pos="100000">
                  <a:schemeClr val="accent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61" name="AutoShape 12"/>
            <p:cNvSpPr>
              <a:spLocks noChangeArrowheads="1"/>
            </p:cNvSpPr>
            <p:nvPr/>
          </p:nvSpPr>
          <p:spPr bwMode="auto">
            <a:xfrm>
              <a:off x="0" y="0"/>
              <a:ext cx="288" cy="292"/>
            </a:xfrm>
            <a:prstGeom prst="homePlate">
              <a:avLst>
                <a:gd name="adj" fmla="val 25000"/>
              </a:avLst>
            </a:prstGeom>
            <a:gradFill rotWithShape="1">
              <a:gsLst>
                <a:gs pos="0">
                  <a:srgbClr val="760000"/>
                </a:gs>
                <a:gs pos="100000">
                  <a:schemeClr val="accent2"/>
                </a:gs>
              </a:gsLst>
              <a:lin ang="18900000" scaled="1"/>
            </a:gradFill>
            <a:ln w="38100" cmpd="sng">
              <a:solidFill>
                <a:schemeClr val="bg1"/>
              </a:solidFill>
              <a:miter lim="800000"/>
              <a:headEnd/>
              <a:tailEnd/>
            </a:ln>
          </p:spPr>
          <p:txBody>
            <a:bodyPr wrap="none" anchor="ctr"/>
            <a:lstStyle/>
            <a:p>
              <a:endParaRPr lang="en-US" baseline="-25000"/>
            </a:p>
          </p:txBody>
        </p:sp>
      </p:grpSp>
      <p:grpSp>
        <p:nvGrpSpPr>
          <p:cNvPr id="62" name="Group 12"/>
          <p:cNvGrpSpPr>
            <a:grpSpLocks/>
          </p:cNvGrpSpPr>
          <p:nvPr/>
        </p:nvGrpSpPr>
        <p:grpSpPr bwMode="auto">
          <a:xfrm flipH="1">
            <a:off x="466474" y="4541366"/>
            <a:ext cx="8136351" cy="831850"/>
            <a:chOff x="-61" y="0"/>
            <a:chExt cx="3363" cy="292"/>
          </a:xfrm>
        </p:grpSpPr>
        <p:sp>
          <p:nvSpPr>
            <p:cNvPr id="63" name="AutoShape 14"/>
            <p:cNvSpPr>
              <a:spLocks noChangeArrowheads="1"/>
            </p:cNvSpPr>
            <p:nvPr/>
          </p:nvSpPr>
          <p:spPr bwMode="auto">
            <a:xfrm>
              <a:off x="73" y="35"/>
              <a:ext cx="3229" cy="230"/>
            </a:xfrm>
            <a:prstGeom prst="roundRect">
              <a:avLst>
                <a:gd name="adj" fmla="val 50000"/>
              </a:avLst>
            </a:prstGeom>
            <a:gradFill rotWithShape="1">
              <a:gsLst>
                <a:gs pos="0">
                  <a:schemeClr val="hlink"/>
                </a:gs>
                <a:gs pos="50000">
                  <a:srgbClr val="5A5A5A"/>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p>
          </p:txBody>
        </p:sp>
        <p:sp>
          <p:nvSpPr>
            <p:cNvPr id="64" name="AutoShape 15"/>
            <p:cNvSpPr>
              <a:spLocks noChangeArrowheads="1"/>
            </p:cNvSpPr>
            <p:nvPr/>
          </p:nvSpPr>
          <p:spPr bwMode="auto">
            <a:xfrm>
              <a:off x="-61" y="0"/>
              <a:ext cx="288" cy="292"/>
            </a:xfrm>
            <a:prstGeom prst="homePlate">
              <a:avLst>
                <a:gd name="adj" fmla="val 25000"/>
              </a:avLst>
            </a:prstGeom>
            <a:gradFill rotWithShape="1">
              <a:gsLst>
                <a:gs pos="0">
                  <a:srgbClr val="373737"/>
                </a:gs>
                <a:gs pos="100000">
                  <a:schemeClr val="hlink"/>
                </a:gs>
              </a:gsLst>
              <a:lin ang="18900000" scaled="1"/>
            </a:gradFill>
            <a:ln w="38100" cmpd="sng">
              <a:solidFill>
                <a:schemeClr val="bg1"/>
              </a:solidFill>
              <a:miter lim="800000"/>
              <a:headEnd/>
              <a:tailEnd/>
            </a:ln>
          </p:spPr>
          <p:txBody>
            <a:bodyPr wrap="none" anchor="ctr"/>
            <a:lstStyle/>
            <a:p>
              <a:endParaRPr lang="en-US" baseline="-25000"/>
            </a:p>
          </p:txBody>
        </p:sp>
      </p:grpSp>
      <p:sp>
        <p:nvSpPr>
          <p:cNvPr id="65" name="AutoShape 17"/>
          <p:cNvSpPr>
            <a:spLocks noChangeArrowheads="1"/>
          </p:cNvSpPr>
          <p:nvPr/>
        </p:nvSpPr>
        <p:spPr bwMode="auto">
          <a:xfrm flipH="1">
            <a:off x="775326" y="2636912"/>
            <a:ext cx="7037034"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altLang="en-US" sz="2400" b="1" dirty="0" smtClean="0">
                <a:solidFill>
                  <a:srgbClr val="002060"/>
                </a:solidFill>
              </a:rPr>
              <a:t>الشرائح </a:t>
            </a:r>
            <a:r>
              <a:rPr lang="ar-EG" altLang="en-US" sz="2400" b="1" dirty="0">
                <a:solidFill>
                  <a:srgbClr val="002060"/>
                </a:solidFill>
              </a:rPr>
              <a:t>ليست هي جوهر العرض التقديمي ولكن جوهر العرض </a:t>
            </a:r>
            <a:endParaRPr lang="ar-EG" altLang="en-US" sz="2400" b="1" dirty="0" smtClean="0">
              <a:solidFill>
                <a:srgbClr val="002060"/>
              </a:solidFill>
            </a:endParaRPr>
          </a:p>
          <a:p>
            <a:pPr rtl="1"/>
            <a:r>
              <a:rPr lang="ar-EG" altLang="en-US" sz="2400" b="1" dirty="0" smtClean="0">
                <a:solidFill>
                  <a:srgbClr val="002060"/>
                </a:solidFill>
              </a:rPr>
              <a:t>هو </a:t>
            </a:r>
            <a:r>
              <a:rPr lang="ar-EG" altLang="en-US" sz="2400" b="1" dirty="0">
                <a:solidFill>
                  <a:srgbClr val="002060"/>
                </a:solidFill>
              </a:rPr>
              <a:t>أنت وأسلوب إلقائك وما تقوله</a:t>
            </a:r>
            <a:endParaRPr lang="en-ZA" altLang="en-US" sz="2400" b="1" dirty="0">
              <a:solidFill>
                <a:srgbClr val="002060"/>
              </a:solidFill>
            </a:endParaRPr>
          </a:p>
        </p:txBody>
      </p:sp>
      <p:sp>
        <p:nvSpPr>
          <p:cNvPr id="66" name="AutoShape 18"/>
          <p:cNvSpPr>
            <a:spLocks noChangeArrowheads="1"/>
          </p:cNvSpPr>
          <p:nvPr/>
        </p:nvSpPr>
        <p:spPr bwMode="auto">
          <a:xfrm flipH="1">
            <a:off x="827584" y="3789040"/>
            <a:ext cx="7037034"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002060"/>
                </a:solidFill>
              </a:rPr>
              <a:t>الشرائح </a:t>
            </a:r>
            <a:r>
              <a:rPr lang="ar-EG" sz="2400" b="1" dirty="0">
                <a:solidFill>
                  <a:srgbClr val="002060"/>
                </a:solidFill>
              </a:rPr>
              <a:t>ليست بديلا عن التقارير في معظم الأحيان لأن الشرائح </a:t>
            </a:r>
            <a:endParaRPr lang="ar-EG" sz="2400" b="1" dirty="0" smtClean="0">
              <a:solidFill>
                <a:srgbClr val="002060"/>
              </a:solidFill>
            </a:endParaRPr>
          </a:p>
          <a:p>
            <a:pPr rtl="1" latinLnBrk="1"/>
            <a:r>
              <a:rPr lang="ar-EG" sz="2400" b="1" dirty="0" smtClean="0">
                <a:solidFill>
                  <a:srgbClr val="002060"/>
                </a:solidFill>
              </a:rPr>
              <a:t>هي </a:t>
            </a:r>
            <a:r>
              <a:rPr lang="ar-EG" sz="2400" b="1" dirty="0">
                <a:solidFill>
                  <a:srgbClr val="002060"/>
                </a:solidFill>
              </a:rPr>
              <a:t>مجرد وسيلة مساعدة في العرض </a:t>
            </a:r>
            <a:endParaRPr lang="en-US" sz="2400" b="1" dirty="0">
              <a:solidFill>
                <a:srgbClr val="002060"/>
              </a:solidFill>
            </a:endParaRPr>
          </a:p>
        </p:txBody>
      </p:sp>
      <p:sp>
        <p:nvSpPr>
          <p:cNvPr id="67" name="AutoShape 19"/>
          <p:cNvSpPr>
            <a:spLocks noChangeArrowheads="1"/>
          </p:cNvSpPr>
          <p:nvPr/>
        </p:nvSpPr>
        <p:spPr bwMode="auto">
          <a:xfrm flipH="1">
            <a:off x="755576" y="4725144"/>
            <a:ext cx="7108131" cy="466725"/>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rtl="1" latinLnBrk="1"/>
            <a:r>
              <a:rPr lang="ar-EG" sz="2400" b="1" dirty="0" smtClean="0">
                <a:solidFill>
                  <a:srgbClr val="002060"/>
                </a:solidFill>
              </a:rPr>
              <a:t>هناك </a:t>
            </a:r>
            <a:r>
              <a:rPr lang="ar-EG" sz="2400" b="1" dirty="0">
                <a:solidFill>
                  <a:srgbClr val="002060"/>
                </a:solidFill>
              </a:rPr>
              <a:t>وسائل مساعدة أخرى كما ذكرنا أعلاه</a:t>
            </a:r>
            <a:endParaRPr lang="en-US" sz="2400" b="1" dirty="0">
              <a:solidFill>
                <a:srgbClr val="002060"/>
              </a:solidFill>
            </a:endParaRPr>
          </a:p>
        </p:txBody>
      </p:sp>
    </p:spTree>
    <p:extLst>
      <p:ext uri="{BB962C8B-B14F-4D97-AF65-F5344CB8AC3E}">
        <p14:creationId xmlns:p14="http://schemas.microsoft.com/office/powerpoint/2010/main" xmlns="" val="6042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500"/>
                                        <p:tgtEl>
                                          <p:spTgt spid="5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barn(inVertical)">
                                      <p:cBhvr>
                                        <p:cTn id="10" dur="500"/>
                                        <p:tgtEl>
                                          <p:spTgt spid="6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barn(inVertical)">
                                      <p:cBhvr>
                                        <p:cTn id="15" dur="500"/>
                                        <p:tgtEl>
                                          <p:spTgt spid="5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barn(inVertical)">
                                      <p:cBhvr>
                                        <p:cTn id="18" dur="500"/>
                                        <p:tgtEl>
                                          <p:spTgt spid="6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barn(inVertical)">
                                      <p:cBhvr>
                                        <p:cTn id="23" dur="500"/>
                                        <p:tgtEl>
                                          <p:spTgt spid="6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barn(inVertical)">
                                      <p:cBhvr>
                                        <p:cTn id="26"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67"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547664" y="2459360"/>
            <a:ext cx="5688632" cy="2376264"/>
          </a:xfrm>
          <a:prstGeom prst="horizontalScroll">
            <a:avLst/>
          </a:prstGeom>
          <a:ln w="9525" cap="flat" cmpd="sng" algn="ctr">
            <a:solidFill>
              <a:schemeClr val="tx1"/>
            </a:solidFill>
            <a:prstDash val="solid"/>
            <a:round/>
            <a:headEnd type="none" w="med" len="med"/>
            <a:tailEnd type="none" w="med" len="med"/>
          </a:ln>
          <a:effectLst/>
          <a:extLst/>
        </p:spPr>
        <p:style>
          <a:lnRef idx="0">
            <a:scrgbClr r="0" g="0" b="0"/>
          </a:lnRef>
          <a:fillRef idx="1003">
            <a:schemeClr val="lt2"/>
          </a:fillRef>
          <a:effectRef idx="0">
            <a:scrgbClr r="0" g="0" b="0"/>
          </a:effectRef>
          <a:fontRef idx="major"/>
        </p:style>
        <p:txBody>
          <a:bodyPr vert="horz" wrap="square" lIns="91440" tIns="45720" rIns="91440" bIns="45720" numCol="1" rtlCol="1" anchor="t" anchorCtr="0" compatLnSpc="1">
            <a:prstTxWarp prst="textNoShape">
              <a:avLst/>
            </a:prstTxWarp>
          </a:bodyPr>
          <a:lstStyle/>
          <a:p>
            <a:pPr rtl="1">
              <a:lnSpc>
                <a:spcPct val="250000"/>
              </a:lnSpc>
            </a:pPr>
            <a:r>
              <a:rPr lang="ar-EG" sz="3600" b="1" dirty="0">
                <a:solidFill>
                  <a:srgbClr val="FFFFFF"/>
                </a:solidFill>
                <a:latin typeface="Simplified Arabic" pitchFamily="18" charset="-78"/>
                <a:cs typeface="Simplified Arabic" pitchFamily="18" charset="-78"/>
              </a:rPr>
              <a:t>محتويات العرض</a:t>
            </a:r>
            <a:endParaRPr lang="ar-EG" sz="3600" b="1" dirty="0" smtClean="0">
              <a:solidFill>
                <a:srgbClr val="FFFFFF"/>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255533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3212976"/>
            <a:ext cx="8346728" cy="1496052"/>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لابد من وجود صفحة للعنوان </a:t>
              </a:r>
              <a:r>
                <a:rPr lang="en-US" sz="2800" b="1" dirty="0">
                  <a:solidFill>
                    <a:srgbClr val="FFFFFF"/>
                  </a:solidFill>
                  <a:ea typeface="Gulim" pitchFamily="34" charset="-127"/>
                </a:rPr>
                <a:t>Title </a:t>
              </a:r>
              <a:r>
                <a:rPr lang="ar-EG" sz="2800" b="1" dirty="0">
                  <a:solidFill>
                    <a:srgbClr val="FFFFFF"/>
                  </a:solidFill>
                  <a:ea typeface="Gulim" pitchFamily="34" charset="-127"/>
                </a:rPr>
                <a:t>تحتوي على اسم العرض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أو </a:t>
              </a:r>
              <a:r>
                <a:rPr lang="ar-EG" sz="2800" b="1" dirty="0">
                  <a:solidFill>
                    <a:srgbClr val="FFFFFF"/>
                  </a:solidFill>
                  <a:ea typeface="Gulim" pitchFamily="34" charset="-127"/>
                </a:rPr>
                <a:t>موضوع العرض واسم معد العرض أو أسماء مُعدي العرض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واسم </a:t>
              </a:r>
              <a:r>
                <a:rPr lang="ar-EG" sz="2800" b="1" dirty="0">
                  <a:solidFill>
                    <a:srgbClr val="FFFFFF"/>
                  </a:solidFill>
                  <a:ea typeface="Gulim" pitchFamily="34" charset="-127"/>
                </a:rPr>
                <a:t>الجهة التي ينتمون إليها وقد يوضع </a:t>
              </a:r>
              <a:r>
                <a:rPr lang="ar-EG" sz="2800" b="1" dirty="0" smtClean="0">
                  <a:solidFill>
                    <a:srgbClr val="FFFFFF"/>
                  </a:solidFill>
                  <a:ea typeface="Gulim" pitchFamily="34" charset="-127"/>
                </a:rPr>
                <a:t>التاريخ</a:t>
              </a: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solidFill>
                  <a:srgbClr val="FFFFFF"/>
                </a:solidFill>
                <a:latin typeface="Simplified Arabic" pitchFamily="18" charset="-78"/>
                <a:cs typeface="Simplified Arabic" pitchFamily="18" charset="-78"/>
              </a:rPr>
              <a:t>البداية</a:t>
            </a:r>
          </a:p>
        </p:txBody>
      </p:sp>
      <p:grpSp>
        <p:nvGrpSpPr>
          <p:cNvPr id="6" name="Group 9"/>
          <p:cNvGrpSpPr>
            <a:grpSpLocks/>
          </p:cNvGrpSpPr>
          <p:nvPr/>
        </p:nvGrpSpPr>
        <p:grpSpPr bwMode="auto">
          <a:xfrm>
            <a:off x="539552" y="4885276"/>
            <a:ext cx="8346728" cy="1496052"/>
            <a:chOff x="0" y="0"/>
            <a:chExt cx="907" cy="907"/>
          </a:xfrm>
        </p:grpSpPr>
        <p:sp>
          <p:nvSpPr>
            <p:cNvPr id="7"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إن كان الحاضرون كلهم يعرفونك أو قام أحدٌ ما بالتعريف بك قبل بدء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العرض </a:t>
              </a:r>
              <a:r>
                <a:rPr lang="ar-EG" sz="2800" b="1" dirty="0">
                  <a:solidFill>
                    <a:srgbClr val="FFFFFF"/>
                  </a:solidFill>
                  <a:ea typeface="Gulim" pitchFamily="34" charset="-127"/>
                </a:rPr>
                <a:t>فأنت لا تحتاج لتقديم نفسك</a:t>
              </a:r>
              <a:endParaRPr lang="ar-EG" sz="2800" b="1" dirty="0" smtClean="0">
                <a:solidFill>
                  <a:srgbClr val="FFFFFF"/>
                </a:solidFill>
                <a:ea typeface="Gulim" pitchFamily="34" charset="-127"/>
              </a:endParaRPr>
            </a:p>
          </p:txBody>
        </p:sp>
        <p:sp>
          <p:nvSpPr>
            <p:cNvPr id="8"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Tree>
    <p:extLst>
      <p:ext uri="{BB962C8B-B14F-4D97-AF65-F5344CB8AC3E}">
        <p14:creationId xmlns:p14="http://schemas.microsoft.com/office/powerpoint/2010/main" xmlns="" val="217040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511932" y="3212976"/>
            <a:ext cx="8346728" cy="1496052"/>
            <a:chOff x="0" y="0"/>
            <a:chExt cx="907" cy="907"/>
          </a:xfrm>
        </p:grpSpPr>
        <p:sp>
          <p:nvSpPr>
            <p:cNvPr id="6154"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هذا هو الجزء الأساسي في العرض وفيه تشرح الموضوع مرتباً بشكل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يساعد </a:t>
              </a:r>
              <a:r>
                <a:rPr lang="ar-EG" sz="2800" b="1" dirty="0">
                  <a:solidFill>
                    <a:srgbClr val="FFFFFF"/>
                  </a:solidFill>
                  <a:ea typeface="Gulim" pitchFamily="34" charset="-127"/>
                </a:rPr>
                <a:t>الحاضرين على الفهم والمتابعة</a:t>
              </a:r>
              <a:endParaRPr lang="ar-EG" sz="2800" b="1" dirty="0" smtClean="0">
                <a:solidFill>
                  <a:srgbClr val="FFFFFF"/>
                </a:solidFill>
                <a:ea typeface="Gulim" pitchFamily="34" charset="-127"/>
              </a:endParaRPr>
            </a:p>
          </p:txBody>
        </p:sp>
        <p:sp>
          <p:nvSpPr>
            <p:cNvPr id="6155"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
        <p:nvSpPr>
          <p:cNvPr id="19" name="Rectangle 30"/>
          <p:cNvSpPr txBox="1">
            <a:spLocks noChangeArrowheads="1"/>
          </p:cNvSpPr>
          <p:nvPr/>
        </p:nvSpPr>
        <p:spPr bwMode="auto">
          <a:xfrm>
            <a:off x="107504" y="381000"/>
            <a:ext cx="8884096"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a:lstStyle>
          <a:p>
            <a:pPr algn="ctr" rtl="1" eaLnBrk="1" hangingPunct="1"/>
            <a:r>
              <a:rPr lang="ar-EG" altLang="en-US" sz="3200" dirty="0">
                <a:solidFill>
                  <a:srgbClr val="FFFFFF"/>
                </a:solidFill>
                <a:latin typeface="Simplified Arabic" pitchFamily="18" charset="-78"/>
                <a:cs typeface="Simplified Arabic" pitchFamily="18" charset="-78"/>
              </a:rPr>
              <a:t>الوسط</a:t>
            </a:r>
          </a:p>
        </p:txBody>
      </p:sp>
      <p:grpSp>
        <p:nvGrpSpPr>
          <p:cNvPr id="6" name="Group 9"/>
          <p:cNvGrpSpPr>
            <a:grpSpLocks/>
          </p:cNvGrpSpPr>
          <p:nvPr/>
        </p:nvGrpSpPr>
        <p:grpSpPr bwMode="auto">
          <a:xfrm>
            <a:off x="539552" y="4885276"/>
            <a:ext cx="8346728" cy="1496052"/>
            <a:chOff x="0" y="0"/>
            <a:chExt cx="907" cy="907"/>
          </a:xfrm>
        </p:grpSpPr>
        <p:sp>
          <p:nvSpPr>
            <p:cNvPr id="7" name="AutoShape 12"/>
            <p:cNvSpPr>
              <a:spLocks noChangeArrowheads="1"/>
            </p:cNvSpPr>
            <p:nvPr/>
          </p:nvSpPr>
          <p:spPr bwMode="auto">
            <a:xfrm>
              <a:off x="0" y="0"/>
              <a:ext cx="907" cy="907"/>
            </a:xfrm>
            <a:prstGeom prst="roundRect">
              <a:avLst>
                <a:gd name="adj" fmla="val 14222"/>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rtl="1"/>
              <a:r>
                <a:rPr lang="ar-EG" sz="2800" b="1" dirty="0">
                  <a:solidFill>
                    <a:srgbClr val="FFFFFF"/>
                  </a:solidFill>
                  <a:ea typeface="Gulim" pitchFamily="34" charset="-127"/>
                </a:rPr>
                <a:t>فمثلا قد تبدأ بعرض المشكلة ثم الحلول ثم مقارنة الحلول ثم الحل الذي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تقترحه</a:t>
              </a:r>
              <a:r>
                <a:rPr lang="ar-EG" sz="2800" b="1" dirty="0">
                  <a:solidFill>
                    <a:srgbClr val="FFFFFF"/>
                  </a:solidFill>
                  <a:ea typeface="Gulim" pitchFamily="34" charset="-127"/>
                </a:rPr>
                <a:t>، أو تبدأ بعرض نقطة البحث ثم نتائج الأبحاث السابقة ثم أسلوب </a:t>
              </a:r>
              <a:endParaRPr lang="ar-EG" sz="2800" b="1" dirty="0" smtClean="0">
                <a:solidFill>
                  <a:srgbClr val="FFFFFF"/>
                </a:solidFill>
                <a:ea typeface="Gulim" pitchFamily="34" charset="-127"/>
              </a:endParaRPr>
            </a:p>
            <a:p>
              <a:pPr rtl="1"/>
              <a:r>
                <a:rPr lang="ar-EG" sz="2800" b="1" dirty="0" smtClean="0">
                  <a:solidFill>
                    <a:srgbClr val="FFFFFF"/>
                  </a:solidFill>
                  <a:ea typeface="Gulim" pitchFamily="34" charset="-127"/>
                </a:rPr>
                <a:t>البحث </a:t>
              </a:r>
              <a:r>
                <a:rPr lang="ar-EG" sz="2800" b="1" dirty="0">
                  <a:solidFill>
                    <a:srgbClr val="FFFFFF"/>
                  </a:solidFill>
                  <a:ea typeface="Gulim" pitchFamily="34" charset="-127"/>
                </a:rPr>
                <a:t>والخلفية النظرية ثم النتائج </a:t>
              </a:r>
              <a:endParaRPr lang="ar-EG" sz="2800" b="1" dirty="0" smtClean="0">
                <a:solidFill>
                  <a:srgbClr val="FFFFFF"/>
                </a:solidFill>
                <a:ea typeface="Gulim" pitchFamily="34" charset="-127"/>
              </a:endParaRPr>
            </a:p>
          </p:txBody>
        </p:sp>
        <p:sp>
          <p:nvSpPr>
            <p:cNvPr id="8" name="AutoShape 13"/>
            <p:cNvSpPr>
              <a:spLocks noChangeArrowheads="1"/>
            </p:cNvSpPr>
            <p:nvPr/>
          </p:nvSpPr>
          <p:spPr bwMode="auto">
            <a:xfrm>
              <a:off x="13" y="13"/>
              <a:ext cx="880" cy="221"/>
            </a:xfrm>
            <a:prstGeom prst="roundRect">
              <a:avLst>
                <a:gd name="adj" fmla="val 50000"/>
              </a:avLst>
            </a:prstGeom>
            <a:gradFill rotWithShape="1">
              <a:gsLst>
                <a:gs pos="0">
                  <a:srgbClr val="F1DAC6"/>
                </a:gs>
                <a:gs pos="100000">
                  <a:schemeClr val="bg2">
                    <a:alpha val="0"/>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AU" altLang="en-US">
                <a:solidFill>
                  <a:srgbClr val="4D4D4D"/>
                </a:solidFill>
              </a:endParaRPr>
            </a:p>
          </p:txBody>
        </p:sp>
      </p:grpSp>
    </p:spTree>
    <p:extLst>
      <p:ext uri="{BB962C8B-B14F-4D97-AF65-F5344CB8AC3E}">
        <p14:creationId xmlns:p14="http://schemas.microsoft.com/office/powerpoint/2010/main" xmlns="" val="99138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plate-17">
  <a:themeElements>
    <a:clrScheme name="template-17 14">
      <a:dk1>
        <a:srgbClr val="4D4D4D"/>
      </a:dk1>
      <a:lt1>
        <a:srgbClr val="FFFFFF"/>
      </a:lt1>
      <a:dk2>
        <a:srgbClr val="000000"/>
      </a:dk2>
      <a:lt2>
        <a:srgbClr val="C25800"/>
      </a:lt2>
      <a:accent1>
        <a:srgbClr val="F2BC04"/>
      </a:accent1>
      <a:accent2>
        <a:srgbClr val="FE0000"/>
      </a:accent2>
      <a:accent3>
        <a:srgbClr val="FFFFFF"/>
      </a:accent3>
      <a:accent4>
        <a:srgbClr val="404040"/>
      </a:accent4>
      <a:accent5>
        <a:srgbClr val="F7DAAA"/>
      </a:accent5>
      <a:accent6>
        <a:srgbClr val="E60000"/>
      </a:accent6>
      <a:hlink>
        <a:srgbClr val="777777"/>
      </a:hlink>
      <a:folHlink>
        <a:srgbClr val="C0C0C0"/>
      </a:folHlink>
    </a:clrScheme>
    <a:fontScheme name="template-1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emplate-17 1">
        <a:dk1>
          <a:srgbClr val="4D4D4D"/>
        </a:dk1>
        <a:lt1>
          <a:srgbClr val="FFFFFF"/>
        </a:lt1>
        <a:dk2>
          <a:srgbClr val="000000"/>
        </a:dk2>
        <a:lt2>
          <a:srgbClr val="CC4E00"/>
        </a:lt2>
        <a:accent1>
          <a:srgbClr val="FF9933"/>
        </a:accent1>
        <a:accent2>
          <a:srgbClr val="800000"/>
        </a:accent2>
        <a:accent3>
          <a:srgbClr val="FFFFFF"/>
        </a:accent3>
        <a:accent4>
          <a:srgbClr val="404040"/>
        </a:accent4>
        <a:accent5>
          <a:srgbClr val="FFCAAD"/>
        </a:accent5>
        <a:accent6>
          <a:srgbClr val="730000"/>
        </a:accent6>
        <a:hlink>
          <a:srgbClr val="FFCC00"/>
        </a:hlink>
        <a:folHlink>
          <a:srgbClr val="EAEAEA"/>
        </a:folHlink>
      </a:clrScheme>
      <a:clrMap bg1="lt1" tx1="dk1" bg2="lt2" tx2="dk2" accent1="accent1" accent2="accent2" accent3="accent3" accent4="accent4" accent5="accent5" accent6="accent6" hlink="hlink" folHlink="folHlink"/>
    </a:extraClrScheme>
    <a:extraClrScheme>
      <a:clrScheme name="template-17 2">
        <a:dk1>
          <a:srgbClr val="4D4D4D"/>
        </a:dk1>
        <a:lt1>
          <a:srgbClr val="FFFFFF"/>
        </a:lt1>
        <a:dk2>
          <a:srgbClr val="000000"/>
        </a:dk2>
        <a:lt2>
          <a:srgbClr val="CFDDF1"/>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17 3">
        <a:dk1>
          <a:srgbClr val="4D4D4D"/>
        </a:dk1>
        <a:lt1>
          <a:srgbClr val="FFFFFF"/>
        </a:lt1>
        <a:dk2>
          <a:srgbClr val="000000"/>
        </a:dk2>
        <a:lt2>
          <a:srgbClr val="986615"/>
        </a:lt2>
        <a:accent1>
          <a:srgbClr val="CA4814"/>
        </a:accent1>
        <a:accent2>
          <a:srgbClr val="FFAB21"/>
        </a:accent2>
        <a:accent3>
          <a:srgbClr val="FFFFFF"/>
        </a:accent3>
        <a:accent4>
          <a:srgbClr val="404040"/>
        </a:accent4>
        <a:accent5>
          <a:srgbClr val="E1B1AA"/>
        </a:accent5>
        <a:accent6>
          <a:srgbClr val="E79B1D"/>
        </a:accent6>
        <a:hlink>
          <a:srgbClr val="BD9667"/>
        </a:hlink>
        <a:folHlink>
          <a:srgbClr val="EAEAEA"/>
        </a:folHlink>
      </a:clrScheme>
      <a:clrMap bg1="lt1" tx1="dk1" bg2="lt2" tx2="dk2" accent1="accent1" accent2="accent2" accent3="accent3" accent4="accent4" accent5="accent5" accent6="accent6" hlink="hlink" folHlink="folHlink"/>
    </a:extraClrScheme>
    <a:extraClrScheme>
      <a:clrScheme name="template-17 4">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F97"/>
        </a:hlink>
        <a:folHlink>
          <a:srgbClr val="EAEAEA"/>
        </a:folHlink>
      </a:clrScheme>
      <a:clrMap bg1="lt1" tx1="dk1" bg2="lt2" tx2="dk2" accent1="accent1" accent2="accent2" accent3="accent3" accent4="accent4" accent5="accent5" accent6="accent6" hlink="hlink" folHlink="folHlink"/>
    </a:extraClrScheme>
    <a:extraClrScheme>
      <a:clrScheme name="template-17 5">
        <a:dk1>
          <a:srgbClr val="4D4D4D"/>
        </a:dk1>
        <a:lt1>
          <a:srgbClr val="FFFFFF"/>
        </a:lt1>
        <a:dk2>
          <a:srgbClr val="000000"/>
        </a:dk2>
        <a:lt2>
          <a:srgbClr val="9B6902"/>
        </a:lt2>
        <a:accent1>
          <a:srgbClr val="C75E00"/>
        </a:accent1>
        <a:accent2>
          <a:srgbClr val="FED514"/>
        </a:accent2>
        <a:accent3>
          <a:srgbClr val="FFFFFF"/>
        </a:accent3>
        <a:accent4>
          <a:srgbClr val="404040"/>
        </a:accent4>
        <a:accent5>
          <a:srgbClr val="E0B6AA"/>
        </a:accent5>
        <a:accent6>
          <a:srgbClr val="E6C111"/>
        </a:accent6>
        <a:hlink>
          <a:srgbClr val="D06100"/>
        </a:hlink>
        <a:folHlink>
          <a:srgbClr val="EAEAEA"/>
        </a:folHlink>
      </a:clrScheme>
      <a:clrMap bg1="lt1" tx1="dk1" bg2="lt2" tx2="dk2" accent1="accent1" accent2="accent2" accent3="accent3" accent4="accent4" accent5="accent5" accent6="accent6" hlink="hlink" folHlink="folHlink"/>
    </a:extraClrScheme>
    <a:extraClrScheme>
      <a:clrScheme name="template-17 6">
        <a:dk1>
          <a:srgbClr val="4D4D4D"/>
        </a:dk1>
        <a:lt1>
          <a:srgbClr val="FFFFFF"/>
        </a:lt1>
        <a:dk2>
          <a:srgbClr val="000000"/>
        </a:dk2>
        <a:lt2>
          <a:srgbClr val="9B6902"/>
        </a:lt2>
        <a:accent1>
          <a:srgbClr val="C75E00"/>
        </a:accent1>
        <a:accent2>
          <a:srgbClr val="FED514"/>
        </a:accent2>
        <a:accent3>
          <a:srgbClr val="FFFFFF"/>
        </a:accent3>
        <a:accent4>
          <a:srgbClr val="404040"/>
        </a:accent4>
        <a:accent5>
          <a:srgbClr val="E0B6AA"/>
        </a:accent5>
        <a:accent6>
          <a:srgbClr val="E6C111"/>
        </a:accent6>
        <a:hlink>
          <a:srgbClr val="E26C00"/>
        </a:hlink>
        <a:folHlink>
          <a:srgbClr val="EAEAEA"/>
        </a:folHlink>
      </a:clrScheme>
      <a:clrMap bg1="lt1" tx1="dk1" bg2="lt2" tx2="dk2" accent1="accent1" accent2="accent2" accent3="accent3" accent4="accent4" accent5="accent5" accent6="accent6" hlink="hlink" folHlink="folHlink"/>
    </a:extraClrScheme>
    <a:extraClrScheme>
      <a:clrScheme name="template-17 7">
        <a:dk1>
          <a:srgbClr val="4D4D4D"/>
        </a:dk1>
        <a:lt1>
          <a:srgbClr val="FFFFFF"/>
        </a:lt1>
        <a:dk2>
          <a:srgbClr val="000000"/>
        </a:dk2>
        <a:lt2>
          <a:srgbClr val="CD2B00"/>
        </a:lt2>
        <a:accent1>
          <a:srgbClr val="F98305"/>
        </a:accent1>
        <a:accent2>
          <a:srgbClr val="FAA407"/>
        </a:accent2>
        <a:accent3>
          <a:srgbClr val="FFFFFF"/>
        </a:accent3>
        <a:accent4>
          <a:srgbClr val="404040"/>
        </a:accent4>
        <a:accent5>
          <a:srgbClr val="FBC1AA"/>
        </a:accent5>
        <a:accent6>
          <a:srgbClr val="E39406"/>
        </a:accent6>
        <a:hlink>
          <a:srgbClr val="F56B06"/>
        </a:hlink>
        <a:folHlink>
          <a:srgbClr val="EAEAEA"/>
        </a:folHlink>
      </a:clrScheme>
      <a:clrMap bg1="lt1" tx1="dk1" bg2="lt2" tx2="dk2" accent1="accent1" accent2="accent2" accent3="accent3" accent4="accent4" accent5="accent5" accent6="accent6" hlink="hlink" folHlink="folHlink"/>
    </a:extraClrScheme>
    <a:extraClrScheme>
      <a:clrScheme name="template-17 8">
        <a:dk1>
          <a:srgbClr val="4D4D4D"/>
        </a:dk1>
        <a:lt1>
          <a:srgbClr val="FFFFFF"/>
        </a:lt1>
        <a:dk2>
          <a:srgbClr val="000000"/>
        </a:dk2>
        <a:lt2>
          <a:srgbClr val="BB5B0D"/>
        </a:lt2>
        <a:accent1>
          <a:srgbClr val="B61111"/>
        </a:accent1>
        <a:accent2>
          <a:srgbClr val="DE9200"/>
        </a:accent2>
        <a:accent3>
          <a:srgbClr val="FFFFFF"/>
        </a:accent3>
        <a:accent4>
          <a:srgbClr val="404040"/>
        </a:accent4>
        <a:accent5>
          <a:srgbClr val="D7AAAA"/>
        </a:accent5>
        <a:accent6>
          <a:srgbClr val="C98400"/>
        </a:accent6>
        <a:hlink>
          <a:srgbClr val="E2AE0E"/>
        </a:hlink>
        <a:folHlink>
          <a:srgbClr val="EAEAEA"/>
        </a:folHlink>
      </a:clrScheme>
      <a:clrMap bg1="lt1" tx1="dk1" bg2="lt2" tx2="dk2" accent1="accent1" accent2="accent2" accent3="accent3" accent4="accent4" accent5="accent5" accent6="accent6" hlink="hlink" folHlink="folHlink"/>
    </a:extraClrScheme>
    <a:extraClrScheme>
      <a:clrScheme name="template-17 9">
        <a:dk1>
          <a:srgbClr val="4D4D4D"/>
        </a:dk1>
        <a:lt1>
          <a:srgbClr val="FFFFFF"/>
        </a:lt1>
        <a:dk2>
          <a:srgbClr val="000000"/>
        </a:dk2>
        <a:lt2>
          <a:srgbClr val="BB5B0D"/>
        </a:lt2>
        <a:accent1>
          <a:srgbClr val="B61111"/>
        </a:accent1>
        <a:accent2>
          <a:srgbClr val="DE9200"/>
        </a:accent2>
        <a:accent3>
          <a:srgbClr val="FFFFFF"/>
        </a:accent3>
        <a:accent4>
          <a:srgbClr val="404040"/>
        </a:accent4>
        <a:accent5>
          <a:srgbClr val="D7AAAA"/>
        </a:accent5>
        <a:accent6>
          <a:srgbClr val="C98400"/>
        </a:accent6>
        <a:hlink>
          <a:srgbClr val="F9D328"/>
        </a:hlink>
        <a:folHlink>
          <a:srgbClr val="EAEAEA"/>
        </a:folHlink>
      </a:clrScheme>
      <a:clrMap bg1="lt1" tx1="dk1" bg2="lt2" tx2="dk2" accent1="accent1" accent2="accent2" accent3="accent3" accent4="accent4" accent5="accent5" accent6="accent6" hlink="hlink" folHlink="folHlink"/>
    </a:extraClrScheme>
    <a:extraClrScheme>
      <a:clrScheme name="template-17 10">
        <a:dk1>
          <a:srgbClr val="4D4D4D"/>
        </a:dk1>
        <a:lt1>
          <a:srgbClr val="FFFFFF"/>
        </a:lt1>
        <a:dk2>
          <a:srgbClr val="000000"/>
        </a:dk2>
        <a:lt2>
          <a:srgbClr val="C55500"/>
        </a:lt2>
        <a:accent1>
          <a:srgbClr val="E08100"/>
        </a:accent1>
        <a:accent2>
          <a:srgbClr val="FBD811"/>
        </a:accent2>
        <a:accent3>
          <a:srgbClr val="FFFFFF"/>
        </a:accent3>
        <a:accent4>
          <a:srgbClr val="404040"/>
        </a:accent4>
        <a:accent5>
          <a:srgbClr val="EDC1AA"/>
        </a:accent5>
        <a:accent6>
          <a:srgbClr val="E3C40E"/>
        </a:accent6>
        <a:hlink>
          <a:srgbClr val="D5A64A"/>
        </a:hlink>
        <a:folHlink>
          <a:srgbClr val="EAEAEA"/>
        </a:folHlink>
      </a:clrScheme>
      <a:clrMap bg1="lt1" tx1="dk1" bg2="lt2" tx2="dk2" accent1="accent1" accent2="accent2" accent3="accent3" accent4="accent4" accent5="accent5" accent6="accent6" hlink="hlink" folHlink="folHlink"/>
    </a:extraClrScheme>
    <a:extraClrScheme>
      <a:clrScheme name="template-17 11">
        <a:dk1>
          <a:srgbClr val="4D4D4D"/>
        </a:dk1>
        <a:lt1>
          <a:srgbClr val="FFFFFF"/>
        </a:lt1>
        <a:dk2>
          <a:srgbClr val="000000"/>
        </a:dk2>
        <a:lt2>
          <a:srgbClr val="C22F00"/>
        </a:lt2>
        <a:accent1>
          <a:srgbClr val="E16F00"/>
        </a:accent1>
        <a:accent2>
          <a:srgbClr val="FE9E04"/>
        </a:accent2>
        <a:accent3>
          <a:srgbClr val="FFFFFF"/>
        </a:accent3>
        <a:accent4>
          <a:srgbClr val="404040"/>
        </a:accent4>
        <a:accent5>
          <a:srgbClr val="EEBBAA"/>
        </a:accent5>
        <a:accent6>
          <a:srgbClr val="E68F03"/>
        </a:accent6>
        <a:hlink>
          <a:srgbClr val="EE4A00"/>
        </a:hlink>
        <a:folHlink>
          <a:srgbClr val="EAEAEA"/>
        </a:folHlink>
      </a:clrScheme>
      <a:clrMap bg1="lt1" tx1="dk1" bg2="lt2" tx2="dk2" accent1="accent1" accent2="accent2" accent3="accent3" accent4="accent4" accent5="accent5" accent6="accent6" hlink="hlink" folHlink="folHlink"/>
    </a:extraClrScheme>
    <a:extraClrScheme>
      <a:clrScheme name="template-17 12">
        <a:dk1>
          <a:srgbClr val="4D4D4D"/>
        </a:dk1>
        <a:lt1>
          <a:srgbClr val="FFFFFF"/>
        </a:lt1>
        <a:dk2>
          <a:srgbClr val="000000"/>
        </a:dk2>
        <a:lt2>
          <a:srgbClr val="CD4E01"/>
        </a:lt2>
        <a:accent1>
          <a:srgbClr val="F6960B"/>
        </a:accent1>
        <a:accent2>
          <a:srgbClr val="CAA785"/>
        </a:accent2>
        <a:accent3>
          <a:srgbClr val="FFFFFF"/>
        </a:accent3>
        <a:accent4>
          <a:srgbClr val="404040"/>
        </a:accent4>
        <a:accent5>
          <a:srgbClr val="FAC9AA"/>
        </a:accent5>
        <a:accent6>
          <a:srgbClr val="B79778"/>
        </a:accent6>
        <a:hlink>
          <a:srgbClr val="875B37"/>
        </a:hlink>
        <a:folHlink>
          <a:srgbClr val="EAEAEA"/>
        </a:folHlink>
      </a:clrScheme>
      <a:clrMap bg1="lt1" tx1="dk1" bg2="lt2" tx2="dk2" accent1="accent1" accent2="accent2" accent3="accent3" accent4="accent4" accent5="accent5" accent6="accent6" hlink="hlink" folHlink="folHlink"/>
    </a:extraClrScheme>
    <a:extraClrScheme>
      <a:clrScheme name="template-17 13">
        <a:dk1>
          <a:srgbClr val="4D4D4D"/>
        </a:dk1>
        <a:lt1>
          <a:srgbClr val="FFFFFF"/>
        </a:lt1>
        <a:dk2>
          <a:srgbClr val="000000"/>
        </a:dk2>
        <a:lt2>
          <a:srgbClr val="CD4E01"/>
        </a:lt2>
        <a:accent1>
          <a:srgbClr val="F6960B"/>
        </a:accent1>
        <a:accent2>
          <a:srgbClr val="CAA785"/>
        </a:accent2>
        <a:accent3>
          <a:srgbClr val="FFFFFF"/>
        </a:accent3>
        <a:accent4>
          <a:srgbClr val="404040"/>
        </a:accent4>
        <a:accent5>
          <a:srgbClr val="FAC9AA"/>
        </a:accent5>
        <a:accent6>
          <a:srgbClr val="B79778"/>
        </a:accent6>
        <a:hlink>
          <a:srgbClr val="875B37"/>
        </a:hlink>
        <a:folHlink>
          <a:srgbClr val="C0C0C0"/>
        </a:folHlink>
      </a:clrScheme>
      <a:clrMap bg1="lt1" tx1="dk1" bg2="lt2" tx2="dk2" accent1="accent1" accent2="accent2" accent3="accent3" accent4="accent4" accent5="accent5" accent6="accent6" hlink="hlink" folHlink="folHlink"/>
    </a:extraClrScheme>
    <a:extraClrScheme>
      <a:clrScheme name="template-17 14">
        <a:dk1>
          <a:srgbClr val="4D4D4D"/>
        </a:dk1>
        <a:lt1>
          <a:srgbClr val="FFFFFF"/>
        </a:lt1>
        <a:dk2>
          <a:srgbClr val="000000"/>
        </a:dk2>
        <a:lt2>
          <a:srgbClr val="C25800"/>
        </a:lt2>
        <a:accent1>
          <a:srgbClr val="F2BC04"/>
        </a:accent1>
        <a:accent2>
          <a:srgbClr val="FE0000"/>
        </a:accent2>
        <a:accent3>
          <a:srgbClr val="FFFFFF"/>
        </a:accent3>
        <a:accent4>
          <a:srgbClr val="404040"/>
        </a:accent4>
        <a:accent5>
          <a:srgbClr val="F7DAAA"/>
        </a:accent5>
        <a:accent6>
          <a:srgbClr val="E60000"/>
        </a:accent6>
        <a:hlink>
          <a:srgbClr val="777777"/>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plate-17">
  <a:themeElements>
    <a:clrScheme name="1_template-17 14">
      <a:dk1>
        <a:srgbClr val="4D4D4D"/>
      </a:dk1>
      <a:lt1>
        <a:srgbClr val="FFFFFF"/>
      </a:lt1>
      <a:dk2>
        <a:srgbClr val="000000"/>
      </a:dk2>
      <a:lt2>
        <a:srgbClr val="C25800"/>
      </a:lt2>
      <a:accent1>
        <a:srgbClr val="F2BC04"/>
      </a:accent1>
      <a:accent2>
        <a:srgbClr val="FE0000"/>
      </a:accent2>
      <a:accent3>
        <a:srgbClr val="FFFFFF"/>
      </a:accent3>
      <a:accent4>
        <a:srgbClr val="404040"/>
      </a:accent4>
      <a:accent5>
        <a:srgbClr val="F7DAAA"/>
      </a:accent5>
      <a:accent6>
        <a:srgbClr val="E60000"/>
      </a:accent6>
      <a:hlink>
        <a:srgbClr val="777777"/>
      </a:hlink>
      <a:folHlink>
        <a:srgbClr val="C0C0C0"/>
      </a:folHlink>
    </a:clrScheme>
    <a:fontScheme name="1_template-1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template-17 1">
        <a:dk1>
          <a:srgbClr val="4D4D4D"/>
        </a:dk1>
        <a:lt1>
          <a:srgbClr val="FFFFFF"/>
        </a:lt1>
        <a:dk2>
          <a:srgbClr val="000000"/>
        </a:dk2>
        <a:lt2>
          <a:srgbClr val="CC4E00"/>
        </a:lt2>
        <a:accent1>
          <a:srgbClr val="FF9933"/>
        </a:accent1>
        <a:accent2>
          <a:srgbClr val="800000"/>
        </a:accent2>
        <a:accent3>
          <a:srgbClr val="FFFFFF"/>
        </a:accent3>
        <a:accent4>
          <a:srgbClr val="404040"/>
        </a:accent4>
        <a:accent5>
          <a:srgbClr val="FFCAAD"/>
        </a:accent5>
        <a:accent6>
          <a:srgbClr val="730000"/>
        </a:accent6>
        <a:hlink>
          <a:srgbClr val="FFCC00"/>
        </a:hlink>
        <a:folHlink>
          <a:srgbClr val="EAEAEA"/>
        </a:folHlink>
      </a:clrScheme>
      <a:clrMap bg1="lt1" tx1="dk1" bg2="lt2" tx2="dk2" accent1="accent1" accent2="accent2" accent3="accent3" accent4="accent4" accent5="accent5" accent6="accent6" hlink="hlink" folHlink="folHlink"/>
    </a:extraClrScheme>
    <a:extraClrScheme>
      <a:clrScheme name="1_template-17 2">
        <a:dk1>
          <a:srgbClr val="4D4D4D"/>
        </a:dk1>
        <a:lt1>
          <a:srgbClr val="FFFFFF"/>
        </a:lt1>
        <a:dk2>
          <a:srgbClr val="000000"/>
        </a:dk2>
        <a:lt2>
          <a:srgbClr val="CFDDF1"/>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1_template-17 3">
        <a:dk1>
          <a:srgbClr val="4D4D4D"/>
        </a:dk1>
        <a:lt1>
          <a:srgbClr val="FFFFFF"/>
        </a:lt1>
        <a:dk2>
          <a:srgbClr val="000000"/>
        </a:dk2>
        <a:lt2>
          <a:srgbClr val="986615"/>
        </a:lt2>
        <a:accent1>
          <a:srgbClr val="CA4814"/>
        </a:accent1>
        <a:accent2>
          <a:srgbClr val="FFAB21"/>
        </a:accent2>
        <a:accent3>
          <a:srgbClr val="FFFFFF"/>
        </a:accent3>
        <a:accent4>
          <a:srgbClr val="404040"/>
        </a:accent4>
        <a:accent5>
          <a:srgbClr val="E1B1AA"/>
        </a:accent5>
        <a:accent6>
          <a:srgbClr val="E79B1D"/>
        </a:accent6>
        <a:hlink>
          <a:srgbClr val="BD9667"/>
        </a:hlink>
        <a:folHlink>
          <a:srgbClr val="EAEAEA"/>
        </a:folHlink>
      </a:clrScheme>
      <a:clrMap bg1="lt1" tx1="dk1" bg2="lt2" tx2="dk2" accent1="accent1" accent2="accent2" accent3="accent3" accent4="accent4" accent5="accent5" accent6="accent6" hlink="hlink" folHlink="folHlink"/>
    </a:extraClrScheme>
    <a:extraClrScheme>
      <a:clrScheme name="1_template-17 4">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F97"/>
        </a:hlink>
        <a:folHlink>
          <a:srgbClr val="EAEAEA"/>
        </a:folHlink>
      </a:clrScheme>
      <a:clrMap bg1="lt1" tx1="dk1" bg2="lt2" tx2="dk2" accent1="accent1" accent2="accent2" accent3="accent3" accent4="accent4" accent5="accent5" accent6="accent6" hlink="hlink" folHlink="folHlink"/>
    </a:extraClrScheme>
    <a:extraClrScheme>
      <a:clrScheme name="1_template-17 5">
        <a:dk1>
          <a:srgbClr val="4D4D4D"/>
        </a:dk1>
        <a:lt1>
          <a:srgbClr val="FFFFFF"/>
        </a:lt1>
        <a:dk2>
          <a:srgbClr val="000000"/>
        </a:dk2>
        <a:lt2>
          <a:srgbClr val="9B6902"/>
        </a:lt2>
        <a:accent1>
          <a:srgbClr val="C75E00"/>
        </a:accent1>
        <a:accent2>
          <a:srgbClr val="FED514"/>
        </a:accent2>
        <a:accent3>
          <a:srgbClr val="FFFFFF"/>
        </a:accent3>
        <a:accent4>
          <a:srgbClr val="404040"/>
        </a:accent4>
        <a:accent5>
          <a:srgbClr val="E0B6AA"/>
        </a:accent5>
        <a:accent6>
          <a:srgbClr val="E6C111"/>
        </a:accent6>
        <a:hlink>
          <a:srgbClr val="D06100"/>
        </a:hlink>
        <a:folHlink>
          <a:srgbClr val="EAEAEA"/>
        </a:folHlink>
      </a:clrScheme>
      <a:clrMap bg1="lt1" tx1="dk1" bg2="lt2" tx2="dk2" accent1="accent1" accent2="accent2" accent3="accent3" accent4="accent4" accent5="accent5" accent6="accent6" hlink="hlink" folHlink="folHlink"/>
    </a:extraClrScheme>
    <a:extraClrScheme>
      <a:clrScheme name="1_template-17 6">
        <a:dk1>
          <a:srgbClr val="4D4D4D"/>
        </a:dk1>
        <a:lt1>
          <a:srgbClr val="FFFFFF"/>
        </a:lt1>
        <a:dk2>
          <a:srgbClr val="000000"/>
        </a:dk2>
        <a:lt2>
          <a:srgbClr val="9B6902"/>
        </a:lt2>
        <a:accent1>
          <a:srgbClr val="C75E00"/>
        </a:accent1>
        <a:accent2>
          <a:srgbClr val="FED514"/>
        </a:accent2>
        <a:accent3>
          <a:srgbClr val="FFFFFF"/>
        </a:accent3>
        <a:accent4>
          <a:srgbClr val="404040"/>
        </a:accent4>
        <a:accent5>
          <a:srgbClr val="E0B6AA"/>
        </a:accent5>
        <a:accent6>
          <a:srgbClr val="E6C111"/>
        </a:accent6>
        <a:hlink>
          <a:srgbClr val="E26C00"/>
        </a:hlink>
        <a:folHlink>
          <a:srgbClr val="EAEAEA"/>
        </a:folHlink>
      </a:clrScheme>
      <a:clrMap bg1="lt1" tx1="dk1" bg2="lt2" tx2="dk2" accent1="accent1" accent2="accent2" accent3="accent3" accent4="accent4" accent5="accent5" accent6="accent6" hlink="hlink" folHlink="folHlink"/>
    </a:extraClrScheme>
    <a:extraClrScheme>
      <a:clrScheme name="1_template-17 7">
        <a:dk1>
          <a:srgbClr val="4D4D4D"/>
        </a:dk1>
        <a:lt1>
          <a:srgbClr val="FFFFFF"/>
        </a:lt1>
        <a:dk2>
          <a:srgbClr val="000000"/>
        </a:dk2>
        <a:lt2>
          <a:srgbClr val="CD2B00"/>
        </a:lt2>
        <a:accent1>
          <a:srgbClr val="F98305"/>
        </a:accent1>
        <a:accent2>
          <a:srgbClr val="FAA407"/>
        </a:accent2>
        <a:accent3>
          <a:srgbClr val="FFFFFF"/>
        </a:accent3>
        <a:accent4>
          <a:srgbClr val="404040"/>
        </a:accent4>
        <a:accent5>
          <a:srgbClr val="FBC1AA"/>
        </a:accent5>
        <a:accent6>
          <a:srgbClr val="E39406"/>
        </a:accent6>
        <a:hlink>
          <a:srgbClr val="F56B06"/>
        </a:hlink>
        <a:folHlink>
          <a:srgbClr val="EAEAEA"/>
        </a:folHlink>
      </a:clrScheme>
      <a:clrMap bg1="lt1" tx1="dk1" bg2="lt2" tx2="dk2" accent1="accent1" accent2="accent2" accent3="accent3" accent4="accent4" accent5="accent5" accent6="accent6" hlink="hlink" folHlink="folHlink"/>
    </a:extraClrScheme>
    <a:extraClrScheme>
      <a:clrScheme name="1_template-17 8">
        <a:dk1>
          <a:srgbClr val="4D4D4D"/>
        </a:dk1>
        <a:lt1>
          <a:srgbClr val="FFFFFF"/>
        </a:lt1>
        <a:dk2>
          <a:srgbClr val="000000"/>
        </a:dk2>
        <a:lt2>
          <a:srgbClr val="BB5B0D"/>
        </a:lt2>
        <a:accent1>
          <a:srgbClr val="B61111"/>
        </a:accent1>
        <a:accent2>
          <a:srgbClr val="DE9200"/>
        </a:accent2>
        <a:accent3>
          <a:srgbClr val="FFFFFF"/>
        </a:accent3>
        <a:accent4>
          <a:srgbClr val="404040"/>
        </a:accent4>
        <a:accent5>
          <a:srgbClr val="D7AAAA"/>
        </a:accent5>
        <a:accent6>
          <a:srgbClr val="C98400"/>
        </a:accent6>
        <a:hlink>
          <a:srgbClr val="E2AE0E"/>
        </a:hlink>
        <a:folHlink>
          <a:srgbClr val="EAEAEA"/>
        </a:folHlink>
      </a:clrScheme>
      <a:clrMap bg1="lt1" tx1="dk1" bg2="lt2" tx2="dk2" accent1="accent1" accent2="accent2" accent3="accent3" accent4="accent4" accent5="accent5" accent6="accent6" hlink="hlink" folHlink="folHlink"/>
    </a:extraClrScheme>
    <a:extraClrScheme>
      <a:clrScheme name="1_template-17 9">
        <a:dk1>
          <a:srgbClr val="4D4D4D"/>
        </a:dk1>
        <a:lt1>
          <a:srgbClr val="FFFFFF"/>
        </a:lt1>
        <a:dk2>
          <a:srgbClr val="000000"/>
        </a:dk2>
        <a:lt2>
          <a:srgbClr val="BB5B0D"/>
        </a:lt2>
        <a:accent1>
          <a:srgbClr val="B61111"/>
        </a:accent1>
        <a:accent2>
          <a:srgbClr val="DE9200"/>
        </a:accent2>
        <a:accent3>
          <a:srgbClr val="FFFFFF"/>
        </a:accent3>
        <a:accent4>
          <a:srgbClr val="404040"/>
        </a:accent4>
        <a:accent5>
          <a:srgbClr val="D7AAAA"/>
        </a:accent5>
        <a:accent6>
          <a:srgbClr val="C98400"/>
        </a:accent6>
        <a:hlink>
          <a:srgbClr val="F9D328"/>
        </a:hlink>
        <a:folHlink>
          <a:srgbClr val="EAEAEA"/>
        </a:folHlink>
      </a:clrScheme>
      <a:clrMap bg1="lt1" tx1="dk1" bg2="lt2" tx2="dk2" accent1="accent1" accent2="accent2" accent3="accent3" accent4="accent4" accent5="accent5" accent6="accent6" hlink="hlink" folHlink="folHlink"/>
    </a:extraClrScheme>
    <a:extraClrScheme>
      <a:clrScheme name="1_template-17 10">
        <a:dk1>
          <a:srgbClr val="4D4D4D"/>
        </a:dk1>
        <a:lt1>
          <a:srgbClr val="FFFFFF"/>
        </a:lt1>
        <a:dk2>
          <a:srgbClr val="000000"/>
        </a:dk2>
        <a:lt2>
          <a:srgbClr val="C55500"/>
        </a:lt2>
        <a:accent1>
          <a:srgbClr val="E08100"/>
        </a:accent1>
        <a:accent2>
          <a:srgbClr val="FBD811"/>
        </a:accent2>
        <a:accent3>
          <a:srgbClr val="FFFFFF"/>
        </a:accent3>
        <a:accent4>
          <a:srgbClr val="404040"/>
        </a:accent4>
        <a:accent5>
          <a:srgbClr val="EDC1AA"/>
        </a:accent5>
        <a:accent6>
          <a:srgbClr val="E3C40E"/>
        </a:accent6>
        <a:hlink>
          <a:srgbClr val="D5A64A"/>
        </a:hlink>
        <a:folHlink>
          <a:srgbClr val="EAEAEA"/>
        </a:folHlink>
      </a:clrScheme>
      <a:clrMap bg1="lt1" tx1="dk1" bg2="lt2" tx2="dk2" accent1="accent1" accent2="accent2" accent3="accent3" accent4="accent4" accent5="accent5" accent6="accent6" hlink="hlink" folHlink="folHlink"/>
    </a:extraClrScheme>
    <a:extraClrScheme>
      <a:clrScheme name="1_template-17 11">
        <a:dk1>
          <a:srgbClr val="4D4D4D"/>
        </a:dk1>
        <a:lt1>
          <a:srgbClr val="FFFFFF"/>
        </a:lt1>
        <a:dk2>
          <a:srgbClr val="000000"/>
        </a:dk2>
        <a:lt2>
          <a:srgbClr val="C22F00"/>
        </a:lt2>
        <a:accent1>
          <a:srgbClr val="E16F00"/>
        </a:accent1>
        <a:accent2>
          <a:srgbClr val="FE9E04"/>
        </a:accent2>
        <a:accent3>
          <a:srgbClr val="FFFFFF"/>
        </a:accent3>
        <a:accent4>
          <a:srgbClr val="404040"/>
        </a:accent4>
        <a:accent5>
          <a:srgbClr val="EEBBAA"/>
        </a:accent5>
        <a:accent6>
          <a:srgbClr val="E68F03"/>
        </a:accent6>
        <a:hlink>
          <a:srgbClr val="EE4A00"/>
        </a:hlink>
        <a:folHlink>
          <a:srgbClr val="EAEAEA"/>
        </a:folHlink>
      </a:clrScheme>
      <a:clrMap bg1="lt1" tx1="dk1" bg2="lt2" tx2="dk2" accent1="accent1" accent2="accent2" accent3="accent3" accent4="accent4" accent5="accent5" accent6="accent6" hlink="hlink" folHlink="folHlink"/>
    </a:extraClrScheme>
    <a:extraClrScheme>
      <a:clrScheme name="1_template-17 12">
        <a:dk1>
          <a:srgbClr val="4D4D4D"/>
        </a:dk1>
        <a:lt1>
          <a:srgbClr val="FFFFFF"/>
        </a:lt1>
        <a:dk2>
          <a:srgbClr val="000000"/>
        </a:dk2>
        <a:lt2>
          <a:srgbClr val="CD4E01"/>
        </a:lt2>
        <a:accent1>
          <a:srgbClr val="F6960B"/>
        </a:accent1>
        <a:accent2>
          <a:srgbClr val="CAA785"/>
        </a:accent2>
        <a:accent3>
          <a:srgbClr val="FFFFFF"/>
        </a:accent3>
        <a:accent4>
          <a:srgbClr val="404040"/>
        </a:accent4>
        <a:accent5>
          <a:srgbClr val="FAC9AA"/>
        </a:accent5>
        <a:accent6>
          <a:srgbClr val="B79778"/>
        </a:accent6>
        <a:hlink>
          <a:srgbClr val="875B37"/>
        </a:hlink>
        <a:folHlink>
          <a:srgbClr val="EAEAEA"/>
        </a:folHlink>
      </a:clrScheme>
      <a:clrMap bg1="lt1" tx1="dk1" bg2="lt2" tx2="dk2" accent1="accent1" accent2="accent2" accent3="accent3" accent4="accent4" accent5="accent5" accent6="accent6" hlink="hlink" folHlink="folHlink"/>
    </a:extraClrScheme>
    <a:extraClrScheme>
      <a:clrScheme name="1_template-17 13">
        <a:dk1>
          <a:srgbClr val="4D4D4D"/>
        </a:dk1>
        <a:lt1>
          <a:srgbClr val="FFFFFF"/>
        </a:lt1>
        <a:dk2>
          <a:srgbClr val="000000"/>
        </a:dk2>
        <a:lt2>
          <a:srgbClr val="CD4E01"/>
        </a:lt2>
        <a:accent1>
          <a:srgbClr val="F6960B"/>
        </a:accent1>
        <a:accent2>
          <a:srgbClr val="CAA785"/>
        </a:accent2>
        <a:accent3>
          <a:srgbClr val="FFFFFF"/>
        </a:accent3>
        <a:accent4>
          <a:srgbClr val="404040"/>
        </a:accent4>
        <a:accent5>
          <a:srgbClr val="FAC9AA"/>
        </a:accent5>
        <a:accent6>
          <a:srgbClr val="B79778"/>
        </a:accent6>
        <a:hlink>
          <a:srgbClr val="875B37"/>
        </a:hlink>
        <a:folHlink>
          <a:srgbClr val="C0C0C0"/>
        </a:folHlink>
      </a:clrScheme>
      <a:clrMap bg1="lt1" tx1="dk1" bg2="lt2" tx2="dk2" accent1="accent1" accent2="accent2" accent3="accent3" accent4="accent4" accent5="accent5" accent6="accent6" hlink="hlink" folHlink="folHlink"/>
    </a:extraClrScheme>
    <a:extraClrScheme>
      <a:clrScheme name="1_template-17 14">
        <a:dk1>
          <a:srgbClr val="4D4D4D"/>
        </a:dk1>
        <a:lt1>
          <a:srgbClr val="FFFFFF"/>
        </a:lt1>
        <a:dk2>
          <a:srgbClr val="000000"/>
        </a:dk2>
        <a:lt2>
          <a:srgbClr val="C25800"/>
        </a:lt2>
        <a:accent1>
          <a:srgbClr val="F2BC04"/>
        </a:accent1>
        <a:accent2>
          <a:srgbClr val="FE0000"/>
        </a:accent2>
        <a:accent3>
          <a:srgbClr val="FFFFFF"/>
        </a:accent3>
        <a:accent4>
          <a:srgbClr val="404040"/>
        </a:accent4>
        <a:accent5>
          <a:srgbClr val="F7DAAA"/>
        </a:accent5>
        <a:accent6>
          <a:srgbClr val="E60000"/>
        </a:accent6>
        <a:hlink>
          <a:srgbClr val="777777"/>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mplate-17 14">
    <a:dk1>
      <a:srgbClr val="4D4D4D"/>
    </a:dk1>
    <a:lt1>
      <a:srgbClr val="FFFFFF"/>
    </a:lt1>
    <a:dk2>
      <a:srgbClr val="000000"/>
    </a:dk2>
    <a:lt2>
      <a:srgbClr val="C25800"/>
    </a:lt2>
    <a:accent1>
      <a:srgbClr val="F2BC04"/>
    </a:accent1>
    <a:accent2>
      <a:srgbClr val="FE0000"/>
    </a:accent2>
    <a:accent3>
      <a:srgbClr val="FFFFFF"/>
    </a:accent3>
    <a:accent4>
      <a:srgbClr val="404040"/>
    </a:accent4>
    <a:accent5>
      <a:srgbClr val="F7DAAA"/>
    </a:accent5>
    <a:accent6>
      <a:srgbClr val="E60000"/>
    </a:accent6>
    <a:hlink>
      <a:srgbClr val="777777"/>
    </a:hlink>
    <a:folHlink>
      <a:srgbClr val="C0C0C0"/>
    </a:folHlink>
  </a:clrScheme>
</a:themeOverride>
</file>

<file path=ppt/theme/themeOverride2.xml><?xml version="1.0" encoding="utf-8"?>
<a:themeOverride xmlns:a="http://schemas.openxmlformats.org/drawingml/2006/main">
  <a:clrScheme name="template-17 14">
    <a:dk1>
      <a:srgbClr val="4D4D4D"/>
    </a:dk1>
    <a:lt1>
      <a:srgbClr val="FFFFFF"/>
    </a:lt1>
    <a:dk2>
      <a:srgbClr val="000000"/>
    </a:dk2>
    <a:lt2>
      <a:srgbClr val="C25800"/>
    </a:lt2>
    <a:accent1>
      <a:srgbClr val="F2BC04"/>
    </a:accent1>
    <a:accent2>
      <a:srgbClr val="FE0000"/>
    </a:accent2>
    <a:accent3>
      <a:srgbClr val="FFFFFF"/>
    </a:accent3>
    <a:accent4>
      <a:srgbClr val="404040"/>
    </a:accent4>
    <a:accent5>
      <a:srgbClr val="F7DAAA"/>
    </a:accent5>
    <a:accent6>
      <a:srgbClr val="E60000"/>
    </a:accent6>
    <a:hlink>
      <a:srgbClr val="777777"/>
    </a:hlink>
    <a:folHlink>
      <a:srgbClr val="C0C0C0"/>
    </a:folHlink>
  </a:clrScheme>
</a:themeOverride>
</file>

<file path=ppt/theme/themeOverride3.xml><?xml version="1.0" encoding="utf-8"?>
<a:themeOverride xmlns:a="http://schemas.openxmlformats.org/drawingml/2006/main">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template-17</Template>
  <TotalTime>676</TotalTime>
  <Pages>0</Pages>
  <Words>6214</Words>
  <Characters>0</Characters>
  <Application>Microsoft Office PowerPoint</Application>
  <DocSecurity>0</DocSecurity>
  <PresentationFormat>On-screen Show (4:3)</PresentationFormat>
  <Lines>0</Lines>
  <Paragraphs>1259</Paragraphs>
  <Slides>246</Slides>
  <Notes>12</Notes>
  <HiddenSlides>0</HiddenSlides>
  <MMClips>0</MMClips>
  <ScaleCrop>false</ScaleCrop>
  <HeadingPairs>
    <vt:vector size="4" baseType="variant">
      <vt:variant>
        <vt:lpstr>Theme</vt:lpstr>
      </vt:variant>
      <vt:variant>
        <vt:i4>5</vt:i4>
      </vt:variant>
      <vt:variant>
        <vt:lpstr>Slide Titles</vt:lpstr>
      </vt:variant>
      <vt:variant>
        <vt:i4>246</vt:i4>
      </vt:variant>
    </vt:vector>
  </HeadingPairs>
  <TitlesOfParts>
    <vt:vector size="251" baseType="lpstr">
      <vt:lpstr>template-17</vt:lpstr>
      <vt:lpstr>1_template-17</vt:lpstr>
      <vt:lpstr>默认设计模板</vt:lpstr>
      <vt:lpstr>1_默认设计模板</vt:lpstr>
      <vt:lpstr>2_默认设计模板</vt:lpstr>
      <vt:lpstr>السكرتارية الالكترونية</vt:lpstr>
      <vt:lpstr>Slide 2</vt:lpstr>
      <vt:lpstr>Slide 3</vt:lpstr>
      <vt:lpstr>Slide 4</vt:lpstr>
      <vt:lpstr>Slide 5</vt:lpstr>
      <vt:lpstr>Slide 6</vt:lpstr>
      <vt:lpstr>مفهوم السكرتارية</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lpstr>Slide 173</vt:lpstr>
      <vt:lpstr>Slide 174</vt:lpstr>
      <vt:lpstr>Slide 175</vt:lpstr>
      <vt:lpstr>Slide 176</vt:lpstr>
      <vt:lpstr>Slide 177</vt:lpstr>
      <vt:lpstr>Slide 178</vt:lpstr>
      <vt:lpstr>Slide 179</vt:lpstr>
      <vt:lpstr>Slide 180</vt:lpstr>
      <vt:lpstr>Slide 181</vt:lpstr>
      <vt:lpstr>Slide 182</vt:lpstr>
      <vt:lpstr>Slide 183</vt:lpstr>
      <vt:lpstr>Slide 184</vt:lpstr>
      <vt:lpstr>Slide 185</vt:lpstr>
      <vt:lpstr>Slide 186</vt:lpstr>
      <vt:lpstr>Slide 187</vt:lpstr>
      <vt:lpstr>Slide 188</vt:lpstr>
      <vt:lpstr>Slide 189</vt:lpstr>
      <vt:lpstr>Slide 190</vt:lpstr>
      <vt:lpstr>Slide 191</vt:lpstr>
      <vt:lpstr>Slide 192</vt:lpstr>
      <vt:lpstr>Slide 193</vt:lpstr>
      <vt:lpstr>Slide 194</vt:lpstr>
      <vt:lpstr>Slide 195</vt:lpstr>
      <vt:lpstr>Slide 196</vt:lpstr>
      <vt:lpstr>Slide 197</vt:lpstr>
      <vt:lpstr>Slide 198</vt:lpstr>
      <vt:lpstr>Slide 199</vt:lpstr>
      <vt:lpstr>Slide 200</vt:lpstr>
      <vt:lpstr>Slide 201</vt:lpstr>
      <vt:lpstr>Slide 202</vt:lpstr>
      <vt:lpstr>Slide 203</vt:lpstr>
      <vt:lpstr>Slide 204</vt:lpstr>
      <vt:lpstr>Slide 205</vt:lpstr>
      <vt:lpstr>Slide 206</vt:lpstr>
      <vt:lpstr>Slide 207</vt:lpstr>
      <vt:lpstr>Slide 208</vt:lpstr>
      <vt:lpstr>Slide 209</vt:lpstr>
      <vt:lpstr>Slide 210</vt:lpstr>
      <vt:lpstr>Slide 211</vt:lpstr>
      <vt:lpstr>Slide 212</vt:lpstr>
      <vt:lpstr>Slide 213</vt:lpstr>
      <vt:lpstr>Slide 214</vt:lpstr>
      <vt:lpstr>Slide 215</vt:lpstr>
      <vt:lpstr>Slide 216</vt:lpstr>
      <vt:lpstr>Slide 217</vt:lpstr>
      <vt:lpstr>Slide 218</vt:lpstr>
      <vt:lpstr>Slide 219</vt:lpstr>
      <vt:lpstr>Slide 220</vt:lpstr>
      <vt:lpstr>Slide 221</vt:lpstr>
      <vt:lpstr>Slide 222</vt:lpstr>
      <vt:lpstr>Slide 223</vt:lpstr>
      <vt:lpstr>Slide 224</vt:lpstr>
      <vt:lpstr>Slide 225</vt:lpstr>
      <vt:lpstr>Slide 226</vt:lpstr>
      <vt:lpstr>Slide 227</vt:lpstr>
      <vt:lpstr>Slide 228</vt:lpstr>
      <vt:lpstr>Slide 229</vt:lpstr>
      <vt:lpstr>Slide 230</vt:lpstr>
      <vt:lpstr>Slide 231</vt:lpstr>
      <vt:lpstr>Slide 232</vt:lpstr>
      <vt:lpstr>Slide 233</vt:lpstr>
      <vt:lpstr>Slide 234</vt:lpstr>
      <vt:lpstr>Slide 235</vt:lpstr>
      <vt:lpstr>Slide 236</vt:lpstr>
      <vt:lpstr>Slide 237</vt:lpstr>
      <vt:lpstr>Slide 238</vt:lpstr>
      <vt:lpstr>Slide 239</vt:lpstr>
      <vt:lpstr>Slide 240</vt:lpstr>
      <vt:lpstr>Slide 241</vt:lpstr>
      <vt:lpstr>Slide 242</vt:lpstr>
      <vt:lpstr>Slide 243</vt:lpstr>
      <vt:lpstr>Slide 244</vt:lpstr>
      <vt:lpstr>Slide 245</vt:lpstr>
      <vt:lpstr>Slide 246</vt:lpstr>
    </vt:vector>
  </TitlesOfParts>
  <Company>Personal</Company>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Moments of Truth with Jesus</dc:title>
  <dc:creator>aly mostafa</dc:creator>
  <cp:lastModifiedBy>atar</cp:lastModifiedBy>
  <cp:revision>203</cp:revision>
  <cp:lastPrinted>1899-12-30T00:00:00Z</cp:lastPrinted>
  <dcterms:created xsi:type="dcterms:W3CDTF">2008-05-14T21:51:20Z</dcterms:created>
  <dcterms:modified xsi:type="dcterms:W3CDTF">2015-03-18T15:13:56Z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1033-8.1.0.3018</vt:lpwstr>
  </property>
</Properties>
</file>