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bleStyles.xml" ContentType="application/vnd.openxmlformats-officedocument.presentationml.tableStyles+xml"/>
  <Override PartName="/ppt/slides/slide99.xml" ContentType="application/vnd.openxmlformats-officedocument.presentationml.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drawing8.xml" ContentType="application/vnd.ms-office.drawingml.diagramDrawing+xml"/>
  <Override PartName="/ppt/slides/slide89.xml" ContentType="application/vnd.openxmlformats-officedocument.presentationml.slide+xml"/>
  <Override PartName="/ppt/slides/slide108.xml" ContentType="application/vnd.openxmlformats-officedocument.presentationml.slide+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drawing11.xml" ContentType="application/vnd.ms-office.drawingml.diagramDrawing+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drawing9.xml" ContentType="application/vnd.ms-office.drawingml.diagramDrawing+xml"/>
  <Override PartName="/ppt/slides/slide79.xml" ContentType="application/vnd.openxmlformats-officedocument.presentationml.slide+xml"/>
  <Override PartName="/ppt/slides/slide109.xml" ContentType="application/vnd.openxmlformats-officedocument.presentationml.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diagrams/data9.xml" ContentType="application/vnd.openxmlformats-officedocument.drawingml.diagramData+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drawing13.xml" ContentType="application/vnd.ms-office.drawingml.diagramDrawing+xml"/>
  <Override PartName="/ppt/slides/slide98.xml" ContentType="application/vnd.openxmlformats-officedocument.presentationml.slide+xml"/>
  <Override PartName="/ppt/slides/slide117.xml" ContentType="application/vnd.openxmlformats-officedocument.presentationml.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layout13.xml" ContentType="application/vnd.openxmlformats-officedocument.drawingml.diagramLayout+xml"/>
  <Override PartName="/ppt/diagrams/drawing7.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20"/>
  </p:notesMasterIdLst>
  <p:sldIdLst>
    <p:sldId id="322" r:id="rId3"/>
    <p:sldId id="259" r:id="rId4"/>
    <p:sldId id="440" r:id="rId5"/>
    <p:sldId id="328" r:id="rId6"/>
    <p:sldId id="329" r:id="rId7"/>
    <p:sldId id="323" r:id="rId8"/>
    <p:sldId id="441" r:id="rId9"/>
    <p:sldId id="330" r:id="rId10"/>
    <p:sldId id="331" r:id="rId11"/>
    <p:sldId id="332" r:id="rId12"/>
    <p:sldId id="333" r:id="rId13"/>
    <p:sldId id="334" r:id="rId14"/>
    <p:sldId id="433" r:id="rId15"/>
    <p:sldId id="335" r:id="rId16"/>
    <p:sldId id="336" r:id="rId17"/>
    <p:sldId id="337" r:id="rId18"/>
    <p:sldId id="434" r:id="rId19"/>
    <p:sldId id="338" r:id="rId20"/>
    <p:sldId id="339" r:id="rId21"/>
    <p:sldId id="340" r:id="rId22"/>
    <p:sldId id="442" r:id="rId23"/>
    <p:sldId id="443" r:id="rId24"/>
    <p:sldId id="435" r:id="rId25"/>
    <p:sldId id="341" r:id="rId26"/>
    <p:sldId id="342" r:id="rId27"/>
    <p:sldId id="343" r:id="rId28"/>
    <p:sldId id="436" r:id="rId29"/>
    <p:sldId id="344" r:id="rId30"/>
    <p:sldId id="345" r:id="rId31"/>
    <p:sldId id="346" r:id="rId32"/>
    <p:sldId id="347" r:id="rId33"/>
    <p:sldId id="348" r:id="rId34"/>
    <p:sldId id="349" r:id="rId35"/>
    <p:sldId id="351" r:id="rId36"/>
    <p:sldId id="350" r:id="rId37"/>
    <p:sldId id="352" r:id="rId38"/>
    <p:sldId id="353" r:id="rId39"/>
    <p:sldId id="354" r:id="rId40"/>
    <p:sldId id="444" r:id="rId41"/>
    <p:sldId id="445" r:id="rId42"/>
    <p:sldId id="437" r:id="rId43"/>
    <p:sldId id="355" r:id="rId44"/>
    <p:sldId id="356" r:id="rId45"/>
    <p:sldId id="357" r:id="rId46"/>
    <p:sldId id="438" r:id="rId47"/>
    <p:sldId id="358" r:id="rId48"/>
    <p:sldId id="359" r:id="rId49"/>
    <p:sldId id="360" r:id="rId50"/>
    <p:sldId id="361" r:id="rId51"/>
    <p:sldId id="362" r:id="rId52"/>
    <p:sldId id="364" r:id="rId53"/>
    <p:sldId id="365" r:id="rId54"/>
    <p:sldId id="366" r:id="rId55"/>
    <p:sldId id="367" r:id="rId56"/>
    <p:sldId id="368" r:id="rId57"/>
    <p:sldId id="369" r:id="rId58"/>
    <p:sldId id="370" r:id="rId59"/>
    <p:sldId id="371" r:id="rId60"/>
    <p:sldId id="372" r:id="rId61"/>
    <p:sldId id="373" r:id="rId62"/>
    <p:sldId id="374" r:id="rId63"/>
    <p:sldId id="375" r:id="rId64"/>
    <p:sldId id="376" r:id="rId65"/>
    <p:sldId id="377" r:id="rId66"/>
    <p:sldId id="378" r:id="rId67"/>
    <p:sldId id="379" r:id="rId68"/>
    <p:sldId id="380" r:id="rId69"/>
    <p:sldId id="382" r:id="rId70"/>
    <p:sldId id="383" r:id="rId71"/>
    <p:sldId id="384" r:id="rId72"/>
    <p:sldId id="386" r:id="rId73"/>
    <p:sldId id="385" r:id="rId74"/>
    <p:sldId id="387" r:id="rId75"/>
    <p:sldId id="388" r:id="rId76"/>
    <p:sldId id="389" r:id="rId77"/>
    <p:sldId id="390" r:id="rId78"/>
    <p:sldId id="391" r:id="rId79"/>
    <p:sldId id="392" r:id="rId80"/>
    <p:sldId id="393" r:id="rId81"/>
    <p:sldId id="394" r:id="rId82"/>
    <p:sldId id="396" r:id="rId83"/>
    <p:sldId id="395" r:id="rId84"/>
    <p:sldId id="397" r:id="rId85"/>
    <p:sldId id="398" r:id="rId86"/>
    <p:sldId id="399" r:id="rId87"/>
    <p:sldId id="400" r:id="rId88"/>
    <p:sldId id="401" r:id="rId89"/>
    <p:sldId id="402" r:id="rId90"/>
    <p:sldId id="403" r:id="rId91"/>
    <p:sldId id="404" r:id="rId92"/>
    <p:sldId id="405" r:id="rId93"/>
    <p:sldId id="406" r:id="rId94"/>
    <p:sldId id="407" r:id="rId95"/>
    <p:sldId id="408" r:id="rId96"/>
    <p:sldId id="409" r:id="rId97"/>
    <p:sldId id="410" r:id="rId98"/>
    <p:sldId id="411" r:id="rId99"/>
    <p:sldId id="413" r:id="rId100"/>
    <p:sldId id="414" r:id="rId101"/>
    <p:sldId id="415" r:id="rId102"/>
    <p:sldId id="416" r:id="rId103"/>
    <p:sldId id="417" r:id="rId104"/>
    <p:sldId id="418" r:id="rId105"/>
    <p:sldId id="419" r:id="rId106"/>
    <p:sldId id="420" r:id="rId107"/>
    <p:sldId id="421" r:id="rId108"/>
    <p:sldId id="422" r:id="rId109"/>
    <p:sldId id="423" r:id="rId110"/>
    <p:sldId id="424" r:id="rId111"/>
    <p:sldId id="425" r:id="rId112"/>
    <p:sldId id="426" r:id="rId113"/>
    <p:sldId id="427" r:id="rId114"/>
    <p:sldId id="428" r:id="rId115"/>
    <p:sldId id="429" r:id="rId116"/>
    <p:sldId id="430" r:id="rId117"/>
    <p:sldId id="432" r:id="rId118"/>
    <p:sldId id="439"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CC0099"/>
    <a:srgbClr val="FF6699"/>
    <a:srgbClr val="FF99FF"/>
    <a:srgbClr val="FF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autoAdjust="0"/>
    <p:restoredTop sz="94681"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13596"/>
    </p:cViewPr>
  </p:outlineViewPr>
  <p:notesTextViewPr>
    <p:cViewPr>
      <p:scale>
        <a:sx n="125" d="100"/>
        <a:sy n="125"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13" Type="http://schemas.openxmlformats.org/officeDocument/2006/relationships/slide" Target="slides/slide111.xml"/><Relationship Id="rId118" Type="http://schemas.openxmlformats.org/officeDocument/2006/relationships/slide" Target="slides/slide116.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slide" Target="slides/slide106.xml"/><Relationship Id="rId116" Type="http://schemas.openxmlformats.org/officeDocument/2006/relationships/slide" Target="slides/slide114.xml"/><Relationship Id="rId124"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slide" Target="slides/slide10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14" Type="http://schemas.openxmlformats.org/officeDocument/2006/relationships/slide" Target="slides/slide112.xml"/><Relationship Id="rId119" Type="http://schemas.openxmlformats.org/officeDocument/2006/relationships/slide" Target="slides/slide117.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s>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 Id="rId4" Type="http://schemas.openxmlformats.org/officeDocument/2006/relationships/image" Target="../media/image11.png"/></Relationships>
</file>

<file path=ppt/diagrams/_rels/data10.xml.rels><?xml version="1.0" encoding="UTF-8" standalone="yes"?>
<Relationships xmlns="http://schemas.openxmlformats.org/package/2006/relationships"><Relationship Id="rId1" Type="http://schemas.openxmlformats.org/officeDocument/2006/relationships/image" Target="../media/image39.jpeg"/></Relationships>
</file>

<file path=ppt/diagrams/_rels/data11.xml.rels><?xml version="1.0" encoding="UTF-8" standalone="yes"?>
<Relationships xmlns="http://schemas.openxmlformats.org/package/2006/relationships"><Relationship Id="rId1" Type="http://schemas.openxmlformats.org/officeDocument/2006/relationships/image" Target="../media/image40.jpeg"/></Relationships>
</file>

<file path=ppt/diagrams/_rels/data12.xml.rels><?xml version="1.0" encoding="UTF-8" standalone="yes"?>
<Relationships xmlns="http://schemas.openxmlformats.org/package/2006/relationships"><Relationship Id="rId1" Type="http://schemas.openxmlformats.org/officeDocument/2006/relationships/image" Target="../media/image41.jpeg"/></Relationships>
</file>

<file path=ppt/diagrams/_rels/data13.xml.rels><?xml version="1.0" encoding="UTF-8" standalone="yes"?>
<Relationships xmlns="http://schemas.openxmlformats.org/package/2006/relationships"><Relationship Id="rId1" Type="http://schemas.openxmlformats.org/officeDocument/2006/relationships/image" Target="../media/image42.png"/></Relationships>
</file>

<file path=ppt/diagrams/_rels/data14.xml.rels><?xml version="1.0" encoding="UTF-8" standalone="yes"?>
<Relationships xmlns="http://schemas.openxmlformats.org/package/2006/relationships"><Relationship Id="rId1" Type="http://schemas.openxmlformats.org/officeDocument/2006/relationships/image" Target="../media/image43.jpeg"/></Relationships>
</file>

<file path=ppt/diagrams/_rels/data15.xml.rels><?xml version="1.0" encoding="UTF-8" standalone="yes"?>
<Relationships xmlns="http://schemas.openxmlformats.org/package/2006/relationships"><Relationship Id="rId1" Type="http://schemas.openxmlformats.org/officeDocument/2006/relationships/image" Target="../media/image44.jpeg"/></Relationships>
</file>

<file path=ppt/diagrams/_rels/data2.xml.rels><?xml version="1.0" encoding="UTF-8" standalone="yes"?>
<Relationships xmlns="http://schemas.openxmlformats.org/package/2006/relationships"><Relationship Id="rId1" Type="http://schemas.openxmlformats.org/officeDocument/2006/relationships/image" Target="../media/image31.jpeg"/></Relationships>
</file>

<file path=ppt/diagrams/_rels/data3.xml.rels><?xml version="1.0" encoding="UTF-8" standalone="yes"?>
<Relationships xmlns="http://schemas.openxmlformats.org/package/2006/relationships"><Relationship Id="rId1" Type="http://schemas.openxmlformats.org/officeDocument/2006/relationships/image" Target="../media/image32.jpeg"/></Relationships>
</file>

<file path=ppt/diagrams/_rels/data4.xml.rels><?xml version="1.0" encoding="UTF-8" standalone="yes"?>
<Relationships xmlns="http://schemas.openxmlformats.org/package/2006/relationships"><Relationship Id="rId1" Type="http://schemas.openxmlformats.org/officeDocument/2006/relationships/image" Target="../media/image33.png"/></Relationships>
</file>

<file path=ppt/diagrams/_rels/data5.xml.rels><?xml version="1.0" encoding="UTF-8" standalone="yes"?>
<Relationships xmlns="http://schemas.openxmlformats.org/package/2006/relationships"><Relationship Id="rId1" Type="http://schemas.openxmlformats.org/officeDocument/2006/relationships/image" Target="../media/image34.jpeg"/></Relationships>
</file>

<file path=ppt/diagrams/_rels/data6.xml.rels><?xml version="1.0" encoding="UTF-8" standalone="yes"?>
<Relationships xmlns="http://schemas.openxmlformats.org/package/2006/relationships"><Relationship Id="rId1" Type="http://schemas.openxmlformats.org/officeDocument/2006/relationships/image" Target="../media/image35.jpeg"/></Relationships>
</file>

<file path=ppt/diagrams/_rels/data7.xml.rels><?xml version="1.0" encoding="UTF-8" standalone="yes"?>
<Relationships xmlns="http://schemas.openxmlformats.org/package/2006/relationships"><Relationship Id="rId1" Type="http://schemas.openxmlformats.org/officeDocument/2006/relationships/image" Target="../media/image36.jpeg"/></Relationships>
</file>

<file path=ppt/diagrams/_rels/data8.xml.rels><?xml version="1.0" encoding="UTF-8" standalone="yes"?>
<Relationships xmlns="http://schemas.openxmlformats.org/package/2006/relationships"><Relationship Id="rId1" Type="http://schemas.openxmlformats.org/officeDocument/2006/relationships/image" Target="../media/image37.jpeg"/></Relationships>
</file>

<file path=ppt/diagrams/_rels/data9.xml.rels><?xml version="1.0" encoding="UTF-8" standalone="yes"?>
<Relationships xmlns="http://schemas.openxmlformats.org/package/2006/relationships"><Relationship Id="rId1" Type="http://schemas.openxmlformats.org/officeDocument/2006/relationships/image" Target="../media/image38.jpe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FD8ED-3092-40E8-BB3C-F36A310A3877}" type="doc">
      <dgm:prSet loTypeId="urn:microsoft.com/office/officeart/2005/8/layout/cycle3" loCatId="cycle" qsTypeId="urn:microsoft.com/office/officeart/2005/8/quickstyle/3d6" qsCatId="3D" csTypeId="urn:microsoft.com/office/officeart/2005/8/colors/accent1_4" csCatId="accent1" phldr="1"/>
      <dgm:spPr/>
      <dgm:t>
        <a:bodyPr/>
        <a:lstStyle/>
        <a:p>
          <a:pPr rtl="1"/>
          <a:endParaRPr lang="ar-SA"/>
        </a:p>
      </dgm:t>
    </dgm:pt>
    <dgm:pt modelId="{7D156077-FC48-4E00-9279-C0DCC50C887C}">
      <dgm:prSet custT="1"/>
      <dgm:spPr/>
      <dgm:t>
        <a:bodyPr/>
        <a:lstStyle/>
        <a:p>
          <a:pPr rtl="1"/>
          <a:r>
            <a:rPr lang="ar-EG" sz="3200" b="1" dirty="0" smtClean="0">
              <a:solidFill>
                <a:schemeClr val="bg1"/>
              </a:solidFill>
              <a:latin typeface="Times New Roman" pitchFamily="18" charset="0"/>
              <a:cs typeface="Arial"/>
            </a:rPr>
            <a:t>كن سباق مبادر</a:t>
          </a:r>
          <a:endParaRPr lang="ar-SA" sz="3200" b="1" dirty="0">
            <a:solidFill>
              <a:schemeClr val="bg1"/>
            </a:solidFill>
          </a:endParaRPr>
        </a:p>
      </dgm:t>
    </dgm:pt>
    <dgm:pt modelId="{AB191B58-97BE-4E0F-8C9F-3EE229426A50}" type="parTrans" cxnId="{402191C2-E456-496B-AE55-055AC3E20C21}">
      <dgm:prSet/>
      <dgm:spPr/>
      <dgm:t>
        <a:bodyPr/>
        <a:lstStyle/>
        <a:p>
          <a:pPr rtl="1"/>
          <a:endParaRPr lang="ar-SA"/>
        </a:p>
      </dgm:t>
    </dgm:pt>
    <dgm:pt modelId="{E2F200B1-BFB1-4055-BB5F-BAE852DBF4F3}" type="sibTrans" cxnId="{402191C2-E456-496B-AE55-055AC3E20C21}">
      <dgm:prSet/>
      <dgm:spPr/>
      <dgm:t>
        <a:bodyPr/>
        <a:lstStyle/>
        <a:p>
          <a:pPr rtl="1"/>
          <a:endParaRPr lang="ar-SA"/>
        </a:p>
      </dgm:t>
    </dgm:pt>
    <dgm:pt modelId="{4299C8C0-9EFE-4B56-B3A8-6441731A43E1}">
      <dgm:prSet custT="1"/>
      <dgm:spPr>
        <a:blipFill rotWithShape="0">
          <a:blip xmlns:r="http://schemas.openxmlformats.org/officeDocument/2006/relationships" r:embed="rId1"/>
          <a:stretch>
            <a:fillRect/>
          </a:stretch>
        </a:blipFill>
      </dgm:spPr>
      <dgm:t>
        <a:bodyPr/>
        <a:lstStyle/>
        <a:p>
          <a:pPr rtl="0"/>
          <a:r>
            <a:rPr lang="ar-EG" sz="2800" b="1" dirty="0" smtClean="0">
              <a:solidFill>
                <a:srgbClr val="000000"/>
              </a:solidFill>
              <a:latin typeface="Times New Roman" pitchFamily="18" charset="0"/>
              <a:cs typeface="Arial"/>
            </a:rPr>
            <a:t>ابدا والنهاية في ذهنك</a:t>
          </a:r>
          <a:endParaRPr lang="ar-SA" sz="2800" b="1" dirty="0">
            <a:solidFill>
              <a:schemeClr val="tx1"/>
            </a:solidFill>
          </a:endParaRPr>
        </a:p>
      </dgm:t>
    </dgm:pt>
    <dgm:pt modelId="{129111F7-8952-43A1-9F45-8BD51B0F9F58}" type="parTrans" cxnId="{73239622-025F-43ED-8EDE-065A8B6A2852}">
      <dgm:prSet/>
      <dgm:spPr/>
      <dgm:t>
        <a:bodyPr/>
        <a:lstStyle/>
        <a:p>
          <a:pPr rtl="1"/>
          <a:endParaRPr lang="ar-SA"/>
        </a:p>
      </dgm:t>
    </dgm:pt>
    <dgm:pt modelId="{0FBAECD9-1187-40F4-BF67-7069C9A20415}" type="sibTrans" cxnId="{73239622-025F-43ED-8EDE-065A8B6A2852}">
      <dgm:prSet/>
      <dgm:spPr/>
      <dgm:t>
        <a:bodyPr/>
        <a:lstStyle/>
        <a:p>
          <a:pPr rtl="1"/>
          <a:endParaRPr lang="ar-SA"/>
        </a:p>
      </dgm:t>
    </dgm:pt>
    <dgm:pt modelId="{F611D78A-9E2D-4971-9E73-7AC2581DFC51}">
      <dgm:prSet custT="1"/>
      <dgm:spPr>
        <a:blipFill rotWithShape="0">
          <a:blip xmlns:r="http://schemas.openxmlformats.org/officeDocument/2006/relationships" r:embed="rId2"/>
          <a:stretch>
            <a:fillRect/>
          </a:stretch>
        </a:blipFill>
      </dgm:spPr>
      <dgm:t>
        <a:bodyPr/>
        <a:lstStyle/>
        <a:p>
          <a:pPr rtl="1"/>
          <a:r>
            <a:rPr lang="ar-EG" sz="2400" b="1" dirty="0" smtClean="0">
              <a:solidFill>
                <a:srgbClr val="000000"/>
              </a:solidFill>
              <a:latin typeface="Times New Roman" pitchFamily="18" charset="0"/>
              <a:cs typeface="Arial"/>
            </a:rPr>
            <a:t>ابدا بالاهم قبل المهم</a:t>
          </a:r>
          <a:endParaRPr lang="ar-SA" sz="2400" b="1" dirty="0">
            <a:solidFill>
              <a:schemeClr val="tx1"/>
            </a:solidFill>
          </a:endParaRPr>
        </a:p>
      </dgm:t>
    </dgm:pt>
    <dgm:pt modelId="{C7D607EF-6D87-4887-895C-DB14450938E9}" type="parTrans" cxnId="{534AF052-EC70-4970-8D47-07ED9D86F690}">
      <dgm:prSet/>
      <dgm:spPr/>
      <dgm:t>
        <a:bodyPr/>
        <a:lstStyle/>
        <a:p>
          <a:pPr rtl="1"/>
          <a:endParaRPr lang="ar-SA"/>
        </a:p>
      </dgm:t>
    </dgm:pt>
    <dgm:pt modelId="{00E21551-6CE4-4CC5-81C6-7AE7E6B63CF9}" type="sibTrans" cxnId="{534AF052-EC70-4970-8D47-07ED9D86F690}">
      <dgm:prSet/>
      <dgm:spPr/>
      <dgm:t>
        <a:bodyPr/>
        <a:lstStyle/>
        <a:p>
          <a:pPr rtl="1"/>
          <a:endParaRPr lang="ar-SA"/>
        </a:p>
      </dgm:t>
    </dgm:pt>
    <dgm:pt modelId="{D29E24FC-05D5-4E97-98C7-54323AD0F0B5}">
      <dgm:prSet custT="1"/>
      <dgm:spPr>
        <a:blipFill rotWithShape="0">
          <a:blip xmlns:r="http://schemas.openxmlformats.org/officeDocument/2006/relationships" r:embed="rId3"/>
          <a:stretch>
            <a:fillRect/>
          </a:stretch>
        </a:blipFill>
      </dgm:spPr>
      <dgm:t>
        <a:bodyPr/>
        <a:lstStyle/>
        <a:p>
          <a:pPr rtl="1"/>
          <a:r>
            <a:rPr lang="ar-EG" sz="2800" b="1" dirty="0" smtClean="0">
              <a:solidFill>
                <a:srgbClr val="000000"/>
              </a:solidFill>
              <a:latin typeface="Times New Roman" pitchFamily="18" charset="0"/>
              <a:cs typeface="Arial"/>
            </a:rPr>
            <a:t>تفكبر المنفعة للجميع</a:t>
          </a:r>
          <a:endParaRPr lang="ar-SA" sz="2800" b="1" dirty="0">
            <a:solidFill>
              <a:schemeClr val="tx1"/>
            </a:solidFill>
          </a:endParaRPr>
        </a:p>
      </dgm:t>
    </dgm:pt>
    <dgm:pt modelId="{7D0F9F06-850F-4690-AA3C-60913BB36118}" type="parTrans" cxnId="{6905999D-F79E-45FB-9253-F75674281729}">
      <dgm:prSet/>
      <dgm:spPr/>
      <dgm:t>
        <a:bodyPr/>
        <a:lstStyle/>
        <a:p>
          <a:pPr rtl="1"/>
          <a:endParaRPr lang="ar-SA"/>
        </a:p>
      </dgm:t>
    </dgm:pt>
    <dgm:pt modelId="{75A502E1-7EE8-4F8E-9976-255DDCA81AE7}" type="sibTrans" cxnId="{6905999D-F79E-45FB-9253-F75674281729}">
      <dgm:prSet/>
      <dgm:spPr/>
      <dgm:t>
        <a:bodyPr/>
        <a:lstStyle/>
        <a:p>
          <a:pPr rtl="1"/>
          <a:endParaRPr lang="ar-SA"/>
        </a:p>
      </dgm:t>
    </dgm:pt>
    <dgm:pt modelId="{DFA6151B-E3BE-45AD-8DE6-A54B258ADD9D}">
      <dgm:prSet custT="1"/>
      <dgm:spPr>
        <a:blipFill rotWithShape="0">
          <a:blip xmlns:r="http://schemas.openxmlformats.org/officeDocument/2006/relationships" r:embed="rId4"/>
          <a:stretch>
            <a:fillRect/>
          </a:stretch>
        </a:blipFill>
      </dgm:spPr>
      <dgm:t>
        <a:bodyPr/>
        <a:lstStyle/>
        <a:p>
          <a:pPr rtl="1"/>
          <a:r>
            <a:rPr lang="ar-EG" sz="2000" b="1" dirty="0" smtClean="0">
              <a:solidFill>
                <a:srgbClr val="000000"/>
              </a:solidFill>
              <a:latin typeface="Times New Roman" pitchFamily="18" charset="0"/>
              <a:cs typeface="Arial"/>
            </a:rPr>
            <a:t>حاول ان تفهم أولا ليسهل فهمك</a:t>
          </a:r>
          <a:endParaRPr lang="ar-SA" sz="2000" b="1" dirty="0">
            <a:solidFill>
              <a:schemeClr val="tx1"/>
            </a:solidFill>
          </a:endParaRPr>
        </a:p>
      </dgm:t>
    </dgm:pt>
    <dgm:pt modelId="{1BBC5562-1E6F-45B6-9F9D-3FF24B412B49}" type="parTrans" cxnId="{1D437F20-55B2-4D72-B051-F19422A6D380}">
      <dgm:prSet/>
      <dgm:spPr/>
      <dgm:t>
        <a:bodyPr/>
        <a:lstStyle/>
        <a:p>
          <a:pPr rtl="1"/>
          <a:endParaRPr lang="ar-EG"/>
        </a:p>
      </dgm:t>
    </dgm:pt>
    <dgm:pt modelId="{8DB13E6E-4402-44D6-90BC-BE9723FDA249}" type="sibTrans" cxnId="{1D437F20-55B2-4D72-B051-F19422A6D380}">
      <dgm:prSet/>
      <dgm:spPr/>
      <dgm:t>
        <a:bodyPr/>
        <a:lstStyle/>
        <a:p>
          <a:pPr rtl="1"/>
          <a:endParaRPr lang="ar-EG"/>
        </a:p>
      </dgm:t>
    </dgm:pt>
    <dgm:pt modelId="{A35EFABB-B9D2-4919-85F1-53BA01469B13}">
      <dgm:prSet custT="1"/>
      <dgm:spPr>
        <a:blipFill rotWithShape="0">
          <a:blip xmlns:r="http://schemas.openxmlformats.org/officeDocument/2006/relationships" r:embed="rId1"/>
          <a:stretch>
            <a:fillRect/>
          </a:stretch>
        </a:blipFill>
      </dgm:spPr>
      <dgm:t>
        <a:bodyPr/>
        <a:lstStyle/>
        <a:p>
          <a:pPr rtl="1"/>
          <a:r>
            <a:rPr lang="ar-EG" sz="2800" b="1" dirty="0" smtClean="0">
              <a:solidFill>
                <a:srgbClr val="000000"/>
              </a:solidFill>
              <a:latin typeface="Times New Roman" pitchFamily="18" charset="0"/>
              <a:cs typeface="Arial"/>
            </a:rPr>
            <a:t>التعاضد</a:t>
          </a:r>
          <a:endParaRPr lang="ar-SA" sz="2800" b="1" dirty="0">
            <a:solidFill>
              <a:schemeClr val="tx1"/>
            </a:solidFill>
          </a:endParaRPr>
        </a:p>
      </dgm:t>
    </dgm:pt>
    <dgm:pt modelId="{A606C441-B048-4EAC-8100-894542E162F4}" type="parTrans" cxnId="{68640301-82ED-4A71-B407-68C7EB60BC9A}">
      <dgm:prSet/>
      <dgm:spPr/>
      <dgm:t>
        <a:bodyPr/>
        <a:lstStyle/>
        <a:p>
          <a:pPr rtl="1"/>
          <a:endParaRPr lang="ar-EG"/>
        </a:p>
      </dgm:t>
    </dgm:pt>
    <dgm:pt modelId="{670B1E4D-2153-4AE7-8099-3509FB0685D8}" type="sibTrans" cxnId="{68640301-82ED-4A71-B407-68C7EB60BC9A}">
      <dgm:prSet/>
      <dgm:spPr/>
      <dgm:t>
        <a:bodyPr/>
        <a:lstStyle/>
        <a:p>
          <a:pPr rtl="1"/>
          <a:endParaRPr lang="ar-EG"/>
        </a:p>
      </dgm:t>
    </dgm:pt>
    <dgm:pt modelId="{AAAF8F6C-5957-4152-98E0-621F33D19000}">
      <dgm:prSet custT="1"/>
      <dgm:spPr>
        <a:blipFill rotWithShape="0">
          <a:blip xmlns:r="http://schemas.openxmlformats.org/officeDocument/2006/relationships" r:embed="rId2"/>
          <a:stretch>
            <a:fillRect/>
          </a:stretch>
        </a:blipFill>
      </dgm:spPr>
      <dgm:t>
        <a:bodyPr/>
        <a:lstStyle/>
        <a:p>
          <a:pPr rtl="1"/>
          <a:r>
            <a:rPr lang="ar-EG" sz="2800" b="1" dirty="0" smtClean="0">
              <a:solidFill>
                <a:srgbClr val="000000"/>
              </a:solidFill>
              <a:latin typeface="Times New Roman" pitchFamily="18" charset="0"/>
              <a:cs typeface="Arial"/>
            </a:rPr>
            <a:t>شحذ المنشار</a:t>
          </a:r>
          <a:endParaRPr lang="ar-SA" sz="2800" b="1" dirty="0">
            <a:solidFill>
              <a:schemeClr val="tx1"/>
            </a:solidFill>
          </a:endParaRPr>
        </a:p>
      </dgm:t>
    </dgm:pt>
    <dgm:pt modelId="{FEB91995-E900-4D13-B3E8-8198EC497BA2}" type="parTrans" cxnId="{B4FCB882-CE64-48E8-A5B7-EE5318F7FDD0}">
      <dgm:prSet/>
      <dgm:spPr/>
      <dgm:t>
        <a:bodyPr/>
        <a:lstStyle/>
        <a:p>
          <a:pPr rtl="1"/>
          <a:endParaRPr lang="ar-EG"/>
        </a:p>
      </dgm:t>
    </dgm:pt>
    <dgm:pt modelId="{7DC47EFA-F5F1-4BC4-B111-91CEDEC0B263}" type="sibTrans" cxnId="{B4FCB882-CE64-48E8-A5B7-EE5318F7FDD0}">
      <dgm:prSet/>
      <dgm:spPr/>
      <dgm:t>
        <a:bodyPr/>
        <a:lstStyle/>
        <a:p>
          <a:pPr rtl="1"/>
          <a:endParaRPr lang="ar-EG"/>
        </a:p>
      </dgm:t>
    </dgm:pt>
    <dgm:pt modelId="{63FC5469-9CCB-4523-AE5E-3D72808BB6D2}" type="pres">
      <dgm:prSet presAssocID="{683FD8ED-3092-40E8-BB3C-F36A310A3877}" presName="Name0" presStyleCnt="0">
        <dgm:presLayoutVars>
          <dgm:dir/>
          <dgm:resizeHandles val="exact"/>
        </dgm:presLayoutVars>
      </dgm:prSet>
      <dgm:spPr/>
      <dgm:t>
        <a:bodyPr/>
        <a:lstStyle/>
        <a:p>
          <a:pPr rtl="1"/>
          <a:endParaRPr lang="ar-SA"/>
        </a:p>
      </dgm:t>
    </dgm:pt>
    <dgm:pt modelId="{14351B7A-7FA0-4103-8B91-E9F1416A4BDE}" type="pres">
      <dgm:prSet presAssocID="{683FD8ED-3092-40E8-BB3C-F36A310A3877}" presName="cycle" presStyleCnt="0"/>
      <dgm:spPr/>
      <dgm:t>
        <a:bodyPr/>
        <a:lstStyle/>
        <a:p>
          <a:pPr rtl="1"/>
          <a:endParaRPr lang="ar-SA"/>
        </a:p>
      </dgm:t>
    </dgm:pt>
    <dgm:pt modelId="{E23CECA5-6803-41F7-B47F-C091F357DDED}" type="pres">
      <dgm:prSet presAssocID="{7D156077-FC48-4E00-9279-C0DCC50C887C}" presName="nodeFirstNode" presStyleLbl="node1" presStyleIdx="0" presStyleCnt="7">
        <dgm:presLayoutVars>
          <dgm:bulletEnabled val="1"/>
        </dgm:presLayoutVars>
      </dgm:prSet>
      <dgm:spPr/>
      <dgm:t>
        <a:bodyPr/>
        <a:lstStyle/>
        <a:p>
          <a:pPr rtl="1"/>
          <a:endParaRPr lang="ar-SA"/>
        </a:p>
      </dgm:t>
    </dgm:pt>
    <dgm:pt modelId="{823B69D6-EABD-44B8-B557-A4445BE9D858}" type="pres">
      <dgm:prSet presAssocID="{E2F200B1-BFB1-4055-BB5F-BAE852DBF4F3}" presName="sibTransFirstNode" presStyleLbl="bgShp" presStyleIdx="0" presStyleCnt="1"/>
      <dgm:spPr/>
      <dgm:t>
        <a:bodyPr/>
        <a:lstStyle/>
        <a:p>
          <a:pPr rtl="1"/>
          <a:endParaRPr lang="ar-SA"/>
        </a:p>
      </dgm:t>
    </dgm:pt>
    <dgm:pt modelId="{E4FC657D-04EC-4527-ACE7-2542C82D4137}" type="pres">
      <dgm:prSet presAssocID="{4299C8C0-9EFE-4B56-B3A8-6441731A43E1}" presName="nodeFollowingNodes" presStyleLbl="node1" presStyleIdx="1" presStyleCnt="7" custRadScaleRad="95529" custRadScaleInc="19619">
        <dgm:presLayoutVars>
          <dgm:bulletEnabled val="1"/>
        </dgm:presLayoutVars>
      </dgm:prSet>
      <dgm:spPr/>
      <dgm:t>
        <a:bodyPr/>
        <a:lstStyle/>
        <a:p>
          <a:pPr rtl="1"/>
          <a:endParaRPr lang="ar-SA"/>
        </a:p>
      </dgm:t>
    </dgm:pt>
    <dgm:pt modelId="{626E7E74-A943-41F9-92A5-6B86187D0915}" type="pres">
      <dgm:prSet presAssocID="{F611D78A-9E2D-4971-9E73-7AC2581DFC51}" presName="nodeFollowingNodes" presStyleLbl="node1" presStyleIdx="2" presStyleCnt="7">
        <dgm:presLayoutVars>
          <dgm:bulletEnabled val="1"/>
        </dgm:presLayoutVars>
      </dgm:prSet>
      <dgm:spPr/>
      <dgm:t>
        <a:bodyPr/>
        <a:lstStyle/>
        <a:p>
          <a:pPr rtl="1"/>
          <a:endParaRPr lang="ar-SA"/>
        </a:p>
      </dgm:t>
    </dgm:pt>
    <dgm:pt modelId="{EF6DE290-021F-4F3C-B173-582D126FA912}" type="pres">
      <dgm:prSet presAssocID="{D29E24FC-05D5-4E97-98C7-54323AD0F0B5}" presName="nodeFollowingNodes" presStyleLbl="node1" presStyleIdx="3" presStyleCnt="7">
        <dgm:presLayoutVars>
          <dgm:bulletEnabled val="1"/>
        </dgm:presLayoutVars>
      </dgm:prSet>
      <dgm:spPr/>
      <dgm:t>
        <a:bodyPr/>
        <a:lstStyle/>
        <a:p>
          <a:pPr rtl="1"/>
          <a:endParaRPr lang="ar-SA"/>
        </a:p>
      </dgm:t>
    </dgm:pt>
    <dgm:pt modelId="{18C3530A-74CE-43FB-BD83-8132FA5B36BB}" type="pres">
      <dgm:prSet presAssocID="{DFA6151B-E3BE-45AD-8DE6-A54B258ADD9D}" presName="nodeFollowingNodes" presStyleLbl="node1" presStyleIdx="4" presStyleCnt="7">
        <dgm:presLayoutVars>
          <dgm:bulletEnabled val="1"/>
        </dgm:presLayoutVars>
      </dgm:prSet>
      <dgm:spPr/>
      <dgm:t>
        <a:bodyPr/>
        <a:lstStyle/>
        <a:p>
          <a:pPr rtl="1"/>
          <a:endParaRPr lang="ar-EG"/>
        </a:p>
      </dgm:t>
    </dgm:pt>
    <dgm:pt modelId="{96FEDD57-9110-45D1-99D7-D20EFCFD28B4}" type="pres">
      <dgm:prSet presAssocID="{A35EFABB-B9D2-4919-85F1-53BA01469B13}" presName="nodeFollowingNodes" presStyleLbl="node1" presStyleIdx="5" presStyleCnt="7">
        <dgm:presLayoutVars>
          <dgm:bulletEnabled val="1"/>
        </dgm:presLayoutVars>
      </dgm:prSet>
      <dgm:spPr/>
      <dgm:t>
        <a:bodyPr/>
        <a:lstStyle/>
        <a:p>
          <a:pPr rtl="1"/>
          <a:endParaRPr lang="ar-EG"/>
        </a:p>
      </dgm:t>
    </dgm:pt>
    <dgm:pt modelId="{E618F29D-C5B5-41F0-8A39-D9B243716E5D}" type="pres">
      <dgm:prSet presAssocID="{AAAF8F6C-5957-4152-98E0-621F33D19000}" presName="nodeFollowingNodes" presStyleLbl="node1" presStyleIdx="6" presStyleCnt="7">
        <dgm:presLayoutVars>
          <dgm:bulletEnabled val="1"/>
        </dgm:presLayoutVars>
      </dgm:prSet>
      <dgm:spPr/>
      <dgm:t>
        <a:bodyPr/>
        <a:lstStyle/>
        <a:p>
          <a:pPr rtl="1"/>
          <a:endParaRPr lang="ar-EG"/>
        </a:p>
      </dgm:t>
    </dgm:pt>
  </dgm:ptLst>
  <dgm:cxnLst>
    <dgm:cxn modelId="{6905999D-F79E-45FB-9253-F75674281729}" srcId="{683FD8ED-3092-40E8-BB3C-F36A310A3877}" destId="{D29E24FC-05D5-4E97-98C7-54323AD0F0B5}" srcOrd="3" destOrd="0" parTransId="{7D0F9F06-850F-4690-AA3C-60913BB36118}" sibTransId="{75A502E1-7EE8-4F8E-9976-255DDCA81AE7}"/>
    <dgm:cxn modelId="{466743E3-AE36-4675-9ADA-609D5012F61E}" type="presOf" srcId="{4299C8C0-9EFE-4B56-B3A8-6441731A43E1}" destId="{E4FC657D-04EC-4527-ACE7-2542C82D4137}" srcOrd="0" destOrd="0" presId="urn:microsoft.com/office/officeart/2005/8/layout/cycle3"/>
    <dgm:cxn modelId="{85628BDD-9BBA-418B-87EB-28EA39C44DC2}" type="presOf" srcId="{F611D78A-9E2D-4971-9E73-7AC2581DFC51}" destId="{626E7E74-A943-41F9-92A5-6B86187D0915}" srcOrd="0" destOrd="0" presId="urn:microsoft.com/office/officeart/2005/8/layout/cycle3"/>
    <dgm:cxn modelId="{1D437F20-55B2-4D72-B051-F19422A6D380}" srcId="{683FD8ED-3092-40E8-BB3C-F36A310A3877}" destId="{DFA6151B-E3BE-45AD-8DE6-A54B258ADD9D}" srcOrd="4" destOrd="0" parTransId="{1BBC5562-1E6F-45B6-9F9D-3FF24B412B49}" sibTransId="{8DB13E6E-4402-44D6-90BC-BE9723FDA249}"/>
    <dgm:cxn modelId="{534AF052-EC70-4970-8D47-07ED9D86F690}" srcId="{683FD8ED-3092-40E8-BB3C-F36A310A3877}" destId="{F611D78A-9E2D-4971-9E73-7AC2581DFC51}" srcOrd="2" destOrd="0" parTransId="{C7D607EF-6D87-4887-895C-DB14450938E9}" sibTransId="{00E21551-6CE4-4CC5-81C6-7AE7E6B63CF9}"/>
    <dgm:cxn modelId="{AEBD814A-6206-4828-94B8-C0B925FEC039}" type="presOf" srcId="{683FD8ED-3092-40E8-BB3C-F36A310A3877}" destId="{63FC5469-9CCB-4523-AE5E-3D72808BB6D2}" srcOrd="0" destOrd="0" presId="urn:microsoft.com/office/officeart/2005/8/layout/cycle3"/>
    <dgm:cxn modelId="{9BE19039-A3AB-43B8-84FD-43AE2F155D05}" type="presOf" srcId="{A35EFABB-B9D2-4919-85F1-53BA01469B13}" destId="{96FEDD57-9110-45D1-99D7-D20EFCFD28B4}" srcOrd="0" destOrd="0" presId="urn:microsoft.com/office/officeart/2005/8/layout/cycle3"/>
    <dgm:cxn modelId="{431EA145-B0C5-414A-9933-63FE4E0449C4}" type="presOf" srcId="{AAAF8F6C-5957-4152-98E0-621F33D19000}" destId="{E618F29D-C5B5-41F0-8A39-D9B243716E5D}" srcOrd="0" destOrd="0" presId="urn:microsoft.com/office/officeart/2005/8/layout/cycle3"/>
    <dgm:cxn modelId="{402191C2-E456-496B-AE55-055AC3E20C21}" srcId="{683FD8ED-3092-40E8-BB3C-F36A310A3877}" destId="{7D156077-FC48-4E00-9279-C0DCC50C887C}" srcOrd="0" destOrd="0" parTransId="{AB191B58-97BE-4E0F-8C9F-3EE229426A50}" sibTransId="{E2F200B1-BFB1-4055-BB5F-BAE852DBF4F3}"/>
    <dgm:cxn modelId="{178CA3C0-B320-41EC-B73A-B1E2DD409321}" type="presOf" srcId="{D29E24FC-05D5-4E97-98C7-54323AD0F0B5}" destId="{EF6DE290-021F-4F3C-B173-582D126FA912}" srcOrd="0" destOrd="0" presId="urn:microsoft.com/office/officeart/2005/8/layout/cycle3"/>
    <dgm:cxn modelId="{B37039E8-118F-40AA-BC55-1A19AF400C25}" type="presOf" srcId="{DFA6151B-E3BE-45AD-8DE6-A54B258ADD9D}" destId="{18C3530A-74CE-43FB-BD83-8132FA5B36BB}" srcOrd="0" destOrd="0" presId="urn:microsoft.com/office/officeart/2005/8/layout/cycle3"/>
    <dgm:cxn modelId="{B4FCB882-CE64-48E8-A5B7-EE5318F7FDD0}" srcId="{683FD8ED-3092-40E8-BB3C-F36A310A3877}" destId="{AAAF8F6C-5957-4152-98E0-621F33D19000}" srcOrd="6" destOrd="0" parTransId="{FEB91995-E900-4D13-B3E8-8198EC497BA2}" sibTransId="{7DC47EFA-F5F1-4BC4-B111-91CEDEC0B263}"/>
    <dgm:cxn modelId="{2286C4C8-C398-4610-8847-AB3FD2689664}" type="presOf" srcId="{E2F200B1-BFB1-4055-BB5F-BAE852DBF4F3}" destId="{823B69D6-EABD-44B8-B557-A4445BE9D858}" srcOrd="0" destOrd="0" presId="urn:microsoft.com/office/officeart/2005/8/layout/cycle3"/>
    <dgm:cxn modelId="{11DF011E-60DC-446E-8CCE-A0A9F724A6D3}" type="presOf" srcId="{7D156077-FC48-4E00-9279-C0DCC50C887C}" destId="{E23CECA5-6803-41F7-B47F-C091F357DDED}" srcOrd="0" destOrd="0" presId="urn:microsoft.com/office/officeart/2005/8/layout/cycle3"/>
    <dgm:cxn modelId="{68640301-82ED-4A71-B407-68C7EB60BC9A}" srcId="{683FD8ED-3092-40E8-BB3C-F36A310A3877}" destId="{A35EFABB-B9D2-4919-85F1-53BA01469B13}" srcOrd="5" destOrd="0" parTransId="{A606C441-B048-4EAC-8100-894542E162F4}" sibTransId="{670B1E4D-2153-4AE7-8099-3509FB0685D8}"/>
    <dgm:cxn modelId="{73239622-025F-43ED-8EDE-065A8B6A2852}" srcId="{683FD8ED-3092-40E8-BB3C-F36A310A3877}" destId="{4299C8C0-9EFE-4B56-B3A8-6441731A43E1}" srcOrd="1" destOrd="0" parTransId="{129111F7-8952-43A1-9F45-8BD51B0F9F58}" sibTransId="{0FBAECD9-1187-40F4-BF67-7069C9A20415}"/>
    <dgm:cxn modelId="{0CFB3804-EBAA-4EAE-96B6-9605796244E4}" type="presParOf" srcId="{63FC5469-9CCB-4523-AE5E-3D72808BB6D2}" destId="{14351B7A-7FA0-4103-8B91-E9F1416A4BDE}" srcOrd="0" destOrd="0" presId="urn:microsoft.com/office/officeart/2005/8/layout/cycle3"/>
    <dgm:cxn modelId="{C77955E5-1013-46CC-A39B-9800F077657C}" type="presParOf" srcId="{14351B7A-7FA0-4103-8B91-E9F1416A4BDE}" destId="{E23CECA5-6803-41F7-B47F-C091F357DDED}" srcOrd="0" destOrd="0" presId="urn:microsoft.com/office/officeart/2005/8/layout/cycle3"/>
    <dgm:cxn modelId="{0802EE5F-B548-4DAB-8E11-AAC8D63BBEC0}" type="presParOf" srcId="{14351B7A-7FA0-4103-8B91-E9F1416A4BDE}" destId="{823B69D6-EABD-44B8-B557-A4445BE9D858}" srcOrd="1" destOrd="0" presId="urn:microsoft.com/office/officeart/2005/8/layout/cycle3"/>
    <dgm:cxn modelId="{1B5C0FEF-7FBD-4035-ABFC-20382D9952A5}" type="presParOf" srcId="{14351B7A-7FA0-4103-8B91-E9F1416A4BDE}" destId="{E4FC657D-04EC-4527-ACE7-2542C82D4137}" srcOrd="2" destOrd="0" presId="urn:microsoft.com/office/officeart/2005/8/layout/cycle3"/>
    <dgm:cxn modelId="{FE9C8724-9E7D-4CB8-93AF-6B874E60D076}" type="presParOf" srcId="{14351B7A-7FA0-4103-8B91-E9F1416A4BDE}" destId="{626E7E74-A943-41F9-92A5-6B86187D0915}" srcOrd="3" destOrd="0" presId="urn:microsoft.com/office/officeart/2005/8/layout/cycle3"/>
    <dgm:cxn modelId="{7DA889F9-55AC-4578-B437-B198B8A146BC}" type="presParOf" srcId="{14351B7A-7FA0-4103-8B91-E9F1416A4BDE}" destId="{EF6DE290-021F-4F3C-B173-582D126FA912}" srcOrd="4" destOrd="0" presId="urn:microsoft.com/office/officeart/2005/8/layout/cycle3"/>
    <dgm:cxn modelId="{D2C90D5C-BFCC-4B75-A028-1769AA05D34E}" type="presParOf" srcId="{14351B7A-7FA0-4103-8B91-E9F1416A4BDE}" destId="{18C3530A-74CE-43FB-BD83-8132FA5B36BB}" srcOrd="5" destOrd="0" presId="urn:microsoft.com/office/officeart/2005/8/layout/cycle3"/>
    <dgm:cxn modelId="{9D058553-2CB0-48BC-9744-ACA8BD9BA864}" type="presParOf" srcId="{14351B7A-7FA0-4103-8B91-E9F1416A4BDE}" destId="{96FEDD57-9110-45D1-99D7-D20EFCFD28B4}" srcOrd="6" destOrd="0" presId="urn:microsoft.com/office/officeart/2005/8/layout/cycle3"/>
    <dgm:cxn modelId="{3B1F2CFA-0BFE-4C67-ABC2-A8F0435B1B81}" type="presParOf" srcId="{14351B7A-7FA0-4103-8B91-E9F1416A4BDE}" destId="{E618F29D-C5B5-41F0-8A39-D9B243716E5D}" srcOrd="7"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endParaRPr lang="ar-EG" sz="1050" b="1" dirty="0" smtClean="0">
            <a:solidFill>
              <a:srgbClr val="7030A0"/>
            </a:solidFill>
          </a:endParaRPr>
        </a:p>
        <a:p>
          <a:pPr algn="justLow" rtl="1"/>
          <a:r>
            <a:rPr lang="ar-EG" sz="3000" b="1" dirty="0" smtClean="0">
              <a:solidFill>
                <a:srgbClr val="7030A0"/>
              </a:solidFill>
            </a:rPr>
            <a:t>لا تحاول الادعاء بما ليس لديك.. فقد توضع في موقف لا تحسد عليه.. ولا تخجل من وضعك حتى لو لم يكن بمستوى وضع غيرك فهذا ليس عيباً.. ولكن العيب الزيف عندما ينكشف</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13413">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5542263A-527E-43B8-9367-33EF2C5A148F}" srcId="{DCFF4CC6-9B63-431B-B090-363637F6966B}" destId="{3D448761-CA15-49AA-ADC9-3CB3D377774E}" srcOrd="0" destOrd="0" parTransId="{7C61DBA7-E12C-4C94-BA4F-9820218005CA}" sibTransId="{0DCE0A19-81D1-428F-9D9E-06C34AE1A5FC}"/>
    <dgm:cxn modelId="{8E722A26-3C8A-432F-8F51-27FBF8C7B9CE}" srcId="{E5363711-CB78-42A2-8901-1AE89FEBD9D7}" destId="{DCFF4CC6-9B63-431B-B090-363637F6966B}" srcOrd="0" destOrd="0" parTransId="{31F8294D-367E-4D20-A2B5-735EB445D700}" sibTransId="{604CF892-95C7-4FF3-973E-55D0DB65D3DB}"/>
    <dgm:cxn modelId="{C7746D1E-5CB5-4A90-9992-7722B6A25E39}" type="presOf" srcId="{DCFF4CC6-9B63-431B-B090-363637F6966B}" destId="{A392A592-30EF-4395-89E7-C80EA6C7A443}" srcOrd="0" destOrd="0" presId="urn:microsoft.com/office/officeart/2009/3/layout/SnapshotPictureList"/>
    <dgm:cxn modelId="{8F547CDF-7BE5-485D-835F-00132D58C8FB}" type="presOf" srcId="{3D448761-CA15-49AA-ADC9-3CB3D377774E}" destId="{FA5435DC-1EAB-4E0C-857B-710BEF9299D8}" srcOrd="0" destOrd="0" presId="urn:microsoft.com/office/officeart/2009/3/layout/SnapshotPictureList"/>
    <dgm:cxn modelId="{F8FDA2AF-5064-4E60-AC08-A3673D92B536}" type="presOf" srcId="{E5363711-CB78-42A2-8901-1AE89FEBD9D7}" destId="{9E034072-C66B-4313-9542-6F74B178C22C}" srcOrd="0" destOrd="0" presId="urn:microsoft.com/office/officeart/2009/3/layout/SnapshotPictureList"/>
    <dgm:cxn modelId="{BD0A8E81-170F-40AC-904A-3DC6FAF8B34F}" type="presParOf" srcId="{9E034072-C66B-4313-9542-6F74B178C22C}" destId="{2A02CE02-A9A0-4B8B-82DC-4ABA5340D2EC}" srcOrd="0" destOrd="0" presId="urn:microsoft.com/office/officeart/2009/3/layout/SnapshotPictureList"/>
    <dgm:cxn modelId="{DDAAFDF7-EBBA-4A69-A8A0-59D75B262823}" type="presParOf" srcId="{2A02CE02-A9A0-4B8B-82DC-4ABA5340D2EC}" destId="{2E64D2BF-F86F-4853-98F2-36E3A1880576}" srcOrd="0" destOrd="0" presId="urn:microsoft.com/office/officeart/2009/3/layout/SnapshotPictureList"/>
    <dgm:cxn modelId="{6C2CE4B7-C4CC-42DC-BEA2-7999D07E660F}" type="presParOf" srcId="{2A02CE02-A9A0-4B8B-82DC-4ABA5340D2EC}" destId="{A392A592-30EF-4395-89E7-C80EA6C7A443}" srcOrd="1" destOrd="0" presId="urn:microsoft.com/office/officeart/2009/3/layout/SnapshotPictureList"/>
    <dgm:cxn modelId="{1AC5D78F-1D0D-44DA-A511-99BDB652CFBB}" type="presParOf" srcId="{2A02CE02-A9A0-4B8B-82DC-4ABA5340D2EC}" destId="{FA5435DC-1EAB-4E0C-857B-710BEF9299D8}" srcOrd="2" destOrd="0" presId="urn:microsoft.com/office/officeart/2009/3/layout/SnapshotPictureList"/>
    <dgm:cxn modelId="{5D48D6A7-C027-4720-8472-599CD369BA22}" type="presParOf" srcId="{2A02CE02-A9A0-4B8B-82DC-4ABA5340D2EC}" destId="{CC46C5F9-8E7E-46B7-850F-8568031008F5}" srcOrd="3" destOrd="0" presId="urn:microsoft.com/office/officeart/2009/3/layout/SnapshotPictureList"/>
    <dgm:cxn modelId="{755AD341-38ED-4D82-81C2-B74004D08D84}"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r>
            <a:rPr lang="ar-EG" sz="3000" b="1" dirty="0" smtClean="0">
              <a:solidFill>
                <a:srgbClr val="7030A0"/>
              </a:solidFill>
            </a:rPr>
            <a:t>اختر الأوقات المناسبة للزيارة.. ولا تكثرها.. وحاول أن تكون بدعوة.. وإن قمت بزيارة أحد فحاول أن تكون خفيفاً لطيفاً.. فقد يكون لدى مضيفك أعمال وواجبات يخجل أن يصرح لك بها، ووجودك يمنعه من إنجازها</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13413">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11B2934A-CACD-45AC-9C1C-9028C6AC4316}" type="presOf" srcId="{DCFF4CC6-9B63-431B-B090-363637F6966B}" destId="{A392A592-30EF-4395-89E7-C80EA6C7A443}" srcOrd="0" destOrd="0" presId="urn:microsoft.com/office/officeart/2009/3/layout/SnapshotPictureList"/>
    <dgm:cxn modelId="{5542263A-527E-43B8-9367-33EF2C5A148F}" srcId="{DCFF4CC6-9B63-431B-B090-363637F6966B}" destId="{3D448761-CA15-49AA-ADC9-3CB3D377774E}" srcOrd="0" destOrd="0" parTransId="{7C61DBA7-E12C-4C94-BA4F-9820218005CA}" sibTransId="{0DCE0A19-81D1-428F-9D9E-06C34AE1A5FC}"/>
    <dgm:cxn modelId="{B436829D-070F-4BFA-B2BA-6DD713CAE4BE}" type="presOf" srcId="{E5363711-CB78-42A2-8901-1AE89FEBD9D7}" destId="{9E034072-C66B-4313-9542-6F74B178C22C}" srcOrd="0" destOrd="0" presId="urn:microsoft.com/office/officeart/2009/3/layout/SnapshotPictureList"/>
    <dgm:cxn modelId="{8E722A26-3C8A-432F-8F51-27FBF8C7B9CE}" srcId="{E5363711-CB78-42A2-8901-1AE89FEBD9D7}" destId="{DCFF4CC6-9B63-431B-B090-363637F6966B}" srcOrd="0" destOrd="0" parTransId="{31F8294D-367E-4D20-A2B5-735EB445D700}" sibTransId="{604CF892-95C7-4FF3-973E-55D0DB65D3DB}"/>
    <dgm:cxn modelId="{FCBC025E-0DCA-4E14-84A0-4844E3911EF2}" type="presOf" srcId="{3D448761-CA15-49AA-ADC9-3CB3D377774E}" destId="{FA5435DC-1EAB-4E0C-857B-710BEF9299D8}" srcOrd="0" destOrd="0" presId="urn:microsoft.com/office/officeart/2009/3/layout/SnapshotPictureList"/>
    <dgm:cxn modelId="{9D0A8C68-F907-4921-83EB-F676C32A4902}" type="presParOf" srcId="{9E034072-C66B-4313-9542-6F74B178C22C}" destId="{2A02CE02-A9A0-4B8B-82DC-4ABA5340D2EC}" srcOrd="0" destOrd="0" presId="urn:microsoft.com/office/officeart/2009/3/layout/SnapshotPictureList"/>
    <dgm:cxn modelId="{6A4CDEFF-A274-4EE9-AC9D-45BFF157687C}" type="presParOf" srcId="{2A02CE02-A9A0-4B8B-82DC-4ABA5340D2EC}" destId="{2E64D2BF-F86F-4853-98F2-36E3A1880576}" srcOrd="0" destOrd="0" presId="urn:microsoft.com/office/officeart/2009/3/layout/SnapshotPictureList"/>
    <dgm:cxn modelId="{371684F4-489B-4ABA-8880-4660037E1E43}" type="presParOf" srcId="{2A02CE02-A9A0-4B8B-82DC-4ABA5340D2EC}" destId="{A392A592-30EF-4395-89E7-C80EA6C7A443}" srcOrd="1" destOrd="0" presId="urn:microsoft.com/office/officeart/2009/3/layout/SnapshotPictureList"/>
    <dgm:cxn modelId="{68449E97-C8DD-465F-8743-D467C842BAFE}" type="presParOf" srcId="{2A02CE02-A9A0-4B8B-82DC-4ABA5340D2EC}" destId="{FA5435DC-1EAB-4E0C-857B-710BEF9299D8}" srcOrd="2" destOrd="0" presId="urn:microsoft.com/office/officeart/2009/3/layout/SnapshotPictureList"/>
    <dgm:cxn modelId="{B7F38ECA-08B1-4A49-B6DE-624FE6167669}" type="presParOf" srcId="{2A02CE02-A9A0-4B8B-82DC-4ABA5340D2EC}" destId="{CC46C5F9-8E7E-46B7-850F-8568031008F5}" srcOrd="3" destOrd="0" presId="urn:microsoft.com/office/officeart/2009/3/layout/SnapshotPictureList"/>
    <dgm:cxn modelId="{8E8D34FC-CB51-4BF3-95EA-E1B77A55AA27}"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endParaRPr lang="ar-EG" sz="2000" b="1" dirty="0" smtClean="0">
            <a:solidFill>
              <a:srgbClr val="7030A0"/>
            </a:solidFill>
          </a:endParaRPr>
        </a:p>
        <a:p>
          <a:pPr algn="justLow" rtl="1"/>
          <a:r>
            <a:rPr lang="ar-EG" sz="3000" b="1" dirty="0" smtClean="0">
              <a:solidFill>
                <a:srgbClr val="7030A0"/>
              </a:solidFill>
            </a:rPr>
            <a:t>لا تكن لحوحاً في طلب حاجتك..لا تحاول إحراج من تطلب إليه قضاؤها.. وحاول أن تبدي له أنك تعذره في حالة عدم تنفيذها وأنها لن تؤثر على العلاقة بينكما</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13413">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5542263A-527E-43B8-9367-33EF2C5A148F}" srcId="{DCFF4CC6-9B63-431B-B090-363637F6966B}" destId="{3D448761-CA15-49AA-ADC9-3CB3D377774E}" srcOrd="0" destOrd="0" parTransId="{7C61DBA7-E12C-4C94-BA4F-9820218005CA}" sibTransId="{0DCE0A19-81D1-428F-9D9E-06C34AE1A5FC}"/>
    <dgm:cxn modelId="{9F2AA32C-B230-4F03-B227-7362993E7656}" type="presOf" srcId="{3D448761-CA15-49AA-ADC9-3CB3D377774E}" destId="{FA5435DC-1EAB-4E0C-857B-710BEF9299D8}" srcOrd="0" destOrd="0" presId="urn:microsoft.com/office/officeart/2009/3/layout/SnapshotPictureList"/>
    <dgm:cxn modelId="{8E722A26-3C8A-432F-8F51-27FBF8C7B9CE}" srcId="{E5363711-CB78-42A2-8901-1AE89FEBD9D7}" destId="{DCFF4CC6-9B63-431B-B090-363637F6966B}" srcOrd="0" destOrd="0" parTransId="{31F8294D-367E-4D20-A2B5-735EB445D700}" sibTransId="{604CF892-95C7-4FF3-973E-55D0DB65D3DB}"/>
    <dgm:cxn modelId="{6ABB1176-BF5F-401B-B7AA-238296483BE2}" type="presOf" srcId="{E5363711-CB78-42A2-8901-1AE89FEBD9D7}" destId="{9E034072-C66B-4313-9542-6F74B178C22C}" srcOrd="0" destOrd="0" presId="urn:microsoft.com/office/officeart/2009/3/layout/SnapshotPictureList"/>
    <dgm:cxn modelId="{CF8E9419-BE8F-457D-B97D-F8B9A4321292}" type="presOf" srcId="{DCFF4CC6-9B63-431B-B090-363637F6966B}" destId="{A392A592-30EF-4395-89E7-C80EA6C7A443}" srcOrd="0" destOrd="0" presId="urn:microsoft.com/office/officeart/2009/3/layout/SnapshotPictureList"/>
    <dgm:cxn modelId="{BF3BE719-B999-46A9-B27E-BD7F6B360147}" type="presParOf" srcId="{9E034072-C66B-4313-9542-6F74B178C22C}" destId="{2A02CE02-A9A0-4B8B-82DC-4ABA5340D2EC}" srcOrd="0" destOrd="0" presId="urn:microsoft.com/office/officeart/2009/3/layout/SnapshotPictureList"/>
    <dgm:cxn modelId="{E7F7193D-E6ED-4599-AA83-F4621830A6D9}" type="presParOf" srcId="{2A02CE02-A9A0-4B8B-82DC-4ABA5340D2EC}" destId="{2E64D2BF-F86F-4853-98F2-36E3A1880576}" srcOrd="0" destOrd="0" presId="urn:microsoft.com/office/officeart/2009/3/layout/SnapshotPictureList"/>
    <dgm:cxn modelId="{B9CFF5D4-8BF7-435E-AB45-54DB7155D62E}" type="presParOf" srcId="{2A02CE02-A9A0-4B8B-82DC-4ABA5340D2EC}" destId="{A392A592-30EF-4395-89E7-C80EA6C7A443}" srcOrd="1" destOrd="0" presId="urn:microsoft.com/office/officeart/2009/3/layout/SnapshotPictureList"/>
    <dgm:cxn modelId="{5C9D0252-0E2F-4227-9FFB-F529C3C6EA67}" type="presParOf" srcId="{2A02CE02-A9A0-4B8B-82DC-4ABA5340D2EC}" destId="{FA5435DC-1EAB-4E0C-857B-710BEF9299D8}" srcOrd="2" destOrd="0" presId="urn:microsoft.com/office/officeart/2009/3/layout/SnapshotPictureList"/>
    <dgm:cxn modelId="{4D23B380-2B5D-45C1-850A-CB9F3971A1EF}" type="presParOf" srcId="{2A02CE02-A9A0-4B8B-82DC-4ABA5340D2EC}" destId="{CC46C5F9-8E7E-46B7-850F-8568031008F5}" srcOrd="3" destOrd="0" presId="urn:microsoft.com/office/officeart/2009/3/layout/SnapshotPictureList"/>
    <dgm:cxn modelId="{FE70953D-E727-461D-AF5D-C3C8272C8692}"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endParaRPr lang="ar-EG" sz="3000" b="1" dirty="0" smtClean="0">
            <a:solidFill>
              <a:srgbClr val="7030A0"/>
            </a:solidFill>
          </a:endParaRPr>
        </a:p>
        <a:p>
          <a:pPr algn="justLow" rtl="1"/>
          <a:r>
            <a:rPr lang="ar-EG" sz="3000" b="1" dirty="0" smtClean="0">
              <a:solidFill>
                <a:srgbClr val="7030A0"/>
              </a:solidFill>
            </a:rPr>
            <a:t>حافظ على مواعيدك مع الناس واحترمها.. فاحترامك لها معهم.. سيكون من احترامك لهم.. وبالتالي سيبادلونك الاحترام ذاته</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13413">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5542263A-527E-43B8-9367-33EF2C5A148F}" srcId="{DCFF4CC6-9B63-431B-B090-363637F6966B}" destId="{3D448761-CA15-49AA-ADC9-3CB3D377774E}" srcOrd="0" destOrd="0" parTransId="{7C61DBA7-E12C-4C94-BA4F-9820218005CA}" sibTransId="{0DCE0A19-81D1-428F-9D9E-06C34AE1A5FC}"/>
    <dgm:cxn modelId="{8AEB5E45-476A-4B3B-89FF-019FC42EDF33}" type="presOf" srcId="{DCFF4CC6-9B63-431B-B090-363637F6966B}" destId="{A392A592-30EF-4395-89E7-C80EA6C7A443}" srcOrd="0" destOrd="0" presId="urn:microsoft.com/office/officeart/2009/3/layout/SnapshotPictureList"/>
    <dgm:cxn modelId="{0E88626F-D9AC-45E7-84BD-49DB18AB64D8}" type="presOf" srcId="{E5363711-CB78-42A2-8901-1AE89FEBD9D7}" destId="{9E034072-C66B-4313-9542-6F74B178C22C}" srcOrd="0" destOrd="0" presId="urn:microsoft.com/office/officeart/2009/3/layout/SnapshotPictureList"/>
    <dgm:cxn modelId="{C513AC05-1B74-4FEC-A42B-2561C44078C1}" type="presOf" srcId="{3D448761-CA15-49AA-ADC9-3CB3D377774E}" destId="{FA5435DC-1EAB-4E0C-857B-710BEF9299D8}" srcOrd="0" destOrd="0" presId="urn:microsoft.com/office/officeart/2009/3/layout/SnapshotPictureList"/>
    <dgm:cxn modelId="{8E722A26-3C8A-432F-8F51-27FBF8C7B9CE}" srcId="{E5363711-CB78-42A2-8901-1AE89FEBD9D7}" destId="{DCFF4CC6-9B63-431B-B090-363637F6966B}" srcOrd="0" destOrd="0" parTransId="{31F8294D-367E-4D20-A2B5-735EB445D700}" sibTransId="{604CF892-95C7-4FF3-973E-55D0DB65D3DB}"/>
    <dgm:cxn modelId="{D00D1BC0-371D-4178-A5D5-CF63B7E3838D}" type="presParOf" srcId="{9E034072-C66B-4313-9542-6F74B178C22C}" destId="{2A02CE02-A9A0-4B8B-82DC-4ABA5340D2EC}" srcOrd="0" destOrd="0" presId="urn:microsoft.com/office/officeart/2009/3/layout/SnapshotPictureList"/>
    <dgm:cxn modelId="{1A78342A-FCCF-488B-A521-9E2D032DAF7A}" type="presParOf" srcId="{2A02CE02-A9A0-4B8B-82DC-4ABA5340D2EC}" destId="{2E64D2BF-F86F-4853-98F2-36E3A1880576}" srcOrd="0" destOrd="0" presId="urn:microsoft.com/office/officeart/2009/3/layout/SnapshotPictureList"/>
    <dgm:cxn modelId="{11802F74-845F-4EE8-9E81-745A69B4AD58}" type="presParOf" srcId="{2A02CE02-A9A0-4B8B-82DC-4ABA5340D2EC}" destId="{A392A592-30EF-4395-89E7-C80EA6C7A443}" srcOrd="1" destOrd="0" presId="urn:microsoft.com/office/officeart/2009/3/layout/SnapshotPictureList"/>
    <dgm:cxn modelId="{EB971DD1-3457-4E1D-AA52-0842DFDB7826}" type="presParOf" srcId="{2A02CE02-A9A0-4B8B-82DC-4ABA5340D2EC}" destId="{FA5435DC-1EAB-4E0C-857B-710BEF9299D8}" srcOrd="2" destOrd="0" presId="urn:microsoft.com/office/officeart/2009/3/layout/SnapshotPictureList"/>
    <dgm:cxn modelId="{A2DC4397-AE49-4F56-B1BC-F030712326DD}" type="presParOf" srcId="{2A02CE02-A9A0-4B8B-82DC-4ABA5340D2EC}" destId="{CC46C5F9-8E7E-46B7-850F-8568031008F5}" srcOrd="3" destOrd="0" presId="urn:microsoft.com/office/officeart/2009/3/layout/SnapshotPictureList"/>
    <dgm:cxn modelId="{0B8D9E0F-7A7D-4C25-8EB1-88C398CBDE71}"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endParaRPr lang="ar-EG" sz="3000" b="1" dirty="0" smtClean="0">
            <a:solidFill>
              <a:srgbClr val="7030A0"/>
            </a:solidFill>
          </a:endParaRPr>
        </a:p>
        <a:p>
          <a:pPr algn="justLow" rtl="1"/>
          <a:endParaRPr lang="ar-EG" sz="1400" b="1" dirty="0" smtClean="0">
            <a:solidFill>
              <a:srgbClr val="7030A0"/>
            </a:solidFill>
          </a:endParaRPr>
        </a:p>
        <a:p>
          <a:pPr algn="justLow" rtl="1"/>
          <a:r>
            <a:rPr lang="ar-EG" sz="3000" b="1" dirty="0" smtClean="0">
              <a:solidFill>
                <a:srgbClr val="7030A0"/>
              </a:solidFill>
            </a:rPr>
            <a:t>ابتعد عن الثرثرة.. فهو سلوك بغيض ينفر الناس منك ويحط من قدرك لديهم</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13413">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5542263A-527E-43B8-9367-33EF2C5A148F}" srcId="{DCFF4CC6-9B63-431B-B090-363637F6966B}" destId="{3D448761-CA15-49AA-ADC9-3CB3D377774E}" srcOrd="0" destOrd="0" parTransId="{7C61DBA7-E12C-4C94-BA4F-9820218005CA}" sibTransId="{0DCE0A19-81D1-428F-9D9E-06C34AE1A5FC}"/>
    <dgm:cxn modelId="{D77C33B3-0039-46AE-B3A3-0F3FFFC04592}" type="presOf" srcId="{3D448761-CA15-49AA-ADC9-3CB3D377774E}" destId="{FA5435DC-1EAB-4E0C-857B-710BEF9299D8}" srcOrd="0" destOrd="0" presId="urn:microsoft.com/office/officeart/2009/3/layout/SnapshotPictureList"/>
    <dgm:cxn modelId="{8E722A26-3C8A-432F-8F51-27FBF8C7B9CE}" srcId="{E5363711-CB78-42A2-8901-1AE89FEBD9D7}" destId="{DCFF4CC6-9B63-431B-B090-363637F6966B}" srcOrd="0" destOrd="0" parTransId="{31F8294D-367E-4D20-A2B5-735EB445D700}" sibTransId="{604CF892-95C7-4FF3-973E-55D0DB65D3DB}"/>
    <dgm:cxn modelId="{10570C7A-A751-4BB7-A3EF-030000E55101}" type="presOf" srcId="{E5363711-CB78-42A2-8901-1AE89FEBD9D7}" destId="{9E034072-C66B-4313-9542-6F74B178C22C}" srcOrd="0" destOrd="0" presId="urn:microsoft.com/office/officeart/2009/3/layout/SnapshotPictureList"/>
    <dgm:cxn modelId="{C88D81CD-1246-4EE4-8FD3-832B626128C3}" type="presOf" srcId="{DCFF4CC6-9B63-431B-B090-363637F6966B}" destId="{A392A592-30EF-4395-89E7-C80EA6C7A443}" srcOrd="0" destOrd="0" presId="urn:microsoft.com/office/officeart/2009/3/layout/SnapshotPictureList"/>
    <dgm:cxn modelId="{7BDF1B05-8D96-4F12-9FFA-42953C7C2631}" type="presParOf" srcId="{9E034072-C66B-4313-9542-6F74B178C22C}" destId="{2A02CE02-A9A0-4B8B-82DC-4ABA5340D2EC}" srcOrd="0" destOrd="0" presId="urn:microsoft.com/office/officeart/2009/3/layout/SnapshotPictureList"/>
    <dgm:cxn modelId="{222C8783-6B2C-4648-A8A0-8B2D5C5D5C59}" type="presParOf" srcId="{2A02CE02-A9A0-4B8B-82DC-4ABA5340D2EC}" destId="{2E64D2BF-F86F-4853-98F2-36E3A1880576}" srcOrd="0" destOrd="0" presId="urn:microsoft.com/office/officeart/2009/3/layout/SnapshotPictureList"/>
    <dgm:cxn modelId="{27F358D1-A360-4B88-9404-15D970EF8A37}" type="presParOf" srcId="{2A02CE02-A9A0-4B8B-82DC-4ABA5340D2EC}" destId="{A392A592-30EF-4395-89E7-C80EA6C7A443}" srcOrd="1" destOrd="0" presId="urn:microsoft.com/office/officeart/2009/3/layout/SnapshotPictureList"/>
    <dgm:cxn modelId="{9B9BDBAE-C7EA-4B40-91C3-AAD3FBEA6F30}" type="presParOf" srcId="{2A02CE02-A9A0-4B8B-82DC-4ABA5340D2EC}" destId="{FA5435DC-1EAB-4E0C-857B-710BEF9299D8}" srcOrd="2" destOrd="0" presId="urn:microsoft.com/office/officeart/2009/3/layout/SnapshotPictureList"/>
    <dgm:cxn modelId="{726BE7FD-55CD-4AEC-8C26-7FD650006753}" type="presParOf" srcId="{2A02CE02-A9A0-4B8B-82DC-4ABA5340D2EC}" destId="{CC46C5F9-8E7E-46B7-850F-8568031008F5}" srcOrd="3" destOrd="0" presId="urn:microsoft.com/office/officeart/2009/3/layout/SnapshotPictureList"/>
    <dgm:cxn modelId="{D627F35D-2485-4D23-A970-2C3AE80101D6}"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endParaRPr lang="ar-EG" sz="1000" b="1" dirty="0" smtClean="0">
            <a:solidFill>
              <a:srgbClr val="7030A0"/>
            </a:solidFill>
          </a:endParaRPr>
        </a:p>
        <a:p>
          <a:pPr algn="justLow" rtl="1"/>
          <a:r>
            <a:rPr lang="ar-EG" sz="3000" b="1" dirty="0" smtClean="0">
              <a:solidFill>
                <a:srgbClr val="7030A0"/>
              </a:solidFill>
            </a:rPr>
            <a:t>عليك بالتواضع -بغير ذلة- مهما بلغت منزلتك، فهو من أجمل الأخلاق.. فإنه يرفع من قدرك ويجعلك تبدو أكثر ثقة بنفسك.. وبالتالي سيجعل الناس يحرصون على ملازمتك وحبك</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13413">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71E3F7A9-9503-4EC9-8AAC-8CFDCB30A5FE}" type="presOf" srcId="{DCFF4CC6-9B63-431B-B090-363637F6966B}" destId="{A392A592-30EF-4395-89E7-C80EA6C7A443}" srcOrd="0" destOrd="0" presId="urn:microsoft.com/office/officeart/2009/3/layout/SnapshotPictureList"/>
    <dgm:cxn modelId="{5542263A-527E-43B8-9367-33EF2C5A148F}" srcId="{DCFF4CC6-9B63-431B-B090-363637F6966B}" destId="{3D448761-CA15-49AA-ADC9-3CB3D377774E}" srcOrd="0" destOrd="0" parTransId="{7C61DBA7-E12C-4C94-BA4F-9820218005CA}" sibTransId="{0DCE0A19-81D1-428F-9D9E-06C34AE1A5FC}"/>
    <dgm:cxn modelId="{8E722A26-3C8A-432F-8F51-27FBF8C7B9CE}" srcId="{E5363711-CB78-42A2-8901-1AE89FEBD9D7}" destId="{DCFF4CC6-9B63-431B-B090-363637F6966B}" srcOrd="0" destOrd="0" parTransId="{31F8294D-367E-4D20-A2B5-735EB445D700}" sibTransId="{604CF892-95C7-4FF3-973E-55D0DB65D3DB}"/>
    <dgm:cxn modelId="{97CF0F67-5ED7-405B-A194-014C1D3AC5FD}" type="presOf" srcId="{3D448761-CA15-49AA-ADC9-3CB3D377774E}" destId="{FA5435DC-1EAB-4E0C-857B-710BEF9299D8}" srcOrd="0" destOrd="0" presId="urn:microsoft.com/office/officeart/2009/3/layout/SnapshotPictureList"/>
    <dgm:cxn modelId="{1AFA8C7B-5E7D-4FE0-BFFD-9C29F6F9089D}" type="presOf" srcId="{E5363711-CB78-42A2-8901-1AE89FEBD9D7}" destId="{9E034072-C66B-4313-9542-6F74B178C22C}" srcOrd="0" destOrd="0" presId="urn:microsoft.com/office/officeart/2009/3/layout/SnapshotPictureList"/>
    <dgm:cxn modelId="{EC6D02DC-BD0E-400E-8E03-4AFC896E7D90}" type="presParOf" srcId="{9E034072-C66B-4313-9542-6F74B178C22C}" destId="{2A02CE02-A9A0-4B8B-82DC-4ABA5340D2EC}" srcOrd="0" destOrd="0" presId="urn:microsoft.com/office/officeart/2009/3/layout/SnapshotPictureList"/>
    <dgm:cxn modelId="{CDDFA98C-D1E7-4341-952B-843AF641FF8F}" type="presParOf" srcId="{2A02CE02-A9A0-4B8B-82DC-4ABA5340D2EC}" destId="{2E64D2BF-F86F-4853-98F2-36E3A1880576}" srcOrd="0" destOrd="0" presId="urn:microsoft.com/office/officeart/2009/3/layout/SnapshotPictureList"/>
    <dgm:cxn modelId="{1F89379E-5EEB-45FF-A4D7-EB73665733B6}" type="presParOf" srcId="{2A02CE02-A9A0-4B8B-82DC-4ABA5340D2EC}" destId="{A392A592-30EF-4395-89E7-C80EA6C7A443}" srcOrd="1" destOrd="0" presId="urn:microsoft.com/office/officeart/2009/3/layout/SnapshotPictureList"/>
    <dgm:cxn modelId="{64B8DF22-CA89-4B12-970E-BF7FFAADAE93}" type="presParOf" srcId="{2A02CE02-A9A0-4B8B-82DC-4ABA5340D2EC}" destId="{FA5435DC-1EAB-4E0C-857B-710BEF9299D8}" srcOrd="2" destOrd="0" presId="urn:microsoft.com/office/officeart/2009/3/layout/SnapshotPictureList"/>
    <dgm:cxn modelId="{0E3767E2-FC45-47DD-B9C9-158D19F4083F}" type="presParOf" srcId="{2A02CE02-A9A0-4B8B-82DC-4ABA5340D2EC}" destId="{CC46C5F9-8E7E-46B7-850F-8568031008F5}" srcOrd="3" destOrd="0" presId="urn:microsoft.com/office/officeart/2009/3/layout/SnapshotPictureList"/>
    <dgm:cxn modelId="{8FD2380A-D9BE-49E1-AAB1-F6AC631000AE}"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r>
            <a:rPr lang="ar-EG" sz="3000" b="1" dirty="0" smtClean="0">
              <a:solidFill>
                <a:srgbClr val="7030A0"/>
              </a:solidFill>
            </a:rPr>
            <a:t>كما ترغب أن تكون متحدثاً جيداً.. فعليك بالمقابل أن تجيد فن الإصغاء لمن يحدثك.. فمقاطعتك له تضيع أفكاره وتفقده السيطرة على حديثه.. وبالتالي تجعله يفقد احترامه لك.. لأن إصغائك له يحسسه بأهميته عندك</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13413">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5542263A-527E-43B8-9367-33EF2C5A148F}" srcId="{DCFF4CC6-9B63-431B-B090-363637F6966B}" destId="{3D448761-CA15-49AA-ADC9-3CB3D377774E}" srcOrd="0" destOrd="0" parTransId="{7C61DBA7-E12C-4C94-BA4F-9820218005CA}" sibTransId="{0DCE0A19-81D1-428F-9D9E-06C34AE1A5FC}"/>
    <dgm:cxn modelId="{8E722A26-3C8A-432F-8F51-27FBF8C7B9CE}" srcId="{E5363711-CB78-42A2-8901-1AE89FEBD9D7}" destId="{DCFF4CC6-9B63-431B-B090-363637F6966B}" srcOrd="0" destOrd="0" parTransId="{31F8294D-367E-4D20-A2B5-735EB445D700}" sibTransId="{604CF892-95C7-4FF3-973E-55D0DB65D3DB}"/>
    <dgm:cxn modelId="{4A4F14E8-D8D0-4A16-BE8A-AB75C968E584}" type="presOf" srcId="{DCFF4CC6-9B63-431B-B090-363637F6966B}" destId="{A392A592-30EF-4395-89E7-C80EA6C7A443}" srcOrd="0" destOrd="0" presId="urn:microsoft.com/office/officeart/2009/3/layout/SnapshotPictureList"/>
    <dgm:cxn modelId="{53847ADC-055E-45D5-B54F-F54E17549546}" type="presOf" srcId="{E5363711-CB78-42A2-8901-1AE89FEBD9D7}" destId="{9E034072-C66B-4313-9542-6F74B178C22C}" srcOrd="0" destOrd="0" presId="urn:microsoft.com/office/officeart/2009/3/layout/SnapshotPictureList"/>
    <dgm:cxn modelId="{0771A821-C314-4E95-BFF8-9475204CD7CB}" type="presOf" srcId="{3D448761-CA15-49AA-ADC9-3CB3D377774E}" destId="{FA5435DC-1EAB-4E0C-857B-710BEF9299D8}" srcOrd="0" destOrd="0" presId="urn:microsoft.com/office/officeart/2009/3/layout/SnapshotPictureList"/>
    <dgm:cxn modelId="{3D74D86E-B331-4B15-BB00-A1303E3DF0D8}" type="presParOf" srcId="{9E034072-C66B-4313-9542-6F74B178C22C}" destId="{2A02CE02-A9A0-4B8B-82DC-4ABA5340D2EC}" srcOrd="0" destOrd="0" presId="urn:microsoft.com/office/officeart/2009/3/layout/SnapshotPictureList"/>
    <dgm:cxn modelId="{416D2454-C03D-499A-A59A-0178CEFAF4B6}" type="presParOf" srcId="{2A02CE02-A9A0-4B8B-82DC-4ABA5340D2EC}" destId="{2E64D2BF-F86F-4853-98F2-36E3A1880576}" srcOrd="0" destOrd="0" presId="urn:microsoft.com/office/officeart/2009/3/layout/SnapshotPictureList"/>
    <dgm:cxn modelId="{5BA9AF63-782B-48EA-A5E5-EE43983699C9}" type="presParOf" srcId="{2A02CE02-A9A0-4B8B-82DC-4ABA5340D2EC}" destId="{A392A592-30EF-4395-89E7-C80EA6C7A443}" srcOrd="1" destOrd="0" presId="urn:microsoft.com/office/officeart/2009/3/layout/SnapshotPictureList"/>
    <dgm:cxn modelId="{CECA9B9D-B363-4E90-9CD7-381038CF6951}" type="presParOf" srcId="{2A02CE02-A9A0-4B8B-82DC-4ABA5340D2EC}" destId="{FA5435DC-1EAB-4E0C-857B-710BEF9299D8}" srcOrd="2" destOrd="0" presId="urn:microsoft.com/office/officeart/2009/3/layout/SnapshotPictureList"/>
    <dgm:cxn modelId="{645CC170-3CFB-458D-92E7-323C1480C82E}" type="presParOf" srcId="{2A02CE02-A9A0-4B8B-82DC-4ABA5340D2EC}" destId="{CC46C5F9-8E7E-46B7-850F-8568031008F5}" srcOrd="3" destOrd="0" presId="urn:microsoft.com/office/officeart/2009/3/layout/SnapshotPictureList"/>
    <dgm:cxn modelId="{D8421D92-5604-4D57-B8DE-D33DC2916C37}"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r>
            <a:rPr lang="ar-EG" sz="3000" b="1" dirty="0" smtClean="0">
              <a:solidFill>
                <a:srgbClr val="7030A0"/>
              </a:solidFill>
            </a:rPr>
            <a:t>حاول أن تنتقي كلماتك.. فكل مصطلح تجد له الكثير من المرادفات فاختر أجملها.. كما عليك أن تختار موضوعاً محبباً للحديث.. وأن تبتعد عما ينفر الناس من المواضيع.. فحديثك دليل شخصيتك</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13413">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5542263A-527E-43B8-9367-33EF2C5A148F}" srcId="{DCFF4CC6-9B63-431B-B090-363637F6966B}" destId="{3D448761-CA15-49AA-ADC9-3CB3D377774E}" srcOrd="0" destOrd="0" parTransId="{7C61DBA7-E12C-4C94-BA4F-9820218005CA}" sibTransId="{0DCE0A19-81D1-428F-9D9E-06C34AE1A5FC}"/>
    <dgm:cxn modelId="{55EFB26C-E0C6-4474-9093-157E9F77BE3E}" type="presOf" srcId="{DCFF4CC6-9B63-431B-B090-363637F6966B}" destId="{A392A592-30EF-4395-89E7-C80EA6C7A443}" srcOrd="0" destOrd="0" presId="urn:microsoft.com/office/officeart/2009/3/layout/SnapshotPictureList"/>
    <dgm:cxn modelId="{3DE29B8B-AD4D-43C5-BCBE-E13C2FDB70B3}" type="presOf" srcId="{3D448761-CA15-49AA-ADC9-3CB3D377774E}" destId="{FA5435DC-1EAB-4E0C-857B-710BEF9299D8}" srcOrd="0" destOrd="0" presId="urn:microsoft.com/office/officeart/2009/3/layout/SnapshotPictureList"/>
    <dgm:cxn modelId="{8E722A26-3C8A-432F-8F51-27FBF8C7B9CE}" srcId="{E5363711-CB78-42A2-8901-1AE89FEBD9D7}" destId="{DCFF4CC6-9B63-431B-B090-363637F6966B}" srcOrd="0" destOrd="0" parTransId="{31F8294D-367E-4D20-A2B5-735EB445D700}" sibTransId="{604CF892-95C7-4FF3-973E-55D0DB65D3DB}"/>
    <dgm:cxn modelId="{E5CA18C6-E488-4D22-91E6-8A3A1A3792CD}" type="presOf" srcId="{E5363711-CB78-42A2-8901-1AE89FEBD9D7}" destId="{9E034072-C66B-4313-9542-6F74B178C22C}" srcOrd="0" destOrd="0" presId="urn:microsoft.com/office/officeart/2009/3/layout/SnapshotPictureList"/>
    <dgm:cxn modelId="{3E5BE735-1AB3-4D94-9D52-F20CE0958CBD}" type="presParOf" srcId="{9E034072-C66B-4313-9542-6F74B178C22C}" destId="{2A02CE02-A9A0-4B8B-82DC-4ABA5340D2EC}" srcOrd="0" destOrd="0" presId="urn:microsoft.com/office/officeart/2009/3/layout/SnapshotPictureList"/>
    <dgm:cxn modelId="{CA67F4A8-5074-4192-9814-D71750290C24}" type="presParOf" srcId="{2A02CE02-A9A0-4B8B-82DC-4ABA5340D2EC}" destId="{2E64D2BF-F86F-4853-98F2-36E3A1880576}" srcOrd="0" destOrd="0" presId="urn:microsoft.com/office/officeart/2009/3/layout/SnapshotPictureList"/>
    <dgm:cxn modelId="{16C2AD5C-EB73-49F3-A044-AADE562FF937}" type="presParOf" srcId="{2A02CE02-A9A0-4B8B-82DC-4ABA5340D2EC}" destId="{A392A592-30EF-4395-89E7-C80EA6C7A443}" srcOrd="1" destOrd="0" presId="urn:microsoft.com/office/officeart/2009/3/layout/SnapshotPictureList"/>
    <dgm:cxn modelId="{B6C80D39-B88F-47D4-BBC0-0368D555A093}" type="presParOf" srcId="{2A02CE02-A9A0-4B8B-82DC-4ABA5340D2EC}" destId="{FA5435DC-1EAB-4E0C-857B-710BEF9299D8}" srcOrd="2" destOrd="0" presId="urn:microsoft.com/office/officeart/2009/3/layout/SnapshotPictureList"/>
    <dgm:cxn modelId="{1E89085A-B777-4E9F-935F-67D92E310468}" type="presParOf" srcId="{2A02CE02-A9A0-4B8B-82DC-4ABA5340D2EC}" destId="{CC46C5F9-8E7E-46B7-850F-8568031008F5}" srcOrd="3" destOrd="0" presId="urn:microsoft.com/office/officeart/2009/3/layout/SnapshotPictureList"/>
    <dgm:cxn modelId="{24EE3978-1915-4BD3-864C-D4EAAA08DC23}"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r>
            <a:rPr lang="ar-EG" sz="3000" b="1" dirty="0" smtClean="0">
              <a:solidFill>
                <a:srgbClr val="7030A0"/>
              </a:solidFill>
            </a:rPr>
            <a:t>حاول أن تبدو مبتسماً هاشاً باشاً دائماً.. فهذا يجعلك مقبولاً لدى الناس حتى ممن لم يعرفوك جيداً.. فالابتسامة تعرف طريقها إلى القلب</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13413">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5542263A-527E-43B8-9367-33EF2C5A148F}" srcId="{DCFF4CC6-9B63-431B-B090-363637F6966B}" destId="{3D448761-CA15-49AA-ADC9-3CB3D377774E}" srcOrd="0" destOrd="0" parTransId="{7C61DBA7-E12C-4C94-BA4F-9820218005CA}" sibTransId="{0DCE0A19-81D1-428F-9D9E-06C34AE1A5FC}"/>
    <dgm:cxn modelId="{7E48BC40-0741-487B-B83B-AB26D10A61F9}" type="presOf" srcId="{3D448761-CA15-49AA-ADC9-3CB3D377774E}" destId="{FA5435DC-1EAB-4E0C-857B-710BEF9299D8}" srcOrd="0" destOrd="0" presId="urn:microsoft.com/office/officeart/2009/3/layout/SnapshotPictureList"/>
    <dgm:cxn modelId="{8E722A26-3C8A-432F-8F51-27FBF8C7B9CE}" srcId="{E5363711-CB78-42A2-8901-1AE89FEBD9D7}" destId="{DCFF4CC6-9B63-431B-B090-363637F6966B}" srcOrd="0" destOrd="0" parTransId="{31F8294D-367E-4D20-A2B5-735EB445D700}" sibTransId="{604CF892-95C7-4FF3-973E-55D0DB65D3DB}"/>
    <dgm:cxn modelId="{AC2E3F68-281C-4E65-AB64-0C7FFE001E04}" type="presOf" srcId="{E5363711-CB78-42A2-8901-1AE89FEBD9D7}" destId="{9E034072-C66B-4313-9542-6F74B178C22C}" srcOrd="0" destOrd="0" presId="urn:microsoft.com/office/officeart/2009/3/layout/SnapshotPictureList"/>
    <dgm:cxn modelId="{6417B87C-9128-43B5-9EAE-BC01AC02EEFF}" type="presOf" srcId="{DCFF4CC6-9B63-431B-B090-363637F6966B}" destId="{A392A592-30EF-4395-89E7-C80EA6C7A443}" srcOrd="0" destOrd="0" presId="urn:microsoft.com/office/officeart/2009/3/layout/SnapshotPictureList"/>
    <dgm:cxn modelId="{7DC59FF0-7B6E-4408-893A-70FD79CEEFB3}" type="presParOf" srcId="{9E034072-C66B-4313-9542-6F74B178C22C}" destId="{2A02CE02-A9A0-4B8B-82DC-4ABA5340D2EC}" srcOrd="0" destOrd="0" presId="urn:microsoft.com/office/officeart/2009/3/layout/SnapshotPictureList"/>
    <dgm:cxn modelId="{451F1A32-D3F3-4354-A366-AEAE3F1349C4}" type="presParOf" srcId="{2A02CE02-A9A0-4B8B-82DC-4ABA5340D2EC}" destId="{2E64D2BF-F86F-4853-98F2-36E3A1880576}" srcOrd="0" destOrd="0" presId="urn:microsoft.com/office/officeart/2009/3/layout/SnapshotPictureList"/>
    <dgm:cxn modelId="{DD3EDDE3-DF3B-42D2-847A-E98021578716}" type="presParOf" srcId="{2A02CE02-A9A0-4B8B-82DC-4ABA5340D2EC}" destId="{A392A592-30EF-4395-89E7-C80EA6C7A443}" srcOrd="1" destOrd="0" presId="urn:microsoft.com/office/officeart/2009/3/layout/SnapshotPictureList"/>
    <dgm:cxn modelId="{7FAA4295-3199-4161-B119-2463E7C121DA}" type="presParOf" srcId="{2A02CE02-A9A0-4B8B-82DC-4ABA5340D2EC}" destId="{FA5435DC-1EAB-4E0C-857B-710BEF9299D8}" srcOrd="2" destOrd="0" presId="urn:microsoft.com/office/officeart/2009/3/layout/SnapshotPictureList"/>
    <dgm:cxn modelId="{C879C3DB-AED3-4665-9FB3-08A002E3FC2E}" type="presParOf" srcId="{2A02CE02-A9A0-4B8B-82DC-4ABA5340D2EC}" destId="{CC46C5F9-8E7E-46B7-850F-8568031008F5}" srcOrd="3" destOrd="0" presId="urn:microsoft.com/office/officeart/2009/3/layout/SnapshotPictureList"/>
    <dgm:cxn modelId="{B4509A66-F9B5-425F-8917-C9C4A1829433}"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r>
            <a:rPr lang="ar-EG" sz="3000" b="1" dirty="0" smtClean="0">
              <a:solidFill>
                <a:srgbClr val="7030A0"/>
              </a:solidFill>
            </a:rPr>
            <a:t>حاول أن تركز على الأشياء الجميلة فيمن تتعامل معه.. وتبرزها فلكل منا عيوب ومزايا.. وإن أردت التحدث عن عيوب شخص فلا تجابهه بها ولكن حاول أن تعرضها له بطريقة لبقة وغير مباشرة كأن تتحدث عنها في إنسان آخر من خيالك.. وسيقيسها هو على نفسه</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25766">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5542263A-527E-43B8-9367-33EF2C5A148F}" srcId="{DCFF4CC6-9B63-431B-B090-363637F6966B}" destId="{3D448761-CA15-49AA-ADC9-3CB3D377774E}" srcOrd="0" destOrd="0" parTransId="{7C61DBA7-E12C-4C94-BA4F-9820218005CA}" sibTransId="{0DCE0A19-81D1-428F-9D9E-06C34AE1A5FC}"/>
    <dgm:cxn modelId="{8E722A26-3C8A-432F-8F51-27FBF8C7B9CE}" srcId="{E5363711-CB78-42A2-8901-1AE89FEBD9D7}" destId="{DCFF4CC6-9B63-431B-B090-363637F6966B}" srcOrd="0" destOrd="0" parTransId="{31F8294D-367E-4D20-A2B5-735EB445D700}" sibTransId="{604CF892-95C7-4FF3-973E-55D0DB65D3DB}"/>
    <dgm:cxn modelId="{ECDDBF08-7CB3-4C31-B568-EEB5D159C2DA}" type="presOf" srcId="{3D448761-CA15-49AA-ADC9-3CB3D377774E}" destId="{FA5435DC-1EAB-4E0C-857B-710BEF9299D8}" srcOrd="0" destOrd="0" presId="urn:microsoft.com/office/officeart/2009/3/layout/SnapshotPictureList"/>
    <dgm:cxn modelId="{2BF29C91-F92B-4CAF-A8A0-2DF2EC74070B}" type="presOf" srcId="{DCFF4CC6-9B63-431B-B090-363637F6966B}" destId="{A392A592-30EF-4395-89E7-C80EA6C7A443}" srcOrd="0" destOrd="0" presId="urn:microsoft.com/office/officeart/2009/3/layout/SnapshotPictureList"/>
    <dgm:cxn modelId="{16FD40F7-5F16-4465-9A1D-E951DAC3B3D3}" type="presOf" srcId="{E5363711-CB78-42A2-8901-1AE89FEBD9D7}" destId="{9E034072-C66B-4313-9542-6F74B178C22C}" srcOrd="0" destOrd="0" presId="urn:microsoft.com/office/officeart/2009/3/layout/SnapshotPictureList"/>
    <dgm:cxn modelId="{E82E7958-EFCB-4A19-AF4D-0F6DF29E7C51}" type="presParOf" srcId="{9E034072-C66B-4313-9542-6F74B178C22C}" destId="{2A02CE02-A9A0-4B8B-82DC-4ABA5340D2EC}" srcOrd="0" destOrd="0" presId="urn:microsoft.com/office/officeart/2009/3/layout/SnapshotPictureList"/>
    <dgm:cxn modelId="{F75EFD71-826B-43D6-8F62-2C74AE69DF19}" type="presParOf" srcId="{2A02CE02-A9A0-4B8B-82DC-4ABA5340D2EC}" destId="{2E64D2BF-F86F-4853-98F2-36E3A1880576}" srcOrd="0" destOrd="0" presId="urn:microsoft.com/office/officeart/2009/3/layout/SnapshotPictureList"/>
    <dgm:cxn modelId="{72FAF7E7-E87B-4AB6-987A-89FC3CADC621}" type="presParOf" srcId="{2A02CE02-A9A0-4B8B-82DC-4ABA5340D2EC}" destId="{A392A592-30EF-4395-89E7-C80EA6C7A443}" srcOrd="1" destOrd="0" presId="urn:microsoft.com/office/officeart/2009/3/layout/SnapshotPictureList"/>
    <dgm:cxn modelId="{A5C4AEE3-5859-47F2-BA0B-345EC43EC4FA}" type="presParOf" srcId="{2A02CE02-A9A0-4B8B-82DC-4ABA5340D2EC}" destId="{FA5435DC-1EAB-4E0C-857B-710BEF9299D8}" srcOrd="2" destOrd="0" presId="urn:microsoft.com/office/officeart/2009/3/layout/SnapshotPictureList"/>
    <dgm:cxn modelId="{F5977BC1-12E9-41E3-ABF7-50A959AD7ECE}" type="presParOf" srcId="{2A02CE02-A9A0-4B8B-82DC-4ABA5340D2EC}" destId="{CC46C5F9-8E7E-46B7-850F-8568031008F5}" srcOrd="3" destOrd="0" presId="urn:microsoft.com/office/officeart/2009/3/layout/SnapshotPictureList"/>
    <dgm:cxn modelId="{10BADE2A-3482-46E6-9D2A-2D54C2286414}"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endParaRPr lang="ar-EG" sz="3000" b="1" dirty="0" smtClean="0">
            <a:solidFill>
              <a:srgbClr val="7030A0"/>
            </a:solidFill>
          </a:endParaRPr>
        </a:p>
        <a:p>
          <a:pPr algn="justLow" rtl="1"/>
          <a:endParaRPr lang="ar-EG" sz="1200" b="1" dirty="0" smtClean="0">
            <a:solidFill>
              <a:srgbClr val="7030A0"/>
            </a:solidFill>
          </a:endParaRPr>
        </a:p>
        <a:p>
          <a:pPr algn="justLow" rtl="1"/>
          <a:r>
            <a:rPr lang="ar-EG" sz="3000" b="1" dirty="0" smtClean="0">
              <a:solidFill>
                <a:srgbClr val="7030A0"/>
              </a:solidFill>
            </a:rPr>
            <a:t>حاول أن تكون متعاوناً مع الآخرين في حدود مقدرتك.. ولكن عندما يطلب ذلك حتى تبتعد عن الفضول</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13413">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5542263A-527E-43B8-9367-33EF2C5A148F}" srcId="{DCFF4CC6-9B63-431B-B090-363637F6966B}" destId="{3D448761-CA15-49AA-ADC9-3CB3D377774E}" srcOrd="0" destOrd="0" parTransId="{7C61DBA7-E12C-4C94-BA4F-9820218005CA}" sibTransId="{0DCE0A19-81D1-428F-9D9E-06C34AE1A5FC}"/>
    <dgm:cxn modelId="{21D62FF4-6835-4DE4-BF94-E835AF00CE25}" type="presOf" srcId="{DCFF4CC6-9B63-431B-B090-363637F6966B}" destId="{A392A592-30EF-4395-89E7-C80EA6C7A443}" srcOrd="0" destOrd="0" presId="urn:microsoft.com/office/officeart/2009/3/layout/SnapshotPictureList"/>
    <dgm:cxn modelId="{8E722A26-3C8A-432F-8F51-27FBF8C7B9CE}" srcId="{E5363711-CB78-42A2-8901-1AE89FEBD9D7}" destId="{DCFF4CC6-9B63-431B-B090-363637F6966B}" srcOrd="0" destOrd="0" parTransId="{31F8294D-367E-4D20-A2B5-735EB445D700}" sibTransId="{604CF892-95C7-4FF3-973E-55D0DB65D3DB}"/>
    <dgm:cxn modelId="{4FCDD6A2-B18E-439F-B220-46FBD30E3130}" type="presOf" srcId="{E5363711-CB78-42A2-8901-1AE89FEBD9D7}" destId="{9E034072-C66B-4313-9542-6F74B178C22C}" srcOrd="0" destOrd="0" presId="urn:microsoft.com/office/officeart/2009/3/layout/SnapshotPictureList"/>
    <dgm:cxn modelId="{0155C780-F3A3-4C2B-BA4E-58B79B8BC9C3}" type="presOf" srcId="{3D448761-CA15-49AA-ADC9-3CB3D377774E}" destId="{FA5435DC-1EAB-4E0C-857B-710BEF9299D8}" srcOrd="0" destOrd="0" presId="urn:microsoft.com/office/officeart/2009/3/layout/SnapshotPictureList"/>
    <dgm:cxn modelId="{07183340-F0AA-4FA7-BC33-81A6ED7F2EA0}" type="presParOf" srcId="{9E034072-C66B-4313-9542-6F74B178C22C}" destId="{2A02CE02-A9A0-4B8B-82DC-4ABA5340D2EC}" srcOrd="0" destOrd="0" presId="urn:microsoft.com/office/officeart/2009/3/layout/SnapshotPictureList"/>
    <dgm:cxn modelId="{8776EA00-5A3B-43BD-ADAB-C70443F38903}" type="presParOf" srcId="{2A02CE02-A9A0-4B8B-82DC-4ABA5340D2EC}" destId="{2E64D2BF-F86F-4853-98F2-36E3A1880576}" srcOrd="0" destOrd="0" presId="urn:microsoft.com/office/officeart/2009/3/layout/SnapshotPictureList"/>
    <dgm:cxn modelId="{42DCEAF6-4A70-44E5-BE27-367598EBD055}" type="presParOf" srcId="{2A02CE02-A9A0-4B8B-82DC-4ABA5340D2EC}" destId="{A392A592-30EF-4395-89E7-C80EA6C7A443}" srcOrd="1" destOrd="0" presId="urn:microsoft.com/office/officeart/2009/3/layout/SnapshotPictureList"/>
    <dgm:cxn modelId="{33FD51C8-00A0-471F-A759-146659431D94}" type="presParOf" srcId="{2A02CE02-A9A0-4B8B-82DC-4ABA5340D2EC}" destId="{FA5435DC-1EAB-4E0C-857B-710BEF9299D8}" srcOrd="2" destOrd="0" presId="urn:microsoft.com/office/officeart/2009/3/layout/SnapshotPictureList"/>
    <dgm:cxn modelId="{7F078C75-5A63-4F6B-8322-946415F1DDA8}" type="presParOf" srcId="{2A02CE02-A9A0-4B8B-82DC-4ABA5340D2EC}" destId="{CC46C5F9-8E7E-46B7-850F-8568031008F5}" srcOrd="3" destOrd="0" presId="urn:microsoft.com/office/officeart/2009/3/layout/SnapshotPictureList"/>
    <dgm:cxn modelId="{307DFF61-9381-41BD-99A2-1A1A58C8E049}"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endParaRPr lang="ar-EG" sz="2000" b="1" dirty="0" smtClean="0">
            <a:solidFill>
              <a:srgbClr val="7030A0"/>
            </a:solidFill>
          </a:endParaRPr>
        </a:p>
        <a:p>
          <a:pPr algn="justLow" rtl="1"/>
          <a:r>
            <a:rPr lang="ar-EG" sz="3000" b="1" dirty="0" smtClean="0">
              <a:solidFill>
                <a:srgbClr val="7030A0"/>
              </a:solidFill>
            </a:rPr>
            <a:t>حاول أن تقلل من المزاح.. فهو ليس مقبولاً عند كل الناس.. وقد يكون مزاحك ثقيلاً فتفقد من خلاله من تحب.. وعليك اختيار الوقت المناسب لذلك</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13413">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7D3AADD0-DE45-4206-BEB9-3D89E272C11C}" type="presOf" srcId="{3D448761-CA15-49AA-ADC9-3CB3D377774E}" destId="{FA5435DC-1EAB-4E0C-857B-710BEF9299D8}" srcOrd="0" destOrd="0" presId="urn:microsoft.com/office/officeart/2009/3/layout/SnapshotPictureList"/>
    <dgm:cxn modelId="{5542263A-527E-43B8-9367-33EF2C5A148F}" srcId="{DCFF4CC6-9B63-431B-B090-363637F6966B}" destId="{3D448761-CA15-49AA-ADC9-3CB3D377774E}" srcOrd="0" destOrd="0" parTransId="{7C61DBA7-E12C-4C94-BA4F-9820218005CA}" sibTransId="{0DCE0A19-81D1-428F-9D9E-06C34AE1A5FC}"/>
    <dgm:cxn modelId="{F3FD69D2-35A8-4F5B-A223-4011F010ABF8}" type="presOf" srcId="{DCFF4CC6-9B63-431B-B090-363637F6966B}" destId="{A392A592-30EF-4395-89E7-C80EA6C7A443}" srcOrd="0" destOrd="0" presId="urn:microsoft.com/office/officeart/2009/3/layout/SnapshotPictureList"/>
    <dgm:cxn modelId="{5ABE8ABB-3866-4D6F-AB5C-6CB2AFF7E804}" type="presOf" srcId="{E5363711-CB78-42A2-8901-1AE89FEBD9D7}" destId="{9E034072-C66B-4313-9542-6F74B178C22C}" srcOrd="0" destOrd="0" presId="urn:microsoft.com/office/officeart/2009/3/layout/SnapshotPictureList"/>
    <dgm:cxn modelId="{8E722A26-3C8A-432F-8F51-27FBF8C7B9CE}" srcId="{E5363711-CB78-42A2-8901-1AE89FEBD9D7}" destId="{DCFF4CC6-9B63-431B-B090-363637F6966B}" srcOrd="0" destOrd="0" parTransId="{31F8294D-367E-4D20-A2B5-735EB445D700}" sibTransId="{604CF892-95C7-4FF3-973E-55D0DB65D3DB}"/>
    <dgm:cxn modelId="{AC27F7CA-822B-4A32-83BD-7A01F0A0D5DD}" type="presParOf" srcId="{9E034072-C66B-4313-9542-6F74B178C22C}" destId="{2A02CE02-A9A0-4B8B-82DC-4ABA5340D2EC}" srcOrd="0" destOrd="0" presId="urn:microsoft.com/office/officeart/2009/3/layout/SnapshotPictureList"/>
    <dgm:cxn modelId="{CC88D4F9-4CA7-43AA-BE54-F43847BE4619}" type="presParOf" srcId="{2A02CE02-A9A0-4B8B-82DC-4ABA5340D2EC}" destId="{2E64D2BF-F86F-4853-98F2-36E3A1880576}" srcOrd="0" destOrd="0" presId="urn:microsoft.com/office/officeart/2009/3/layout/SnapshotPictureList"/>
    <dgm:cxn modelId="{02BCAE64-553B-4EA0-A88F-7F7BD381AAA4}" type="presParOf" srcId="{2A02CE02-A9A0-4B8B-82DC-4ABA5340D2EC}" destId="{A392A592-30EF-4395-89E7-C80EA6C7A443}" srcOrd="1" destOrd="0" presId="urn:microsoft.com/office/officeart/2009/3/layout/SnapshotPictureList"/>
    <dgm:cxn modelId="{223F0599-0A1A-429A-9D3C-7CD824593AF9}" type="presParOf" srcId="{2A02CE02-A9A0-4B8B-82DC-4ABA5340D2EC}" destId="{FA5435DC-1EAB-4E0C-857B-710BEF9299D8}" srcOrd="2" destOrd="0" presId="urn:microsoft.com/office/officeart/2009/3/layout/SnapshotPictureList"/>
    <dgm:cxn modelId="{D6D20E15-1774-44DE-84AA-80D59C9CA31A}" type="presParOf" srcId="{2A02CE02-A9A0-4B8B-82DC-4ABA5340D2EC}" destId="{CC46C5F9-8E7E-46B7-850F-8568031008F5}" srcOrd="3" destOrd="0" presId="urn:microsoft.com/office/officeart/2009/3/layout/SnapshotPictureList"/>
    <dgm:cxn modelId="{8084C926-EF5E-46B9-95D1-D34B61C01251}"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endParaRPr lang="ar-EG" sz="3000" b="1" dirty="0" smtClean="0">
            <a:solidFill>
              <a:srgbClr val="7030A0"/>
            </a:solidFill>
          </a:endParaRPr>
        </a:p>
        <a:p>
          <a:pPr algn="justLow" rtl="1"/>
          <a:endParaRPr lang="ar-EG" sz="1800" b="1" dirty="0" smtClean="0">
            <a:solidFill>
              <a:srgbClr val="7030A0"/>
            </a:solidFill>
          </a:endParaRPr>
        </a:p>
        <a:p>
          <a:pPr algn="justLow" rtl="1"/>
          <a:r>
            <a:rPr lang="ar-EG" sz="3000" b="1" dirty="0" smtClean="0">
              <a:solidFill>
                <a:srgbClr val="7030A0"/>
              </a:solidFill>
            </a:rPr>
            <a:t>ابتعد عن التلون والظهور بأكثر من وجه.. فسيأتي عليك يوم وتتكشف أقنعتك</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13413">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5542263A-527E-43B8-9367-33EF2C5A148F}" srcId="{DCFF4CC6-9B63-431B-B090-363637F6966B}" destId="{3D448761-CA15-49AA-ADC9-3CB3D377774E}" srcOrd="0" destOrd="0" parTransId="{7C61DBA7-E12C-4C94-BA4F-9820218005CA}" sibTransId="{0DCE0A19-81D1-428F-9D9E-06C34AE1A5FC}"/>
    <dgm:cxn modelId="{8E6C44ED-4F31-48A6-A9C9-72D0483B6936}" type="presOf" srcId="{3D448761-CA15-49AA-ADC9-3CB3D377774E}" destId="{FA5435DC-1EAB-4E0C-857B-710BEF9299D8}" srcOrd="0" destOrd="0" presId="urn:microsoft.com/office/officeart/2009/3/layout/SnapshotPictureList"/>
    <dgm:cxn modelId="{8E722A26-3C8A-432F-8F51-27FBF8C7B9CE}" srcId="{E5363711-CB78-42A2-8901-1AE89FEBD9D7}" destId="{DCFF4CC6-9B63-431B-B090-363637F6966B}" srcOrd="0" destOrd="0" parTransId="{31F8294D-367E-4D20-A2B5-735EB445D700}" sibTransId="{604CF892-95C7-4FF3-973E-55D0DB65D3DB}"/>
    <dgm:cxn modelId="{BACE8506-20AA-4848-B803-2762B2759431}" type="presOf" srcId="{E5363711-CB78-42A2-8901-1AE89FEBD9D7}" destId="{9E034072-C66B-4313-9542-6F74B178C22C}" srcOrd="0" destOrd="0" presId="urn:microsoft.com/office/officeart/2009/3/layout/SnapshotPictureList"/>
    <dgm:cxn modelId="{FF81F2AC-A9DE-416B-B561-8E696FCECF48}" type="presOf" srcId="{DCFF4CC6-9B63-431B-B090-363637F6966B}" destId="{A392A592-30EF-4395-89E7-C80EA6C7A443}" srcOrd="0" destOrd="0" presId="urn:microsoft.com/office/officeart/2009/3/layout/SnapshotPictureList"/>
    <dgm:cxn modelId="{F5DBB1F8-E915-499C-904D-593D6D6EB36A}" type="presParOf" srcId="{9E034072-C66B-4313-9542-6F74B178C22C}" destId="{2A02CE02-A9A0-4B8B-82DC-4ABA5340D2EC}" srcOrd="0" destOrd="0" presId="urn:microsoft.com/office/officeart/2009/3/layout/SnapshotPictureList"/>
    <dgm:cxn modelId="{7E1298F6-2477-4876-9247-5B8A7B8F64C8}" type="presParOf" srcId="{2A02CE02-A9A0-4B8B-82DC-4ABA5340D2EC}" destId="{2E64D2BF-F86F-4853-98F2-36E3A1880576}" srcOrd="0" destOrd="0" presId="urn:microsoft.com/office/officeart/2009/3/layout/SnapshotPictureList"/>
    <dgm:cxn modelId="{072ADD2C-8B39-4A62-B8C3-98608913F75F}" type="presParOf" srcId="{2A02CE02-A9A0-4B8B-82DC-4ABA5340D2EC}" destId="{A392A592-30EF-4395-89E7-C80EA6C7A443}" srcOrd="1" destOrd="0" presId="urn:microsoft.com/office/officeart/2009/3/layout/SnapshotPictureList"/>
    <dgm:cxn modelId="{D5393C08-2502-41DD-9BF8-2E9309BB95A3}" type="presParOf" srcId="{2A02CE02-A9A0-4B8B-82DC-4ABA5340D2EC}" destId="{FA5435DC-1EAB-4E0C-857B-710BEF9299D8}" srcOrd="2" destOrd="0" presId="urn:microsoft.com/office/officeart/2009/3/layout/SnapshotPictureList"/>
    <dgm:cxn modelId="{79F4BC04-A26B-4EA3-91B8-034BC1633023}" type="presParOf" srcId="{2A02CE02-A9A0-4B8B-82DC-4ABA5340D2EC}" destId="{CC46C5F9-8E7E-46B7-850F-8568031008F5}" srcOrd="3" destOrd="0" presId="urn:microsoft.com/office/officeart/2009/3/layout/SnapshotPictureList"/>
    <dgm:cxn modelId="{B7918F34-B226-46EA-9B3A-CF017196001E}"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363711-CB78-42A2-8901-1AE89FEBD9D7}" type="doc">
      <dgm:prSet loTypeId="urn:microsoft.com/office/officeart/2009/3/layout/SnapshotPictureList" loCatId="picture" qsTypeId="urn:microsoft.com/office/officeart/2005/8/quickstyle/simple1" qsCatId="simple" csTypeId="urn:microsoft.com/office/officeart/2005/8/colors/accent2_1" csCatId="accent2" phldr="1"/>
      <dgm:spPr/>
      <dgm:t>
        <a:bodyPr/>
        <a:lstStyle/>
        <a:p>
          <a:pPr rtl="1"/>
          <a:endParaRPr lang="ar-EG"/>
        </a:p>
      </dgm:t>
    </dgm:pt>
    <dgm:pt modelId="{3D448761-CA15-49AA-ADC9-3CB3D377774E}">
      <dgm:prSet phldrT="[Text]" custT="1"/>
      <dgm:spPr/>
      <dgm:t>
        <a:bodyPr/>
        <a:lstStyle/>
        <a:p>
          <a:pPr algn="justLow" rtl="1"/>
          <a:endParaRPr lang="ar-EG" sz="3000" b="1" dirty="0" smtClean="0">
            <a:solidFill>
              <a:srgbClr val="7030A0"/>
            </a:solidFill>
          </a:endParaRPr>
        </a:p>
        <a:p>
          <a:pPr algn="justLow" rtl="1"/>
          <a:r>
            <a:rPr lang="ar-EG" sz="3000" b="1" dirty="0" smtClean="0">
              <a:solidFill>
                <a:srgbClr val="7030A0"/>
              </a:solidFill>
            </a:rPr>
            <a:t>ابتعد عن التكلف بالكلام والتصرفات.. ودعك على طبيعتك مع الحرص على عدم فقدان الاتزان.. وفكر بما تقوله قبل أن تنطق به</a:t>
          </a:r>
          <a:endParaRPr lang="ar-EG" sz="3000" b="1" dirty="0">
            <a:solidFill>
              <a:srgbClr val="7030A0"/>
            </a:solidFill>
          </a:endParaRPr>
        </a:p>
      </dgm:t>
    </dgm:pt>
    <dgm:pt modelId="{0DCE0A19-81D1-428F-9D9E-06C34AE1A5FC}" type="sibTrans" cxnId="{5542263A-527E-43B8-9367-33EF2C5A148F}">
      <dgm:prSet/>
      <dgm:spPr/>
      <dgm:t>
        <a:bodyPr/>
        <a:lstStyle/>
        <a:p>
          <a:pPr rtl="1"/>
          <a:endParaRPr lang="ar-EG"/>
        </a:p>
      </dgm:t>
    </dgm:pt>
    <dgm:pt modelId="{7C61DBA7-E12C-4C94-BA4F-9820218005CA}" type="parTrans" cxnId="{5542263A-527E-43B8-9367-33EF2C5A148F}">
      <dgm:prSet/>
      <dgm:spPr/>
      <dgm:t>
        <a:bodyPr/>
        <a:lstStyle/>
        <a:p>
          <a:pPr rtl="1"/>
          <a:endParaRPr lang="ar-EG"/>
        </a:p>
      </dgm:t>
    </dgm:pt>
    <dgm:pt modelId="{DCFF4CC6-9B63-431B-B090-363637F6966B}">
      <dgm:prSet phldrT="[Text]"/>
      <dgm:spPr/>
      <dgm:t>
        <a:bodyPr/>
        <a:lstStyle/>
        <a:p>
          <a:pPr rtl="1"/>
          <a:endParaRPr lang="ar-EG" dirty="0"/>
        </a:p>
      </dgm:t>
    </dgm:pt>
    <dgm:pt modelId="{604CF892-95C7-4FF3-973E-55D0DB65D3DB}" type="sibTrans" cxnId="{8E722A26-3C8A-432F-8F51-27FBF8C7B9CE}">
      <dgm:prSet/>
      <dgm:spPr/>
      <dgm:t>
        <a:bodyPr/>
        <a:lstStyle/>
        <a:p>
          <a:pPr rtl="1"/>
          <a:endParaRPr lang="ar-EG"/>
        </a:p>
      </dgm:t>
    </dgm:pt>
    <dgm:pt modelId="{31F8294D-367E-4D20-A2B5-735EB445D700}" type="parTrans" cxnId="{8E722A26-3C8A-432F-8F51-27FBF8C7B9CE}">
      <dgm:prSet/>
      <dgm:spPr/>
      <dgm:t>
        <a:bodyPr/>
        <a:lstStyle/>
        <a:p>
          <a:pPr rtl="1"/>
          <a:endParaRPr lang="ar-EG"/>
        </a:p>
      </dgm:t>
    </dgm:pt>
    <dgm:pt modelId="{9E034072-C66B-4313-9542-6F74B178C22C}" type="pres">
      <dgm:prSet presAssocID="{E5363711-CB78-42A2-8901-1AE89FEBD9D7}" presName="Name0" presStyleCnt="0">
        <dgm:presLayoutVars>
          <dgm:chMax/>
          <dgm:chPref/>
          <dgm:dir/>
          <dgm:animLvl val="lvl"/>
        </dgm:presLayoutVars>
      </dgm:prSet>
      <dgm:spPr/>
      <dgm:t>
        <a:bodyPr/>
        <a:lstStyle/>
        <a:p>
          <a:pPr rtl="1"/>
          <a:endParaRPr lang="ar-EG"/>
        </a:p>
      </dgm:t>
    </dgm:pt>
    <dgm:pt modelId="{2A02CE02-A9A0-4B8B-82DC-4ABA5340D2EC}" type="pres">
      <dgm:prSet presAssocID="{DCFF4CC6-9B63-431B-B090-363637F6966B}" presName="composite" presStyleCnt="0"/>
      <dgm:spPr/>
    </dgm:pt>
    <dgm:pt modelId="{2E64D2BF-F86F-4853-98F2-36E3A1880576}" type="pres">
      <dgm:prSet presAssocID="{DCFF4CC6-9B63-431B-B090-363637F6966B}" presName="ParentAccentShape" presStyleLbl="trBgShp" presStyleIdx="0" presStyleCnt="2" custScaleX="63353"/>
      <dgm:spPr/>
    </dgm:pt>
    <dgm:pt modelId="{A392A592-30EF-4395-89E7-C80EA6C7A443}" type="pres">
      <dgm:prSet presAssocID="{DCFF4CC6-9B63-431B-B090-363637F6966B}" presName="ParentText" presStyleLbl="revTx" presStyleIdx="0" presStyleCnt="2">
        <dgm:presLayoutVars>
          <dgm:chMax val="1"/>
          <dgm:chPref val="1"/>
          <dgm:bulletEnabled val="1"/>
        </dgm:presLayoutVars>
      </dgm:prSet>
      <dgm:spPr/>
      <dgm:t>
        <a:bodyPr/>
        <a:lstStyle/>
        <a:p>
          <a:pPr rtl="1"/>
          <a:endParaRPr lang="ar-EG"/>
        </a:p>
      </dgm:t>
    </dgm:pt>
    <dgm:pt modelId="{FA5435DC-1EAB-4E0C-857B-710BEF9299D8}" type="pres">
      <dgm:prSet presAssocID="{DCFF4CC6-9B63-431B-B090-363637F6966B}" presName="ChildText" presStyleLbl="revTx" presStyleIdx="1" presStyleCnt="2" custScaleX="170066" custLinFactNeighborX="-8896" custLinFactNeighborY="-13413">
        <dgm:presLayoutVars>
          <dgm:chMax val="0"/>
          <dgm:chPref val="0"/>
        </dgm:presLayoutVars>
      </dgm:prSet>
      <dgm:spPr/>
      <dgm:t>
        <a:bodyPr/>
        <a:lstStyle/>
        <a:p>
          <a:pPr rtl="1"/>
          <a:endParaRPr lang="ar-EG"/>
        </a:p>
      </dgm:t>
    </dgm:pt>
    <dgm:pt modelId="{CC46C5F9-8E7E-46B7-850F-8568031008F5}" type="pres">
      <dgm:prSet presAssocID="{DCFF4CC6-9B63-431B-B090-363637F6966B}" presName="ChildAccentShape" presStyleLbl="trBgShp" presStyleIdx="1" presStyleCnt="2"/>
      <dgm:spPr/>
    </dgm:pt>
    <dgm:pt modelId="{856B06AF-B333-4631-B115-EDB19BEE73C9}" type="pres">
      <dgm:prSet presAssocID="{DCFF4CC6-9B63-431B-B090-363637F6966B}" presName="Image" presStyleLbl="alignImgPlace1" presStyleIdx="0" presStyleCnt="1" custScaleX="62318"/>
      <dgm:spPr>
        <a:blipFill rotWithShape="1">
          <a:blip xmlns:r="http://schemas.openxmlformats.org/officeDocument/2006/relationships" r:embed="rId1"/>
          <a:stretch>
            <a:fillRect/>
          </a:stretch>
        </a:blipFill>
      </dgm:spPr>
      <dgm:t>
        <a:bodyPr/>
        <a:lstStyle/>
        <a:p>
          <a:pPr rtl="1"/>
          <a:endParaRPr lang="ar-EG"/>
        </a:p>
      </dgm:t>
    </dgm:pt>
  </dgm:ptLst>
  <dgm:cxnLst>
    <dgm:cxn modelId="{5542263A-527E-43B8-9367-33EF2C5A148F}" srcId="{DCFF4CC6-9B63-431B-B090-363637F6966B}" destId="{3D448761-CA15-49AA-ADC9-3CB3D377774E}" srcOrd="0" destOrd="0" parTransId="{7C61DBA7-E12C-4C94-BA4F-9820218005CA}" sibTransId="{0DCE0A19-81D1-428F-9D9E-06C34AE1A5FC}"/>
    <dgm:cxn modelId="{1E9F03D9-6F3E-477F-8122-F8AC314BF69A}" type="presOf" srcId="{3D448761-CA15-49AA-ADC9-3CB3D377774E}" destId="{FA5435DC-1EAB-4E0C-857B-710BEF9299D8}" srcOrd="0" destOrd="0" presId="urn:microsoft.com/office/officeart/2009/3/layout/SnapshotPictureList"/>
    <dgm:cxn modelId="{AA26E7CB-D16F-49B0-9E0E-A955C7CAF838}" type="presOf" srcId="{DCFF4CC6-9B63-431B-B090-363637F6966B}" destId="{A392A592-30EF-4395-89E7-C80EA6C7A443}" srcOrd="0" destOrd="0" presId="urn:microsoft.com/office/officeart/2009/3/layout/SnapshotPictureList"/>
    <dgm:cxn modelId="{8E722A26-3C8A-432F-8F51-27FBF8C7B9CE}" srcId="{E5363711-CB78-42A2-8901-1AE89FEBD9D7}" destId="{DCFF4CC6-9B63-431B-B090-363637F6966B}" srcOrd="0" destOrd="0" parTransId="{31F8294D-367E-4D20-A2B5-735EB445D700}" sibTransId="{604CF892-95C7-4FF3-973E-55D0DB65D3DB}"/>
    <dgm:cxn modelId="{97DEB251-DD2A-4B3E-A57B-2E6A181E6FE5}" type="presOf" srcId="{E5363711-CB78-42A2-8901-1AE89FEBD9D7}" destId="{9E034072-C66B-4313-9542-6F74B178C22C}" srcOrd="0" destOrd="0" presId="urn:microsoft.com/office/officeart/2009/3/layout/SnapshotPictureList"/>
    <dgm:cxn modelId="{4EDDFD60-1691-4712-9F16-8287FBF32EAC}" type="presParOf" srcId="{9E034072-C66B-4313-9542-6F74B178C22C}" destId="{2A02CE02-A9A0-4B8B-82DC-4ABA5340D2EC}" srcOrd="0" destOrd="0" presId="urn:microsoft.com/office/officeart/2009/3/layout/SnapshotPictureList"/>
    <dgm:cxn modelId="{C602C783-748A-4CAF-967D-82A3EA22D381}" type="presParOf" srcId="{2A02CE02-A9A0-4B8B-82DC-4ABA5340D2EC}" destId="{2E64D2BF-F86F-4853-98F2-36E3A1880576}" srcOrd="0" destOrd="0" presId="urn:microsoft.com/office/officeart/2009/3/layout/SnapshotPictureList"/>
    <dgm:cxn modelId="{9C0861D7-8926-4763-A4D7-C02BFC047967}" type="presParOf" srcId="{2A02CE02-A9A0-4B8B-82DC-4ABA5340D2EC}" destId="{A392A592-30EF-4395-89E7-C80EA6C7A443}" srcOrd="1" destOrd="0" presId="urn:microsoft.com/office/officeart/2009/3/layout/SnapshotPictureList"/>
    <dgm:cxn modelId="{32C5D1CD-05B8-4747-A5A4-3C5C961AFA64}" type="presParOf" srcId="{2A02CE02-A9A0-4B8B-82DC-4ABA5340D2EC}" destId="{FA5435DC-1EAB-4E0C-857B-710BEF9299D8}" srcOrd="2" destOrd="0" presId="urn:microsoft.com/office/officeart/2009/3/layout/SnapshotPictureList"/>
    <dgm:cxn modelId="{1A3787F7-BCC0-487A-9E8A-6063D643BE2E}" type="presParOf" srcId="{2A02CE02-A9A0-4B8B-82DC-4ABA5340D2EC}" destId="{CC46C5F9-8E7E-46B7-850F-8568031008F5}" srcOrd="3" destOrd="0" presId="urn:microsoft.com/office/officeart/2009/3/layout/SnapshotPictureList"/>
    <dgm:cxn modelId="{92945D25-4FE1-446B-8215-FC18E82AB53D}" type="presParOf" srcId="{2A02CE02-A9A0-4B8B-82DC-4ABA5340D2EC}" destId="{856B06AF-B333-4631-B115-EDB19BEE73C9}" srcOrd="4" destOrd="0" presId="urn:microsoft.com/office/officeart/2009/3/layout/SnapshotPicture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0.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D47FA018-3778-45F7-B89B-DF22D70730CB}" type="datetimeFigureOut">
              <a:rPr lang="ar-EG" smtClean="0"/>
              <a:pPr/>
              <a:t>28/05/1436</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5FD6C7A-BF8A-4EAD-BC43-1C06BA92DE04}" type="slidenum">
              <a:rPr lang="ar-EG" smtClean="0"/>
              <a:pPr/>
              <a:t>‹#›</a:t>
            </a:fld>
            <a:endParaRPr lang="ar-EG"/>
          </a:p>
        </p:txBody>
      </p:sp>
    </p:spTree>
    <p:extLst>
      <p:ext uri="{BB962C8B-B14F-4D97-AF65-F5344CB8AC3E}">
        <p14:creationId xmlns:p14="http://schemas.microsoft.com/office/powerpoint/2010/main" xmlns="" val="290403924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8BD707-D9CF-40AE-B4C6-C98DA3205C09}" type="datetimeFigureOut">
              <a:rPr lang="en-US"/>
              <a:pPr>
                <a:defRPr/>
              </a:pPr>
              <a:t>3/18/2015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1F4945E-59CA-46E1-B891-146B82BFBABC}" type="slidenum">
              <a:rPr lang="en-US"/>
              <a:pPr>
                <a:defRPr/>
              </a:pPr>
              <a:t>‹#›</a:t>
            </a:fld>
            <a:endParaRPr lang="en-US"/>
          </a:p>
        </p:txBody>
      </p:sp>
    </p:spTree>
    <p:extLst>
      <p:ext uri="{BB962C8B-B14F-4D97-AF65-F5344CB8AC3E}">
        <p14:creationId xmlns:p14="http://schemas.microsoft.com/office/powerpoint/2010/main" xmlns="" val="171899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8BD707-D9CF-40AE-B4C6-C98DA3205C09}" type="datetimeFigureOut">
              <a:rPr lang="en-US"/>
              <a:pPr>
                <a:defRPr/>
              </a:pPr>
              <a:t>3/18/2015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DADFFFB0-C177-4E86-9762-14D3C7674A28}" type="slidenum">
              <a:rPr lang="en-US"/>
              <a:pPr>
                <a:defRPr/>
              </a:pPr>
              <a:t>‹#›</a:t>
            </a:fld>
            <a:endParaRPr lang="en-US"/>
          </a:p>
        </p:txBody>
      </p:sp>
    </p:spTree>
    <p:extLst>
      <p:ext uri="{BB962C8B-B14F-4D97-AF65-F5344CB8AC3E}">
        <p14:creationId xmlns:p14="http://schemas.microsoft.com/office/powerpoint/2010/main" xmlns="" val="1610954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8BD707-D9CF-40AE-B4C6-C98DA3205C09}" type="datetimeFigureOut">
              <a:rPr lang="en-US"/>
              <a:pPr>
                <a:defRPr/>
              </a:pPr>
              <a:t>3/18/2015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B6B40CF-2561-4582-9C27-4B33B42FC9A5}" type="slidenum">
              <a:rPr lang="en-US"/>
              <a:pPr>
                <a:defRPr/>
              </a:pPr>
              <a:t>‹#›</a:t>
            </a:fld>
            <a:endParaRPr lang="en-US"/>
          </a:p>
        </p:txBody>
      </p:sp>
    </p:spTree>
    <p:extLst>
      <p:ext uri="{BB962C8B-B14F-4D97-AF65-F5344CB8AC3E}">
        <p14:creationId xmlns:p14="http://schemas.microsoft.com/office/powerpoint/2010/main" xmlns="" val="2674064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8BD707-D9CF-40AE-B4C6-C98DA3205C09}" type="datetimeFigureOut">
              <a:rPr lang="en-US"/>
              <a:pPr>
                <a:defRPr/>
              </a:pPr>
              <a:t>3/18/2015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74E2A76-6365-4B31-B130-48D596D8A8CA}" type="slidenum">
              <a:rPr lang="en-US"/>
              <a:pPr>
                <a:defRPr/>
              </a:pPr>
              <a:t>‹#›</a:t>
            </a:fld>
            <a:endParaRPr lang="en-US"/>
          </a:p>
        </p:txBody>
      </p:sp>
    </p:spTree>
    <p:extLst>
      <p:ext uri="{BB962C8B-B14F-4D97-AF65-F5344CB8AC3E}">
        <p14:creationId xmlns:p14="http://schemas.microsoft.com/office/powerpoint/2010/main" xmlns="" val="35285598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8BD707-D9CF-40AE-B4C6-C98DA3205C09}" type="datetimeFigureOut">
              <a:rPr lang="en-US"/>
              <a:pPr>
                <a:defRPr/>
              </a:pPr>
              <a:t>3/18/2015</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0265823B-7EA3-4FA0-B9FF-082767FACA93}" type="slidenum">
              <a:rPr lang="en-US"/>
              <a:pPr>
                <a:defRPr/>
              </a:pPr>
              <a:t>‹#›</a:t>
            </a:fld>
            <a:endParaRPr lang="en-US"/>
          </a:p>
        </p:txBody>
      </p:sp>
    </p:spTree>
    <p:extLst>
      <p:ext uri="{BB962C8B-B14F-4D97-AF65-F5344CB8AC3E}">
        <p14:creationId xmlns:p14="http://schemas.microsoft.com/office/powerpoint/2010/main" xmlns="" val="1194088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8BD707-D9CF-40AE-B4C6-C98DA3205C09}" type="datetimeFigureOut">
              <a:rPr lang="en-US"/>
              <a:pPr>
                <a:defRPr/>
              </a:pPr>
              <a:t>3/18/2015</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A661F0DC-FFB4-4F4E-804E-33B8E5382262}" type="slidenum">
              <a:rPr lang="en-US"/>
              <a:pPr>
                <a:defRPr/>
              </a:pPr>
              <a:t>‹#›</a:t>
            </a:fld>
            <a:endParaRPr lang="en-US"/>
          </a:p>
        </p:txBody>
      </p:sp>
    </p:spTree>
    <p:extLst>
      <p:ext uri="{BB962C8B-B14F-4D97-AF65-F5344CB8AC3E}">
        <p14:creationId xmlns:p14="http://schemas.microsoft.com/office/powerpoint/2010/main" xmlns="" val="3706998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8BD707-D9CF-40AE-B4C6-C98DA3205C09}" type="datetimeFigureOut">
              <a:rPr lang="en-US"/>
              <a:pPr>
                <a:defRPr/>
              </a:pPr>
              <a:t>3/18/2015</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CD6EDE58-996C-45F0-A5F9-8138ED461DF6}" type="slidenum">
              <a:rPr lang="en-US"/>
              <a:pPr>
                <a:defRPr/>
              </a:pPr>
              <a:t>‹#›</a:t>
            </a:fld>
            <a:endParaRPr lang="en-US"/>
          </a:p>
        </p:txBody>
      </p:sp>
    </p:spTree>
    <p:extLst>
      <p:ext uri="{BB962C8B-B14F-4D97-AF65-F5344CB8AC3E}">
        <p14:creationId xmlns:p14="http://schemas.microsoft.com/office/powerpoint/2010/main" xmlns="" val="2314101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8BD707-D9CF-40AE-B4C6-C98DA3205C09}" type="datetimeFigureOut">
              <a:rPr lang="en-US"/>
              <a:pPr>
                <a:defRPr/>
              </a:pPr>
              <a:t>3/18/2015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BE116E82-98F8-4F28-98E9-B8F389D3E291}" type="slidenum">
              <a:rPr lang="en-US"/>
              <a:pPr>
                <a:defRPr/>
              </a:pPr>
              <a:t>‹#›</a:t>
            </a:fld>
            <a:endParaRPr lang="en-US"/>
          </a:p>
        </p:txBody>
      </p:sp>
    </p:spTree>
    <p:extLst>
      <p:ext uri="{BB962C8B-B14F-4D97-AF65-F5344CB8AC3E}">
        <p14:creationId xmlns:p14="http://schemas.microsoft.com/office/powerpoint/2010/main" xmlns="" val="330596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8BD707-D9CF-40AE-B4C6-C98DA3205C09}" type="datetimeFigureOut">
              <a:rPr lang="en-US"/>
              <a:pPr>
                <a:defRPr/>
              </a:pPr>
              <a:t>3/18/2015</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FD7CC439-B547-4470-A2FC-E4559690FB66}" type="slidenum">
              <a:rPr lang="en-US"/>
              <a:pPr>
                <a:defRPr/>
              </a:pPr>
              <a:t>‹#›</a:t>
            </a:fld>
            <a:endParaRPr lang="en-US"/>
          </a:p>
        </p:txBody>
      </p:sp>
    </p:spTree>
    <p:extLst>
      <p:ext uri="{BB962C8B-B14F-4D97-AF65-F5344CB8AC3E}">
        <p14:creationId xmlns:p14="http://schemas.microsoft.com/office/powerpoint/2010/main" xmlns="" val="13455775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8BD707-D9CF-40AE-B4C6-C98DA3205C09}" type="datetimeFigureOut">
              <a:rPr lang="en-US"/>
              <a:pPr>
                <a:defRPr/>
              </a:pPr>
              <a:t>3/18/2015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18EF0309-7934-4500-A915-580F4A04ED93}" type="slidenum">
              <a:rPr lang="en-US"/>
              <a:pPr>
                <a:defRPr/>
              </a:pPr>
              <a:t>‹#›</a:t>
            </a:fld>
            <a:endParaRPr lang="en-US"/>
          </a:p>
        </p:txBody>
      </p:sp>
    </p:spTree>
    <p:extLst>
      <p:ext uri="{BB962C8B-B14F-4D97-AF65-F5344CB8AC3E}">
        <p14:creationId xmlns:p14="http://schemas.microsoft.com/office/powerpoint/2010/main" xmlns="" val="317754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cs typeface="Arial" pitchFamily="34" charset="0"/>
              </a:defRPr>
            </a:lvl1pPr>
          </a:lstStyle>
          <a:p>
            <a:pPr>
              <a:defRPr/>
            </a:pPr>
            <a:fld id="{1D8BD707-D9CF-40AE-B4C6-C98DA3205C09}" type="datetimeFigureOut">
              <a:rPr lang="en-US"/>
              <a:pPr>
                <a:defRPr/>
              </a:pPr>
              <a:t>3/18/2015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cs typeface="Arial" pitchFamily="34" charset="0"/>
              </a:defRPr>
            </a:lvl1pPr>
          </a:lstStyle>
          <a:p>
            <a:pPr>
              <a:defRPr/>
            </a:pPr>
            <a:fld id="{85265309-25BC-4871-97BE-04269859BB31}" type="slidenum">
              <a:rPr lang="en-US"/>
              <a:pPr>
                <a:defRPr/>
              </a:pPr>
              <a:t>‹#›</a:t>
            </a:fld>
            <a:endParaRPr lang="en-US"/>
          </a:p>
        </p:txBody>
      </p:sp>
    </p:spTree>
    <p:extLst>
      <p:ext uri="{BB962C8B-B14F-4D97-AF65-F5344CB8AC3E}">
        <p14:creationId xmlns:p14="http://schemas.microsoft.com/office/powerpoint/2010/main" xmlns="" val="810855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1D8BD707-D9CF-40AE-B4C6-C98DA3205C09}" type="datetimeFigureOut">
              <a:rPr lang="en-US"/>
              <a:pPr>
                <a:defRPr/>
              </a:pPr>
              <a:t>3/18/2015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9AD76D91-C4AC-4E37-A0F9-E1A87304B11E}" type="slidenum">
              <a:rPr lang="en-US"/>
              <a:pPr>
                <a:defRPr/>
              </a:pPr>
              <a:t>‹#›</a:t>
            </a:fld>
            <a:endParaRPr lang="en-US"/>
          </a:p>
        </p:txBody>
      </p:sp>
    </p:spTree>
    <p:extLst>
      <p:ext uri="{BB962C8B-B14F-4D97-AF65-F5344CB8AC3E}">
        <p14:creationId xmlns:p14="http://schemas.microsoft.com/office/powerpoint/2010/main" xmlns="" val="6866008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6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pic>
        <p:nvPicPr>
          <p:cNvPr id="1026" name="Picture 2" descr="F:\دينى\work\صور\9425325e85.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104900" y="990600"/>
            <a:ext cx="6972300" cy="4826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46317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Rounded Rectangle 1"/>
          <p:cNvSpPr/>
          <p:nvPr/>
        </p:nvSpPr>
        <p:spPr>
          <a:xfrm>
            <a:off x="1371600" y="533400"/>
            <a:ext cx="6248400" cy="22098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3200" dirty="0">
                <a:solidFill>
                  <a:schemeClr val="tx2">
                    <a:lumMod val="50000"/>
                  </a:schemeClr>
                </a:solidFill>
              </a:rPr>
              <a:t>هل تنبع تصرفاتي بناء على اختياري الشخصي حسب ما تمليه علي مبادئي أم بناء </a:t>
            </a:r>
            <a:endParaRPr lang="ar-EG" sz="3200" dirty="0" smtClean="0">
              <a:solidFill>
                <a:schemeClr val="tx2">
                  <a:lumMod val="50000"/>
                </a:schemeClr>
              </a:solidFill>
            </a:endParaRPr>
          </a:p>
          <a:p>
            <a:pPr algn="ctr" rtl="1"/>
            <a:r>
              <a:rPr lang="ar-EG" sz="3200" dirty="0" smtClean="0">
                <a:solidFill>
                  <a:schemeClr val="tx2">
                    <a:lumMod val="50000"/>
                  </a:schemeClr>
                </a:solidFill>
              </a:rPr>
              <a:t>على </a:t>
            </a:r>
            <a:r>
              <a:rPr lang="ar-EG" sz="3200" dirty="0">
                <a:solidFill>
                  <a:schemeClr val="tx2">
                    <a:lumMod val="50000"/>
                  </a:schemeClr>
                </a:solidFill>
              </a:rPr>
              <a:t>وضعي ومشاعري والظروف؟ </a:t>
            </a:r>
          </a:p>
        </p:txBody>
      </p:sp>
      <p:pic>
        <p:nvPicPr>
          <p:cNvPr id="1026" name="Picture 2" descr="F:\دينى\work\صور\question-mark3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0200" y="2971800"/>
            <a:ext cx="5638800" cy="3392466"/>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a:extLst/>
        </p:spPr>
      </p:pic>
    </p:spTree>
    <p:extLst>
      <p:ext uri="{BB962C8B-B14F-4D97-AF65-F5344CB8AC3E}">
        <p14:creationId xmlns:p14="http://schemas.microsoft.com/office/powerpoint/2010/main" xmlns="" val="19008628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000" fill="hold"/>
                                        <p:tgtEl>
                                          <p:spTgt spid="1026"/>
                                        </p:tgtEl>
                                        <p:attrNameLst>
                                          <p:attrName>ppt_w</p:attrName>
                                        </p:attrNameLst>
                                      </p:cBhvr>
                                      <p:tavLst>
                                        <p:tav tm="0">
                                          <p:val>
                                            <p:fltVal val="0"/>
                                          </p:val>
                                        </p:tav>
                                        <p:tav tm="100000">
                                          <p:val>
                                            <p:strVal val="#ppt_w"/>
                                          </p:val>
                                        </p:tav>
                                      </p:tavLst>
                                    </p:anim>
                                    <p:anim calcmode="lin" valueType="num">
                                      <p:cBhvr>
                                        <p:cTn id="12" dur="1000" fill="hold"/>
                                        <p:tgtEl>
                                          <p:spTgt spid="1026"/>
                                        </p:tgtEl>
                                        <p:attrNameLst>
                                          <p:attrName>ppt_h</p:attrName>
                                        </p:attrNameLst>
                                      </p:cBhvr>
                                      <p:tavLst>
                                        <p:tav tm="0">
                                          <p:val>
                                            <p:fltVal val="0"/>
                                          </p:val>
                                        </p:tav>
                                        <p:tav tm="100000">
                                          <p:val>
                                            <p:strVal val="#ppt_h"/>
                                          </p:val>
                                        </p:tav>
                                      </p:tavLst>
                                    </p:anim>
                                    <p:anim calcmode="lin" valueType="num">
                                      <p:cBhvr>
                                        <p:cTn id="13" dur="1000" fill="hold"/>
                                        <p:tgtEl>
                                          <p:spTgt spid="1026"/>
                                        </p:tgtEl>
                                        <p:attrNameLst>
                                          <p:attrName>style.rotation</p:attrName>
                                        </p:attrNameLst>
                                      </p:cBhvr>
                                      <p:tavLst>
                                        <p:tav tm="0">
                                          <p:val>
                                            <p:fltVal val="90"/>
                                          </p:val>
                                        </p:tav>
                                        <p:tav tm="100000">
                                          <p:val>
                                            <p:fltVal val="0"/>
                                          </p:val>
                                        </p:tav>
                                      </p:tavLst>
                                    </p:anim>
                                    <p:animEffect transition="in" filter="fade">
                                      <p:cBhvr>
                                        <p:cTn id="14"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295400" y="1981200"/>
            <a:ext cx="6477000" cy="2554266"/>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استمع استمع استمع! نعم عليك أن تستمع وبإخلاص لمن يحدثكوزلات من بين ثنايا كلماته، استمع وأنت ترغب في فهمه. ، تستمع له حتى تفهمه، لا أن تخدعه أو تلقط منه عثرات </a:t>
            </a:r>
          </a:p>
        </p:txBody>
      </p:sp>
    </p:spTree>
    <p:extLst>
      <p:ext uri="{BB962C8B-B14F-4D97-AF65-F5344CB8AC3E}">
        <p14:creationId xmlns:p14="http://schemas.microsoft.com/office/powerpoint/2010/main" xmlns="" val="132791305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295400" y="2093934"/>
            <a:ext cx="6477000" cy="2554266"/>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لا تجهز الرد في نفسك وأنت تستمع له، ولا تستعجل ردك على من يحدثك، وتستطيع حتى تأجيل الرد لمدة معينة حتى تجمع أفكارك وتصيغها بشكل جيد، ومن الخطأ الاستعجال في الرد، لأنه يؤدي بدوره لسوء الفهم</a:t>
            </a:r>
          </a:p>
        </p:txBody>
      </p:sp>
    </p:spTree>
    <p:extLst>
      <p:ext uri="{BB962C8B-B14F-4D97-AF65-F5344CB8AC3E}">
        <p14:creationId xmlns:p14="http://schemas.microsoft.com/office/powerpoint/2010/main" xmlns="" val="37864790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295400" y="1752600"/>
            <a:ext cx="6477000" cy="3163866"/>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اتجه بجسمك كله لمن يتحدث لك، فإن لم يكن، فبوجهك على الأقل، لأن المتحدث يتضايق ويحس بأنك تهمله إن لم نتظر له أو تتجه له، وفي حادثة طريفة تؤكد هذا المعنى، كان طفل يحدث أباه المشغول في قراءة الجريدة، فذهب الطفل وأمسك رأس أبيه وأداره تجاهه وكلمه!! </a:t>
            </a:r>
          </a:p>
        </p:txBody>
      </p:sp>
    </p:spTree>
    <p:extLst>
      <p:ext uri="{BB962C8B-B14F-4D97-AF65-F5344CB8AC3E}">
        <p14:creationId xmlns:p14="http://schemas.microsoft.com/office/powerpoint/2010/main" xmlns="" val="41457568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295400" y="1752600"/>
            <a:ext cx="6477000" cy="3163866"/>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بين للمتحدث أنك تستمع، أنا أقول بين لا تتظاهر! لأنك إن تظاهرت بأنك تستمع لمن يحدثك فسيكتشف ذلك إن آجلاً أو عاجلاً، بين له أنك تستمع لحديثه بأن تقول: نعم... صحيح أو تهمهم، أو تومئ برأسك، المهم بين له بالحركات والكلمات أنك تستمع له</a:t>
            </a:r>
          </a:p>
        </p:txBody>
      </p:sp>
    </p:spTree>
    <p:extLst>
      <p:ext uri="{BB962C8B-B14F-4D97-AF65-F5344CB8AC3E}">
        <p14:creationId xmlns:p14="http://schemas.microsoft.com/office/powerpoint/2010/main" xmlns="" val="424475744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371600" y="1752600"/>
            <a:ext cx="6477000" cy="3163866"/>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لا تقاطع أبداً، ولو طال الحديث لساعات! وهذه نصيحة مجربة كثيراً ولطالما حلت مشاكل بالاستماع فقط، لذلك لا تقاطع أبداً واستمع حتى النهاية، وهذه النصيحة مهمة بين الأزواج وبين الوالدين وأبنائهم وبين الإخوان وبين كل الناس</a:t>
            </a:r>
          </a:p>
        </p:txBody>
      </p:sp>
    </p:spTree>
    <p:extLst>
      <p:ext uri="{BB962C8B-B14F-4D97-AF65-F5344CB8AC3E}">
        <p14:creationId xmlns:p14="http://schemas.microsoft.com/office/powerpoint/2010/main" xmlns="" val="42271904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371600" y="1752600"/>
            <a:ext cx="6477000" cy="3163866"/>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بعد أن ينتهي المتكلم من حديثه لخص كلامه بقولك: أنت تقصد كذا وكذا.... صحيح؟ فإن أجاب بنعم فتحدث أنت، وإن أجاب بلا فاسأله أن يوضح أكثر، وهذا خير من أن تستعجل الرد فيحدث سوء تفاهم</a:t>
            </a:r>
          </a:p>
        </p:txBody>
      </p:sp>
    </p:spTree>
    <p:extLst>
      <p:ext uri="{BB962C8B-B14F-4D97-AF65-F5344CB8AC3E}">
        <p14:creationId xmlns:p14="http://schemas.microsoft.com/office/powerpoint/2010/main" xmlns="" val="3907491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371600" y="2017734"/>
            <a:ext cx="6477000" cy="2633598"/>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لا تفسر كلام المتحدث من وجهة نظرك أنت، بل حاول أن تتقمص شخصيته وأن تنظر إلى الأمور من منظوره هو لا أنت، وإن طبقت هذه النصيحة فستجد أنك سريع التفاهم مع الغير</a:t>
            </a:r>
          </a:p>
        </p:txBody>
      </p:sp>
    </p:spTree>
    <p:extLst>
      <p:ext uri="{BB962C8B-B14F-4D97-AF65-F5344CB8AC3E}">
        <p14:creationId xmlns:p14="http://schemas.microsoft.com/office/powerpoint/2010/main" xmlns="" val="215797166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371600" y="2017734"/>
            <a:ext cx="6477000" cy="2633598"/>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حاول أن تتوافق مع حالة المتحدث النفسية، فإن كان غاضباً فلا تطلب منه أن يهدئ من روعه، بل كن جاداً واستمع له بكل هدوء، وإن وجدت إنسان حزيناً فاسأله ما يحزنه ثم استمع له لأنه يريد الحديث لمن سيستمع له</a:t>
            </a:r>
          </a:p>
        </p:txBody>
      </p:sp>
    </p:spTree>
    <p:extLst>
      <p:ext uri="{BB962C8B-B14F-4D97-AF65-F5344CB8AC3E}">
        <p14:creationId xmlns:p14="http://schemas.microsoft.com/office/powerpoint/2010/main" xmlns="" val="247336304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219200" y="2017734"/>
            <a:ext cx="6477000" cy="2633598"/>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عندما يتكلم أحدنا عن مشكلة أو أحزان فإنه يعبر عن مشاعر لذلك عليك أن تلخص كلامه وتعكسها على شكل مشاعر يحس بها هو، آخذت مثالاً من كتاب ستيفن كوفي "العادات السبع لأكثر الناس إنتاجية" </a:t>
            </a:r>
          </a:p>
        </p:txBody>
      </p:sp>
    </p:spTree>
    <p:extLst>
      <p:ext uri="{BB962C8B-B14F-4D97-AF65-F5344CB8AC3E}">
        <p14:creationId xmlns:p14="http://schemas.microsoft.com/office/powerpoint/2010/main" xmlns="" val="13329993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447800" y="2325666"/>
            <a:ext cx="6477000" cy="20177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800" dirty="0">
                <a:solidFill>
                  <a:schemeClr val="tx2">
                    <a:lumMod val="50000"/>
                  </a:schemeClr>
                </a:solidFill>
              </a:rPr>
              <a:t>الابن: أبي لقد اكتفيت! المدرسة لصغار العقول فقط </a:t>
            </a:r>
            <a:r>
              <a:rPr lang="ar-EG" sz="3200" dirty="0">
                <a:solidFill>
                  <a:schemeClr val="tx2">
                    <a:lumMod val="50000"/>
                  </a:schemeClr>
                </a:solidFill>
              </a:rPr>
              <a:t/>
            </a:r>
            <a:br>
              <a:rPr lang="ar-EG" sz="3200" dirty="0">
                <a:solidFill>
                  <a:schemeClr val="tx2">
                    <a:lumMod val="50000"/>
                  </a:schemeClr>
                </a:solidFill>
              </a:rPr>
            </a:br>
            <a:r>
              <a:rPr lang="ar-EG" sz="3200" dirty="0">
                <a:solidFill>
                  <a:schemeClr val="tx2">
                    <a:lumMod val="50000"/>
                  </a:schemeClr>
                </a:solidFill>
              </a:rPr>
              <a:t>الأب: يبدو أنك محبط فعلاً </a:t>
            </a:r>
            <a:br>
              <a:rPr lang="ar-EG" sz="3200" dirty="0">
                <a:solidFill>
                  <a:schemeClr val="tx2">
                    <a:lumMod val="50000"/>
                  </a:schemeClr>
                </a:solidFill>
              </a:rPr>
            </a:br>
            <a:r>
              <a:rPr lang="ar-EG" sz="3200" dirty="0">
                <a:solidFill>
                  <a:schemeClr val="tx2">
                    <a:lumMod val="50000"/>
                  </a:schemeClr>
                </a:solidFill>
              </a:rPr>
              <a:t>الابن: أنا كذلك بكل تأكيد </a:t>
            </a:r>
          </a:p>
        </p:txBody>
      </p:sp>
    </p:spTree>
    <p:extLst>
      <p:ext uri="{BB962C8B-B14F-4D97-AF65-F5344CB8AC3E}">
        <p14:creationId xmlns:p14="http://schemas.microsoft.com/office/powerpoint/2010/main" xmlns="" val="38210155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0"/>
            <a:ext cx="9144000" cy="6858000"/>
          </a:xfrm>
          <a:prstGeom prst="rect">
            <a:avLst/>
          </a:prstGeom>
        </p:spPr>
      </p:pic>
      <p:sp>
        <p:nvSpPr>
          <p:cNvPr id="2" name="Rounded Rectangle 1"/>
          <p:cNvSpPr/>
          <p:nvPr/>
        </p:nvSpPr>
        <p:spPr>
          <a:xfrm>
            <a:off x="1447800" y="533400"/>
            <a:ext cx="6248400" cy="6858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كل منا يملك دائرتين</a:t>
            </a:r>
          </a:p>
        </p:txBody>
      </p:sp>
      <p:sp>
        <p:nvSpPr>
          <p:cNvPr id="9" name="Rounded Rectangle 8"/>
          <p:cNvSpPr/>
          <p:nvPr/>
        </p:nvSpPr>
        <p:spPr>
          <a:xfrm>
            <a:off x="1447800" y="1447800"/>
            <a:ext cx="6248400" cy="6858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كيف تنتقل من دائرة الاهتمام الى دائرة النفوذ</a:t>
            </a:r>
          </a:p>
        </p:txBody>
      </p:sp>
      <p:sp>
        <p:nvSpPr>
          <p:cNvPr id="10" name="Rounded Rectangle 9"/>
          <p:cNvSpPr/>
          <p:nvPr/>
        </p:nvSpPr>
        <p:spPr>
          <a:xfrm>
            <a:off x="1447800" y="2362200"/>
            <a:ext cx="6248400" cy="6858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لغة الناجح والمتقاعس</a:t>
            </a:r>
          </a:p>
        </p:txBody>
      </p:sp>
      <p:sp>
        <p:nvSpPr>
          <p:cNvPr id="5" name="Oval 4"/>
          <p:cNvSpPr/>
          <p:nvPr/>
        </p:nvSpPr>
        <p:spPr>
          <a:xfrm>
            <a:off x="4953000" y="3657600"/>
            <a:ext cx="2743200" cy="2590800"/>
          </a:xfrm>
          <a:prstGeom prst="ellipse">
            <a:avLst/>
          </a:prstGeom>
          <a:solidFill>
            <a:srgbClr val="FF99FF"/>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100" b="1" dirty="0" smtClean="0">
                <a:solidFill>
                  <a:srgbClr val="7030A0"/>
                </a:solidFill>
              </a:rPr>
              <a:t>دائرة الاهتمام</a:t>
            </a:r>
            <a:endParaRPr lang="ar-EG" sz="3100" b="1" dirty="0">
              <a:solidFill>
                <a:srgbClr val="7030A0"/>
              </a:solidFill>
            </a:endParaRPr>
          </a:p>
        </p:txBody>
      </p:sp>
      <p:sp>
        <p:nvSpPr>
          <p:cNvPr id="12" name="Oval 11"/>
          <p:cNvSpPr/>
          <p:nvPr/>
        </p:nvSpPr>
        <p:spPr>
          <a:xfrm>
            <a:off x="1219200" y="3657600"/>
            <a:ext cx="2743200" cy="2590800"/>
          </a:xfrm>
          <a:prstGeom prst="ellipse">
            <a:avLst/>
          </a:prstGeom>
          <a:solidFill>
            <a:srgbClr val="FF99FF"/>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EG" sz="3200" b="1" dirty="0">
                <a:solidFill>
                  <a:srgbClr val="7030A0"/>
                </a:solidFill>
              </a:rPr>
              <a:t>دائرة </a:t>
            </a:r>
            <a:r>
              <a:rPr lang="ar-EG" sz="3200" b="1" dirty="0" smtClean="0">
                <a:solidFill>
                  <a:srgbClr val="7030A0"/>
                </a:solidFill>
              </a:rPr>
              <a:t>النفوذ</a:t>
            </a:r>
            <a:endParaRPr lang="ar-EG" sz="3200" b="1" dirty="0">
              <a:solidFill>
                <a:srgbClr val="7030A0"/>
              </a:solidFill>
            </a:endParaRPr>
          </a:p>
        </p:txBody>
      </p:sp>
      <p:sp>
        <p:nvSpPr>
          <p:cNvPr id="8" name="Right Arrow 7"/>
          <p:cNvSpPr/>
          <p:nvPr/>
        </p:nvSpPr>
        <p:spPr>
          <a:xfrm flipH="1">
            <a:off x="3962400" y="4668033"/>
            <a:ext cx="978074" cy="569934"/>
          </a:xfrm>
          <a:prstGeom prst="rightArrow">
            <a:avLst/>
          </a:prstGeom>
          <a:solidFill>
            <a:srgbClr val="FF99FF"/>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sz="3200" b="1">
              <a:solidFill>
                <a:srgbClr val="7030A0"/>
              </a:solidFill>
            </a:endParaRPr>
          </a:p>
        </p:txBody>
      </p:sp>
    </p:spTree>
    <p:extLst>
      <p:ext uri="{BB962C8B-B14F-4D97-AF65-F5344CB8AC3E}">
        <p14:creationId xmlns:p14="http://schemas.microsoft.com/office/powerpoint/2010/main" xmlns="" val="288148212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5" grpId="0" animBg="1"/>
      <p:bldP spid="12" grpId="0" animBg="1"/>
      <p:bldP spid="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295400" y="1600200"/>
            <a:ext cx="6477000" cy="3051132"/>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في هذا الحوار الصغير لم يغضب الأب، ولم يأنب ابنه ويتهمه بالكسل والتقصير، بل عكس شعور الابن فقط، وفي الكتاب تكملة للحور على هذا المنوال حتى وصل الابن إلى قناعة إلى أن الدراسة مهمة وإلى اتخاذ خطوات عملية لتحسين مستواه في الدراسة</a:t>
            </a:r>
            <a:endParaRPr lang="ar-EG" sz="3600" dirty="0">
              <a:solidFill>
                <a:schemeClr val="tx2">
                  <a:lumMod val="50000"/>
                </a:schemeClr>
              </a:solidFill>
            </a:endParaRPr>
          </a:p>
        </p:txBody>
      </p:sp>
    </p:spTree>
    <p:extLst>
      <p:ext uri="{BB962C8B-B14F-4D97-AF65-F5344CB8AC3E}">
        <p14:creationId xmlns:p14="http://schemas.microsoft.com/office/powerpoint/2010/main" xmlns="" val="32179526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676400" y="2057400"/>
            <a:ext cx="6039632" cy="2743200"/>
          </a:xfrm>
          <a:prstGeom prst="horizontalScroll">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مقترحات عملية لترسيخ مهارة الاستماع</a:t>
            </a:r>
          </a:p>
        </p:txBody>
      </p:sp>
    </p:spTree>
    <p:extLst>
      <p:ext uri="{BB962C8B-B14F-4D97-AF65-F5344CB8AC3E}">
        <p14:creationId xmlns:p14="http://schemas.microsoft.com/office/powerpoint/2010/main" xmlns="" val="39898949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447800" y="1908132"/>
            <a:ext cx="6477000" cy="2435268"/>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حيث تسنح لك الفرصة مراقبة أشخاص يتحدثون اغلق أذنيك لبضع دقائق وراقب فقط أي انفعالات والتي قد لا تظهرها الكلمات وحدها</a:t>
            </a:r>
            <a:endParaRPr lang="ar-EG" sz="3600" dirty="0">
              <a:solidFill>
                <a:schemeClr val="tx2">
                  <a:lumMod val="50000"/>
                </a:schemeClr>
              </a:solidFill>
            </a:endParaRPr>
          </a:p>
        </p:txBody>
      </p:sp>
    </p:spTree>
    <p:extLst>
      <p:ext uri="{BB962C8B-B14F-4D97-AF65-F5344CB8AC3E}">
        <p14:creationId xmlns:p14="http://schemas.microsoft.com/office/powerpoint/2010/main" xmlns="" val="151993933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295400" y="1524000"/>
            <a:ext cx="6477000" cy="3203532"/>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راقب نفسك كلما كنت في حوار مع أي شخص، واضبط نفسك إن حاولت أن تقيم </a:t>
            </a:r>
            <a:endParaRPr lang="ar-EG" sz="3200" dirty="0" smtClean="0">
              <a:solidFill>
                <a:schemeClr val="tx2">
                  <a:lumMod val="50000"/>
                </a:schemeClr>
              </a:solidFill>
            </a:endParaRPr>
          </a:p>
          <a:p>
            <a:pPr algn="ctr" rtl="1"/>
            <a:r>
              <a:rPr lang="ar-EG" sz="3200" dirty="0" smtClean="0">
                <a:solidFill>
                  <a:schemeClr val="tx2">
                    <a:lumMod val="50000"/>
                  </a:schemeClr>
                </a:solidFill>
              </a:rPr>
              <a:t>أو </a:t>
            </a:r>
            <a:r>
              <a:rPr lang="ar-EG" sz="3200" dirty="0">
                <a:solidFill>
                  <a:schemeClr val="tx2">
                    <a:lumMod val="50000"/>
                  </a:schemeClr>
                </a:solidFill>
              </a:rPr>
              <a:t>تفسر حديث الشخص بشكل خاطئ، واعتذر له واطلب منه أن يعيد الحوار مرة أخرى، جربت هذه الطريقة من قبل وكان لها مفعولاً عجيباً على الطرف الآخر</a:t>
            </a:r>
            <a:endParaRPr lang="ar-EG" sz="3600" dirty="0">
              <a:solidFill>
                <a:schemeClr val="tx2">
                  <a:lumMod val="50000"/>
                </a:schemeClr>
              </a:solidFill>
            </a:endParaRPr>
          </a:p>
        </p:txBody>
      </p:sp>
    </p:spTree>
    <p:extLst>
      <p:ext uri="{BB962C8B-B14F-4D97-AF65-F5344CB8AC3E}">
        <p14:creationId xmlns:p14="http://schemas.microsoft.com/office/powerpoint/2010/main" xmlns="" val="187264560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1447800" y="2212932"/>
            <a:ext cx="6477000" cy="1825668"/>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ملاحظة أخيرة: الاستماع متعب حقاً لكنه بالتأكيد خير من وجود خلاف وسوء تفاهم</a:t>
            </a:r>
            <a:endParaRPr lang="ar-EG" sz="3600" dirty="0">
              <a:solidFill>
                <a:schemeClr val="tx2">
                  <a:lumMod val="50000"/>
                </a:schemeClr>
              </a:solidFill>
            </a:endParaRPr>
          </a:p>
        </p:txBody>
      </p:sp>
    </p:spTree>
    <p:extLst>
      <p:ext uri="{BB962C8B-B14F-4D97-AF65-F5344CB8AC3E}">
        <p14:creationId xmlns:p14="http://schemas.microsoft.com/office/powerpoint/2010/main" xmlns="" val="182564192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12" name="Rounded Rectangle 11"/>
          <p:cNvSpPr/>
          <p:nvPr/>
        </p:nvSpPr>
        <p:spPr>
          <a:xfrm>
            <a:off x="2819400" y="381000"/>
            <a:ext cx="3429000" cy="765132"/>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الخلاصة</a:t>
            </a:r>
            <a:endParaRPr lang="ar-EG" sz="3600" dirty="0">
              <a:solidFill>
                <a:schemeClr val="tx2">
                  <a:lumMod val="50000"/>
                </a:schemeClr>
              </a:solidFill>
            </a:endParaRPr>
          </a:p>
        </p:txBody>
      </p:sp>
      <p:sp>
        <p:nvSpPr>
          <p:cNvPr id="2" name="Flowchart: Card 1"/>
          <p:cNvSpPr/>
          <p:nvPr/>
        </p:nvSpPr>
        <p:spPr>
          <a:xfrm>
            <a:off x="1524000" y="1828800"/>
            <a:ext cx="6248400" cy="4191000"/>
          </a:xfrm>
          <a:prstGeom prst="flowChartPunchedCard">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كن سباق مبادر</a:t>
            </a:r>
          </a:p>
          <a:p>
            <a:pPr algn="ctr" rtl="1"/>
            <a:r>
              <a:rPr lang="ar-EG" sz="3200" dirty="0">
                <a:solidFill>
                  <a:schemeClr val="tx2">
                    <a:lumMod val="50000"/>
                  </a:schemeClr>
                </a:solidFill>
              </a:rPr>
              <a:t>ابدا والنهاية في ذهنك</a:t>
            </a:r>
          </a:p>
          <a:p>
            <a:pPr algn="ctr" rtl="1"/>
            <a:r>
              <a:rPr lang="ar-EG" sz="3200" dirty="0">
                <a:solidFill>
                  <a:schemeClr val="tx2">
                    <a:lumMod val="50000"/>
                  </a:schemeClr>
                </a:solidFill>
              </a:rPr>
              <a:t>ابدا بالاهم قبل المهم</a:t>
            </a:r>
          </a:p>
          <a:p>
            <a:pPr algn="ctr" rtl="1"/>
            <a:r>
              <a:rPr lang="ar-EG" sz="3200" dirty="0">
                <a:solidFill>
                  <a:schemeClr val="tx2">
                    <a:lumMod val="50000"/>
                  </a:schemeClr>
                </a:solidFill>
              </a:rPr>
              <a:t>تفكير المنفعة للجميع </a:t>
            </a:r>
          </a:p>
          <a:p>
            <a:pPr algn="ctr" rtl="1"/>
            <a:r>
              <a:rPr lang="ar-EG" sz="3200" dirty="0">
                <a:solidFill>
                  <a:schemeClr val="tx2">
                    <a:lumMod val="50000"/>
                  </a:schemeClr>
                </a:solidFill>
              </a:rPr>
              <a:t>حاول ان تفهم أولا ليسهل فهمك</a:t>
            </a:r>
          </a:p>
          <a:p>
            <a:pPr algn="ctr" rtl="1"/>
            <a:r>
              <a:rPr lang="ar-EG" sz="3200" dirty="0">
                <a:solidFill>
                  <a:schemeClr val="tx2">
                    <a:lumMod val="50000"/>
                  </a:schemeClr>
                </a:solidFill>
              </a:rPr>
              <a:t>التعاضد</a:t>
            </a:r>
          </a:p>
          <a:p>
            <a:pPr algn="ctr" rtl="1"/>
            <a:r>
              <a:rPr lang="ar-EG" sz="3200" dirty="0">
                <a:solidFill>
                  <a:schemeClr val="tx2">
                    <a:lumMod val="50000"/>
                  </a:schemeClr>
                </a:solidFill>
              </a:rPr>
              <a:t>شحذ </a:t>
            </a:r>
            <a:r>
              <a:rPr lang="ar-EG" sz="3200" dirty="0" smtClean="0">
                <a:solidFill>
                  <a:schemeClr val="tx2">
                    <a:lumMod val="50000"/>
                  </a:schemeClr>
                </a:solidFill>
              </a:rPr>
              <a:t>المنشار</a:t>
            </a:r>
          </a:p>
          <a:p>
            <a:pPr algn="ctr" rtl="1"/>
            <a:endParaRPr lang="ar-EG" sz="3200" dirty="0">
              <a:solidFill>
                <a:schemeClr val="tx2">
                  <a:lumMod val="50000"/>
                </a:schemeClr>
              </a:solidFill>
            </a:endParaRPr>
          </a:p>
        </p:txBody>
      </p:sp>
    </p:spTree>
    <p:extLst>
      <p:ext uri="{BB962C8B-B14F-4D97-AF65-F5344CB8AC3E}">
        <p14:creationId xmlns:p14="http://schemas.microsoft.com/office/powerpoint/2010/main" xmlns="" val="39759534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a:off x="685800" y="2514600"/>
            <a:ext cx="7848600" cy="1862048"/>
          </a:xfrm>
          <a:prstGeom prst="rect">
            <a:avLst/>
          </a:prstGeom>
        </p:spPr>
        <p:txBody>
          <a:bodyPr wrap="square">
            <a:spAutoFit/>
          </a:bodyPr>
          <a:lstStyle/>
          <a:p>
            <a:pPr algn="ctr" rtl="1"/>
            <a:r>
              <a:rPr lang="ar-EG" sz="55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rPr>
              <a:t>اللهم صلى </a:t>
            </a:r>
            <a:r>
              <a:rPr lang="ar-SA" sz="55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rPr>
              <a:t>على </a:t>
            </a:r>
            <a:r>
              <a:rPr lang="ar-SA" sz="55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rPr>
              <a:t>سيدنا محمد </a:t>
            </a:r>
            <a:endParaRPr lang="ar-EG" sz="55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endParaRPr>
          </a:p>
          <a:p>
            <a:pPr algn="ctr" rtl="1"/>
            <a:r>
              <a:rPr lang="ar-SA"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rPr>
              <a:t>وعلى </a:t>
            </a:r>
            <a:r>
              <a:rPr lang="ar-SA"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rPr>
              <a:t>آله وصحبه أجمعين</a:t>
            </a:r>
            <a:endParaRPr lang="ar-EG"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endParaRPr>
          </a:p>
        </p:txBody>
      </p:sp>
    </p:spTree>
    <p:extLst>
      <p:ext uri="{BB962C8B-B14F-4D97-AF65-F5344CB8AC3E}">
        <p14:creationId xmlns:p14="http://schemas.microsoft.com/office/powerpoint/2010/main" xmlns="" val="28881946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a:off x="914400" y="1600200"/>
            <a:ext cx="7543800" cy="3785652"/>
          </a:xfrm>
          <a:prstGeom prst="rect">
            <a:avLst/>
          </a:prstGeom>
        </p:spPr>
        <p:txBody>
          <a:bodyPr wrap="square">
            <a:spAutoFit/>
          </a:bodyPr>
          <a:lstStyle/>
          <a:p>
            <a:pPr algn="ctr" rtl="1"/>
            <a:r>
              <a:rPr lang="ar-SA"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rPr>
              <a:t>سبحانك اللهم وبحمد</a:t>
            </a:r>
            <a:r>
              <a:rPr lang="ar-SA"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rPr>
              <a:t>،</a:t>
            </a:r>
            <a:endParaRPr lang="ar-EG"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endParaRPr>
          </a:p>
          <a:p>
            <a:pPr algn="ctr" rtl="1"/>
            <a:r>
              <a:rPr lang="ar-SA"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rPr>
              <a:t> </a:t>
            </a:r>
            <a:r>
              <a:rPr lang="ar-SA"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rPr>
              <a:t>نشهد أن لاإله إلا أنت، نستغفرك ونتوب إليك، </a:t>
            </a:r>
            <a:endParaRPr lang="ar-EG"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endParaRPr>
          </a:p>
          <a:p>
            <a:pPr algn="ctr" rtl="1"/>
            <a:r>
              <a:rPr lang="ar-SA" sz="6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rPr>
              <a:t>إنا </a:t>
            </a:r>
            <a:r>
              <a:rPr lang="ar-SA"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rPr>
              <a:t>كنا من الظالمين</a:t>
            </a:r>
            <a:endParaRPr lang="ar-EG" sz="6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a typeface="Calibri"/>
              <a:cs typeface="Monotype Koufi"/>
            </a:endParaRPr>
          </a:p>
        </p:txBody>
      </p:sp>
    </p:spTree>
    <p:extLst>
      <p:ext uri="{BB962C8B-B14F-4D97-AF65-F5344CB8AC3E}">
        <p14:creationId xmlns:p14="http://schemas.microsoft.com/office/powerpoint/2010/main" xmlns="" val="13825298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Effect transition="in" filter="barn(inVertical)">
                                      <p:cBhvr>
                                        <p:cTn id="11" dur="500"/>
                                        <p:tgtEl>
                                          <p:spTgt spid="8">
                                            <p:txEl>
                                              <p:pRg st="1" end="1"/>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barn(inVertical)">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4098" name="Picture 2" descr="F:\دينى\work\صور\6ef-66e91c964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609600"/>
            <a:ext cx="7924800"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864784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447800" y="1295400"/>
            <a:ext cx="6324600" cy="3849666"/>
          </a:xfrm>
          <a:prstGeom prst="horizontalScroll">
            <a:avLst/>
          </a:prstGeom>
          <a:gradFill>
            <a:gsLst>
              <a:gs pos="0">
                <a:srgbClr val="FF99FF"/>
              </a:gs>
              <a:gs pos="50000">
                <a:srgbClr val="FF6699"/>
              </a:gs>
              <a:gs pos="100000">
                <a:srgbClr val="FF99FF"/>
              </a:gs>
            </a:gsLst>
            <a:lin ang="5400000" scaled="0"/>
          </a:gra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العادة </a:t>
            </a:r>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الثانية</a:t>
            </a:r>
          </a:p>
          <a:p>
            <a:pPr algn="ctr" rtl="1"/>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ابدأ والنهاية في ذهنك </a:t>
            </a:r>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القيادة الشخصية)</a:t>
            </a:r>
          </a:p>
        </p:txBody>
      </p:sp>
    </p:spTree>
    <p:extLst>
      <p:ext uri="{BB962C8B-B14F-4D97-AF65-F5344CB8AC3E}">
        <p14:creationId xmlns:p14="http://schemas.microsoft.com/office/powerpoint/2010/main" xmlns="" val="1371929085"/>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990600" y="1295400"/>
            <a:ext cx="7162800" cy="4031873"/>
          </a:xfrm>
          <a:prstGeom prst="rect">
            <a:avLst/>
          </a:prstGeom>
        </p:spPr>
        <p:txBody>
          <a:bodyPr wrap="square">
            <a:spAutoFit/>
          </a:bodyPr>
          <a:lstStyle/>
          <a:p>
            <a:pPr algn="justLow" rtl="1"/>
            <a:r>
              <a:rPr lang="ar-EG" sz="3200" b="1" dirty="0">
                <a:solidFill>
                  <a:srgbClr val="0070C0"/>
                </a:solidFill>
              </a:rPr>
              <a:t>الأشخاص الفعالين ينحتون مستقبلهم بأنفسهم ، وهم يستفيدون من البدء والنهاية في ذهنهم في جميع مناطق حياتهم بدلاً من ترك الآخرين أو الظروف تقرر النتائج . وهم يخططون بحرص لما يريدون أن يصبحوا وما يريدون أن يفعلوا وما يريدون أن يملكون ثم يدعون خريطتهم الذهنية ترشدهم في اتخاذ قراراتهم وهذه الخريطة الذهنية لما يريدون لحياتهم يترجمونها كتابة في ما </a:t>
            </a:r>
          </a:p>
        </p:txBody>
      </p:sp>
    </p:spTree>
    <p:extLst>
      <p:ext uri="{BB962C8B-B14F-4D97-AF65-F5344CB8AC3E}">
        <p14:creationId xmlns:p14="http://schemas.microsoft.com/office/powerpoint/2010/main" xmlns="" val="25166791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2" name="Rounded Rectangle 1"/>
          <p:cNvSpPr/>
          <p:nvPr/>
        </p:nvSpPr>
        <p:spPr>
          <a:xfrm>
            <a:off x="1447800" y="2286000"/>
            <a:ext cx="6248400" cy="1792266"/>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3200" dirty="0">
                <a:solidFill>
                  <a:schemeClr val="tx2">
                    <a:lumMod val="50000"/>
                  </a:schemeClr>
                </a:solidFill>
              </a:rPr>
              <a:t>هل كتبت رسالة حياه شخصيه تعطي </a:t>
            </a:r>
            <a:r>
              <a:rPr lang="ar-EG" sz="3200" dirty="0" smtClean="0">
                <a:solidFill>
                  <a:schemeClr val="tx2">
                    <a:lumMod val="50000"/>
                  </a:schemeClr>
                </a:solidFill>
              </a:rPr>
              <a:t/>
            </a:r>
            <a:br>
              <a:rPr lang="ar-EG" sz="3200" dirty="0" smtClean="0">
                <a:solidFill>
                  <a:schemeClr val="tx2">
                    <a:lumMod val="50000"/>
                  </a:schemeClr>
                </a:solidFill>
              </a:rPr>
            </a:br>
            <a:r>
              <a:rPr lang="ar-EG" sz="3200" dirty="0" smtClean="0">
                <a:solidFill>
                  <a:schemeClr val="tx2">
                    <a:lumMod val="50000"/>
                  </a:schemeClr>
                </a:solidFill>
              </a:rPr>
              <a:t>معنى </a:t>
            </a:r>
            <a:r>
              <a:rPr lang="ar-EG" sz="3200" dirty="0">
                <a:solidFill>
                  <a:schemeClr val="tx2">
                    <a:lumMod val="50000"/>
                  </a:schemeClr>
                </a:solidFill>
              </a:rPr>
              <a:t>وهدف واتجاه لحياتي ؟ </a:t>
            </a:r>
            <a:r>
              <a:rPr lang="ar-EG" sz="3200" dirty="0" smtClean="0">
                <a:solidFill>
                  <a:schemeClr val="tx2">
                    <a:lumMod val="50000"/>
                  </a:schemeClr>
                </a:solidFill>
              </a:rPr>
              <a:t/>
            </a:r>
            <a:br>
              <a:rPr lang="ar-EG" sz="3200" dirty="0" smtClean="0">
                <a:solidFill>
                  <a:schemeClr val="tx2">
                    <a:lumMod val="50000"/>
                  </a:schemeClr>
                </a:solidFill>
              </a:rPr>
            </a:br>
            <a:endParaRPr lang="ar-EG" sz="100" dirty="0" smtClean="0">
              <a:solidFill>
                <a:schemeClr val="tx2">
                  <a:lumMod val="50000"/>
                </a:schemeClr>
              </a:solidFill>
            </a:endParaRPr>
          </a:p>
          <a:p>
            <a:pPr algn="justLow" rtl="1"/>
            <a:endParaRPr lang="ar-EG" sz="100" dirty="0">
              <a:solidFill>
                <a:schemeClr val="tx2">
                  <a:lumMod val="50000"/>
                </a:schemeClr>
              </a:solidFill>
            </a:endParaRPr>
          </a:p>
          <a:p>
            <a:pPr algn="ctr" rtl="1"/>
            <a:r>
              <a:rPr lang="ar-EG" sz="3200" dirty="0" smtClean="0">
                <a:solidFill>
                  <a:schemeClr val="tx2">
                    <a:lumMod val="50000"/>
                  </a:schemeClr>
                </a:solidFill>
              </a:rPr>
              <a:t>وهل تنبع تصرفاتي منها ؟ </a:t>
            </a:r>
            <a:endParaRPr lang="ar-EG" sz="3200" dirty="0">
              <a:solidFill>
                <a:schemeClr val="tx2">
                  <a:lumMod val="50000"/>
                </a:schemeClr>
              </a:solidFill>
            </a:endParaRPr>
          </a:p>
        </p:txBody>
      </p:sp>
      <p:sp>
        <p:nvSpPr>
          <p:cNvPr id="9" name="Rectangle 8"/>
          <p:cNvSpPr/>
          <p:nvPr/>
        </p:nvSpPr>
        <p:spPr>
          <a:xfrm>
            <a:off x="1219200" y="457200"/>
            <a:ext cx="6705600" cy="1676400"/>
          </a:xfrm>
          <a:prstGeom prst="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3200" dirty="0">
                <a:solidFill>
                  <a:schemeClr val="bg1"/>
                </a:solidFill>
              </a:rPr>
              <a:t>يسمي بيان بالمهمة أو رسالة الحياة . والشخص الذي لديه رسالة ويستخدمها لأرشاده في قراراته </a:t>
            </a:r>
            <a:endParaRPr lang="ar-EG" sz="3200" dirty="0" smtClean="0">
              <a:solidFill>
                <a:schemeClr val="bg1"/>
              </a:solidFill>
            </a:endParaRPr>
          </a:p>
          <a:p>
            <a:pPr algn="ctr" rtl="1"/>
            <a:r>
              <a:rPr lang="ar-EG" sz="3200" dirty="0" smtClean="0">
                <a:solidFill>
                  <a:schemeClr val="bg1"/>
                </a:solidFill>
              </a:rPr>
              <a:t>يعيش </a:t>
            </a:r>
            <a:r>
              <a:rPr lang="ar-EG" sz="3200" dirty="0">
                <a:solidFill>
                  <a:schemeClr val="bg1"/>
                </a:solidFill>
              </a:rPr>
              <a:t>في تناسق بديع مع ما يعمله </a:t>
            </a:r>
          </a:p>
        </p:txBody>
      </p:sp>
      <p:pic>
        <p:nvPicPr>
          <p:cNvPr id="5" name="Picture 2" descr="F:\دينى\work\صور\question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828800" y="4175516"/>
            <a:ext cx="5181600" cy="2159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6699898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0" y="0"/>
            <a:ext cx="9144000" cy="6858000"/>
          </a:xfrm>
          <a:prstGeom prst="rect">
            <a:avLst/>
          </a:prstGeom>
        </p:spPr>
      </p:pic>
      <p:sp>
        <p:nvSpPr>
          <p:cNvPr id="2" name="Rounded Rectangle 1"/>
          <p:cNvSpPr/>
          <p:nvPr/>
        </p:nvSpPr>
        <p:spPr>
          <a:xfrm>
            <a:off x="1371600" y="533400"/>
            <a:ext cx="6248400" cy="5699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حياتي بيدي </a:t>
            </a:r>
          </a:p>
        </p:txBody>
      </p:sp>
      <p:sp>
        <p:nvSpPr>
          <p:cNvPr id="10" name="Rounded Rectangle 9"/>
          <p:cNvSpPr/>
          <p:nvPr/>
        </p:nvSpPr>
        <p:spPr>
          <a:xfrm>
            <a:off x="1371600" y="1219200"/>
            <a:ext cx="6248400" cy="5699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أغلى الدقائق</a:t>
            </a:r>
          </a:p>
        </p:txBody>
      </p:sp>
      <p:sp>
        <p:nvSpPr>
          <p:cNvPr id="11" name="Rounded Rectangle 10"/>
          <p:cNvSpPr/>
          <p:nvPr/>
        </p:nvSpPr>
        <p:spPr>
          <a:xfrm>
            <a:off x="1371600" y="1905000"/>
            <a:ext cx="6248400" cy="5699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أطلق لنفسك الخيال</a:t>
            </a:r>
          </a:p>
        </p:txBody>
      </p:sp>
      <p:sp>
        <p:nvSpPr>
          <p:cNvPr id="12" name="Rounded Rectangle 11"/>
          <p:cNvSpPr/>
          <p:nvPr/>
        </p:nvSpPr>
        <p:spPr>
          <a:xfrm>
            <a:off x="1371600" y="2590800"/>
            <a:ext cx="6248400" cy="5699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كل شئ  يصور مرتين</a:t>
            </a:r>
          </a:p>
        </p:txBody>
      </p:sp>
      <p:sp>
        <p:nvSpPr>
          <p:cNvPr id="13" name="Rounded Rectangle 12"/>
          <p:cNvSpPr/>
          <p:nvPr/>
        </p:nvSpPr>
        <p:spPr>
          <a:xfrm>
            <a:off x="1371600" y="3240066"/>
            <a:ext cx="6248400" cy="5699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اكتب رسالتك في </a:t>
            </a:r>
            <a:r>
              <a:rPr lang="ar-EG" sz="3200" dirty="0" smtClean="0">
                <a:solidFill>
                  <a:schemeClr val="tx2">
                    <a:lumMod val="50000"/>
                  </a:schemeClr>
                </a:solidFill>
              </a:rPr>
              <a:t>الحياة تبنى </a:t>
            </a:r>
            <a:r>
              <a:rPr lang="ar-EG" sz="3200" dirty="0">
                <a:solidFill>
                  <a:schemeClr val="tx2">
                    <a:lumMod val="50000"/>
                  </a:schemeClr>
                </a:solidFill>
              </a:rPr>
              <a:t>على 6 أمور</a:t>
            </a:r>
          </a:p>
        </p:txBody>
      </p:sp>
      <p:sp>
        <p:nvSpPr>
          <p:cNvPr id="14" name="Rounded Rectangle 13"/>
          <p:cNvSpPr/>
          <p:nvPr/>
        </p:nvSpPr>
        <p:spPr>
          <a:xfrm>
            <a:off x="1371600" y="3886200"/>
            <a:ext cx="6248400" cy="1865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EG" sz="2400" dirty="0" smtClean="0">
                <a:solidFill>
                  <a:schemeClr val="tx2">
                    <a:lumMod val="50000"/>
                  </a:schemeClr>
                </a:solidFill>
              </a:rPr>
              <a:t>1-	أساس </a:t>
            </a:r>
            <a:r>
              <a:rPr lang="ar-EG" sz="2400" dirty="0">
                <a:solidFill>
                  <a:schemeClr val="tx2">
                    <a:lumMod val="50000"/>
                  </a:schemeClr>
                </a:solidFill>
              </a:rPr>
              <a:t>مبادئك وقيمك</a:t>
            </a:r>
          </a:p>
          <a:p>
            <a:pPr algn="r" rtl="1"/>
            <a:r>
              <a:rPr lang="ar-EG" sz="2400" dirty="0" smtClean="0">
                <a:solidFill>
                  <a:schemeClr val="tx2">
                    <a:lumMod val="50000"/>
                  </a:schemeClr>
                </a:solidFill>
              </a:rPr>
              <a:t>2-	مخاطبة </a:t>
            </a:r>
            <a:r>
              <a:rPr lang="ar-EG" sz="2400" dirty="0">
                <a:solidFill>
                  <a:schemeClr val="tx2">
                    <a:lumMod val="50000"/>
                  </a:schemeClr>
                </a:solidFill>
              </a:rPr>
              <a:t>الاهداف العامة في مختلف المجالات</a:t>
            </a:r>
          </a:p>
          <a:p>
            <a:pPr algn="r" rtl="1"/>
            <a:r>
              <a:rPr lang="ar-EG" sz="2400" dirty="0" smtClean="0">
                <a:solidFill>
                  <a:schemeClr val="tx2">
                    <a:lumMod val="50000"/>
                  </a:schemeClr>
                </a:solidFill>
              </a:rPr>
              <a:t>3-	نقاط </a:t>
            </a:r>
            <a:r>
              <a:rPr lang="ar-EG" sz="2400" dirty="0">
                <a:solidFill>
                  <a:schemeClr val="tx2">
                    <a:lumMod val="50000"/>
                  </a:schemeClr>
                </a:solidFill>
              </a:rPr>
              <a:t>القوى والضعف</a:t>
            </a:r>
          </a:p>
          <a:p>
            <a:pPr algn="r" rtl="1"/>
            <a:r>
              <a:rPr lang="ar-EG" sz="2400" dirty="0" smtClean="0">
                <a:solidFill>
                  <a:schemeClr val="tx2">
                    <a:lumMod val="50000"/>
                  </a:schemeClr>
                </a:solidFill>
              </a:rPr>
              <a:t>4-	قدراتك,اهتماماتك </a:t>
            </a:r>
            <a:endParaRPr lang="ar-EG" sz="2400" dirty="0">
              <a:solidFill>
                <a:schemeClr val="tx2">
                  <a:lumMod val="50000"/>
                </a:schemeClr>
              </a:solidFill>
            </a:endParaRPr>
          </a:p>
          <a:p>
            <a:pPr algn="r" rtl="1"/>
            <a:r>
              <a:rPr lang="ar-EG" sz="2400" dirty="0" smtClean="0">
                <a:solidFill>
                  <a:schemeClr val="tx2">
                    <a:lumMod val="50000"/>
                  </a:schemeClr>
                </a:solidFill>
              </a:rPr>
              <a:t>5-	التوازن </a:t>
            </a:r>
            <a:r>
              <a:rPr lang="ar-EG" sz="2400" dirty="0">
                <a:solidFill>
                  <a:schemeClr val="tx2">
                    <a:lumMod val="50000"/>
                  </a:schemeClr>
                </a:solidFill>
              </a:rPr>
              <a:t>بين ادوارك في الحياة</a:t>
            </a:r>
          </a:p>
        </p:txBody>
      </p:sp>
      <p:sp>
        <p:nvSpPr>
          <p:cNvPr id="15" name="Rounded Rectangle 14"/>
          <p:cNvSpPr/>
          <p:nvPr/>
        </p:nvSpPr>
        <p:spPr>
          <a:xfrm>
            <a:off x="1371600" y="5907066"/>
            <a:ext cx="6248400" cy="5699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لديك حرية الاختيار</a:t>
            </a:r>
          </a:p>
        </p:txBody>
      </p:sp>
    </p:spTree>
    <p:extLst>
      <p:ext uri="{BB962C8B-B14F-4D97-AF65-F5344CB8AC3E}">
        <p14:creationId xmlns:p14="http://schemas.microsoft.com/office/powerpoint/2010/main" xmlns="" val="29982369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12"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5122" name="Picture 2" descr="F:\دينى\work\صور\33e85487338aeeb60863e58a21cd69b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9600" y="533400"/>
            <a:ext cx="7924800"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79843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371600" y="1295400"/>
            <a:ext cx="6324600" cy="3849666"/>
          </a:xfrm>
          <a:prstGeom prst="horizontalScroll">
            <a:avLst/>
          </a:prstGeom>
          <a:gradFill>
            <a:gsLst>
              <a:gs pos="0">
                <a:srgbClr val="FF99FF"/>
              </a:gs>
              <a:gs pos="50000">
                <a:srgbClr val="FF6699"/>
              </a:gs>
              <a:gs pos="100000">
                <a:srgbClr val="FF99FF"/>
              </a:gs>
            </a:gsLst>
            <a:lin ang="5400000" scaled="0"/>
          </a:gra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العادة </a:t>
            </a:r>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الثالثة</a:t>
            </a:r>
          </a:p>
          <a:p>
            <a:pPr algn="ctr" rtl="1"/>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ابدأ بالأهم قبل </a:t>
            </a:r>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المهم</a:t>
            </a:r>
          </a:p>
          <a:p>
            <a:pPr algn="ctr" rtl="1"/>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الإدارة الشخصية </a:t>
            </a:r>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173607249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838200" y="1677412"/>
            <a:ext cx="7239000" cy="3046988"/>
          </a:xfrm>
          <a:prstGeom prst="rect">
            <a:avLst/>
          </a:prstGeom>
        </p:spPr>
        <p:txBody>
          <a:bodyPr wrap="square">
            <a:spAutoFit/>
          </a:bodyPr>
          <a:lstStyle/>
          <a:p>
            <a:pPr algn="justLow" rtl="1"/>
            <a:r>
              <a:rPr lang="ar-EG" sz="3200" b="1" dirty="0">
                <a:solidFill>
                  <a:srgbClr val="0070C0"/>
                </a:solidFill>
              </a:rPr>
              <a:t>ماهي الأشياء الأولى ؟ الأشياء الأولى هي تلك الأشياء التي نجد بأنفسنا أنها تستحق أن نعملها وتحركنا في الاتجاه الصحيح، وتساعدنا على تحقيق المبادئ الذاتية الموجودة في رسالتنا بالحياة . والأشياء الأولية غالباً مهمة وأيضا ربما مستعجلة ، وافضل استخدام لوقتنا يتم بالتركيز على المهم في عملنا وعلاقاتنا </a:t>
            </a:r>
          </a:p>
        </p:txBody>
      </p:sp>
    </p:spTree>
    <p:extLst>
      <p:ext uri="{BB962C8B-B14F-4D97-AF65-F5344CB8AC3E}">
        <p14:creationId xmlns:p14="http://schemas.microsoft.com/office/powerpoint/2010/main" xmlns="" val="276752403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extBox 1"/>
          <p:cNvSpPr txBox="1"/>
          <p:nvPr/>
        </p:nvSpPr>
        <p:spPr>
          <a:xfrm>
            <a:off x="1676400" y="2035076"/>
            <a:ext cx="6096000" cy="2308324"/>
          </a:xfrm>
          <a:prstGeom prst="rect">
            <a:avLst/>
          </a:prstGeom>
          <a:noFill/>
        </p:spPr>
        <p:txBody>
          <a:bodyPr wrap="square" rtlCol="1">
            <a:spAutoFit/>
          </a:bodyPr>
          <a:lstStyle/>
          <a:p>
            <a:pPr algn="ctr"/>
            <a:r>
              <a:rPr lang="ar-EG" sz="7200" dirty="0" smtClean="0">
                <a:solidFill>
                  <a:srgbClr val="002060"/>
                </a:solidFill>
              </a:rPr>
              <a:t>دورة العادات السبع </a:t>
            </a:r>
          </a:p>
          <a:p>
            <a:pPr algn="ctr"/>
            <a:r>
              <a:rPr lang="ar-EG" sz="7200" dirty="0" smtClean="0">
                <a:solidFill>
                  <a:srgbClr val="002060"/>
                </a:solidFill>
              </a:rPr>
              <a:t>(الشخصية الناحجة)</a:t>
            </a:r>
            <a:endParaRPr lang="ar-EG" sz="7200" dirty="0">
              <a:solidFill>
                <a:srgbClr val="002060"/>
              </a:solidFill>
            </a:endParaRPr>
          </a:p>
        </p:txBody>
      </p:sp>
    </p:spTree>
    <p:extLst>
      <p:ext uri="{BB962C8B-B14F-4D97-AF65-F5344CB8AC3E}">
        <p14:creationId xmlns:p14="http://schemas.microsoft.com/office/powerpoint/2010/main" xmlns="" val="40692854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Rounded Rectangle 1"/>
          <p:cNvSpPr/>
          <p:nvPr/>
        </p:nvSpPr>
        <p:spPr>
          <a:xfrm>
            <a:off x="1371600" y="838200"/>
            <a:ext cx="6248400" cy="16002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هل باستطاعتي أن أقول " لا " لغير المهم مهما كان مستعجل ، و " نعم " للمهم ؟ </a:t>
            </a:r>
          </a:p>
        </p:txBody>
      </p:sp>
      <p:pic>
        <p:nvPicPr>
          <p:cNvPr id="3074" name="Picture 2" descr="F:\دينى\work\صور\ask-question-3-049ac6f2a4e25267fa670b61ee7341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2855934"/>
            <a:ext cx="5943600" cy="33589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xmlns="" val="395343164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 calcmode="lin" valueType="num">
                                      <p:cBhvr>
                                        <p:cTn id="11" dur="1000" fill="hold"/>
                                        <p:tgtEl>
                                          <p:spTgt spid="3074"/>
                                        </p:tgtEl>
                                        <p:attrNameLst>
                                          <p:attrName>ppt_w</p:attrName>
                                        </p:attrNameLst>
                                      </p:cBhvr>
                                      <p:tavLst>
                                        <p:tav tm="0">
                                          <p:val>
                                            <p:fltVal val="0"/>
                                          </p:val>
                                        </p:tav>
                                        <p:tav tm="100000">
                                          <p:val>
                                            <p:strVal val="#ppt_w"/>
                                          </p:val>
                                        </p:tav>
                                      </p:tavLst>
                                    </p:anim>
                                    <p:anim calcmode="lin" valueType="num">
                                      <p:cBhvr>
                                        <p:cTn id="12" dur="1000" fill="hold"/>
                                        <p:tgtEl>
                                          <p:spTgt spid="3074"/>
                                        </p:tgtEl>
                                        <p:attrNameLst>
                                          <p:attrName>ppt_h</p:attrName>
                                        </p:attrNameLst>
                                      </p:cBhvr>
                                      <p:tavLst>
                                        <p:tav tm="0">
                                          <p:val>
                                            <p:fltVal val="0"/>
                                          </p:val>
                                        </p:tav>
                                        <p:tav tm="100000">
                                          <p:val>
                                            <p:strVal val="#ppt_h"/>
                                          </p:val>
                                        </p:tav>
                                      </p:tavLst>
                                    </p:anim>
                                    <p:anim calcmode="lin" valueType="num">
                                      <p:cBhvr>
                                        <p:cTn id="13" dur="1000" fill="hold"/>
                                        <p:tgtEl>
                                          <p:spTgt spid="3074"/>
                                        </p:tgtEl>
                                        <p:attrNameLst>
                                          <p:attrName>style.rotation</p:attrName>
                                        </p:attrNameLst>
                                      </p:cBhvr>
                                      <p:tavLst>
                                        <p:tav tm="0">
                                          <p:val>
                                            <p:fltVal val="90"/>
                                          </p:val>
                                        </p:tav>
                                        <p:tav tm="100000">
                                          <p:val>
                                            <p:fltVal val="0"/>
                                          </p:val>
                                        </p:tav>
                                      </p:tavLst>
                                    </p:anim>
                                    <p:animEffect transition="in" filter="fade">
                                      <p:cBhvr>
                                        <p:cTn id="14"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sz="4800" b="1" dirty="0" smtClean="0">
              <a:solidFill>
                <a:schemeClr val="bg1"/>
              </a:solidFill>
            </a:endParaRPr>
          </a:p>
          <a:p>
            <a:pPr marL="0" indent="0" algn="ctr" eaLnBrk="1" hangingPunct="1"/>
            <a:endParaRPr lang="en-US" sz="1600" b="1" dirty="0" smtClean="0">
              <a:solidFill>
                <a:schemeClr val="bg1"/>
              </a:solidFill>
            </a:endParaRPr>
          </a:p>
          <a:p>
            <a:pPr marL="0" indent="0" algn="ctr" rtl="1" eaLnBrk="1" hangingPunct="1">
              <a:buNone/>
            </a:pPr>
            <a:r>
              <a:rPr lang="ar-EG" altLang="zh-CN" sz="5000" b="1" dirty="0">
                <a:solidFill>
                  <a:schemeClr val="bg1"/>
                </a:solidFill>
              </a:rPr>
              <a:t>نفايات نووية</a:t>
            </a:r>
            <a:endParaRPr lang="ar-EG" altLang="en-US" sz="5000" b="1" dirty="0">
              <a:solidFill>
                <a:schemeClr val="bg1"/>
              </a:solidFill>
            </a:endParaRPr>
          </a:p>
        </p:txBody>
      </p:sp>
    </p:spTree>
    <p:extLst>
      <p:ext uri="{BB962C8B-B14F-4D97-AF65-F5344CB8AC3E}">
        <p14:creationId xmlns:p14="http://schemas.microsoft.com/office/powerpoint/2010/main" xmlns="" val="2298259943"/>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3635896" y="260648"/>
            <a:ext cx="1880643"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r" rtl="1"/>
            <a:r>
              <a:rPr lang="ar-EG" sz="3200" b="1" dirty="0">
                <a:solidFill>
                  <a:srgbClr val="002060"/>
                </a:solidFill>
              </a:rPr>
              <a:t>نفايات نووية</a:t>
            </a:r>
          </a:p>
        </p:txBody>
      </p:sp>
      <p:sp>
        <p:nvSpPr>
          <p:cNvPr id="11" name="Rectangle 3"/>
          <p:cNvSpPr>
            <a:spLocks noChangeArrowheads="1"/>
          </p:cNvSpPr>
          <p:nvPr/>
        </p:nvSpPr>
        <p:spPr bwMode="auto">
          <a:xfrm>
            <a:off x="3779912" y="2060798"/>
            <a:ext cx="439246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حل </a:t>
            </a:r>
            <a:r>
              <a:rPr lang="ar-EG" altLang="zh-CN" sz="2400" b="1" dirty="0">
                <a:solidFill>
                  <a:srgbClr val="002060"/>
                </a:solidFill>
                <a:ea typeface="幼圆" pitchFamily="1" charset="-122"/>
              </a:rPr>
              <a:t>المشكلات</a:t>
            </a:r>
          </a:p>
        </p:txBody>
      </p:sp>
      <p:sp>
        <p:nvSpPr>
          <p:cNvPr id="12" name="Rectangle 4"/>
          <p:cNvSpPr>
            <a:spLocks noChangeArrowheads="1"/>
          </p:cNvSpPr>
          <p:nvPr/>
        </p:nvSpPr>
        <p:spPr bwMode="auto">
          <a:xfrm>
            <a:off x="3779912" y="2708920"/>
            <a:ext cx="439246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الإبداع</a:t>
            </a:r>
            <a:endParaRPr lang="zh-CN" altLang="en-US" sz="2400" b="1" dirty="0">
              <a:solidFill>
                <a:srgbClr val="002060"/>
              </a:solidFill>
              <a:ea typeface="幼圆" pitchFamily="1" charset="-122"/>
            </a:endParaRPr>
          </a:p>
        </p:txBody>
      </p:sp>
      <p:sp>
        <p:nvSpPr>
          <p:cNvPr id="13" name="Rectangle 5"/>
          <p:cNvSpPr>
            <a:spLocks noChangeArrowheads="1"/>
          </p:cNvSpPr>
          <p:nvPr/>
        </p:nvSpPr>
        <p:spPr bwMode="auto">
          <a:xfrm>
            <a:off x="3779912" y="3356992"/>
            <a:ext cx="439246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تعاون </a:t>
            </a:r>
            <a:r>
              <a:rPr lang="ar-EG" altLang="zh-CN" sz="2400" b="1" dirty="0">
                <a:solidFill>
                  <a:srgbClr val="002060"/>
                </a:solidFill>
                <a:ea typeface="幼圆" pitchFamily="1" charset="-122"/>
              </a:rPr>
              <a:t>أفراد الفريق</a:t>
            </a:r>
            <a:endParaRPr lang="zh-CN" altLang="en-US" sz="2400" b="1" dirty="0">
              <a:solidFill>
                <a:srgbClr val="002060"/>
              </a:solidFill>
              <a:ea typeface="幼圆" pitchFamily="1" charset="-122"/>
            </a:endParaRPr>
          </a:p>
        </p:txBody>
      </p:sp>
      <p:sp>
        <p:nvSpPr>
          <p:cNvPr id="14" name="Rectangle 6"/>
          <p:cNvSpPr>
            <a:spLocks noChangeArrowheads="1"/>
          </p:cNvSpPr>
          <p:nvPr/>
        </p:nvSpPr>
        <p:spPr bwMode="auto">
          <a:xfrm>
            <a:off x="3779912" y="4005064"/>
            <a:ext cx="4392464" cy="504825"/>
          </a:xfrm>
          <a:prstGeom prst="rect">
            <a:avLst/>
          </a:prstGeom>
          <a:solidFill>
            <a:srgbClr val="00B0F0"/>
          </a:solidFill>
          <a:ln>
            <a:noFill/>
          </a:ln>
          <a:effectLst/>
          <a:extLst/>
        </p:spPr>
        <p:txBody>
          <a:bodyPr wrap="none" anchor="ctr"/>
          <a:lstStyle/>
          <a:p>
            <a:pPr algn="ctr" rtl="1"/>
            <a:r>
              <a:rPr lang="ar-EG" altLang="zh-CN" sz="2400" b="1" dirty="0" smtClean="0">
                <a:solidFill>
                  <a:srgbClr val="002060"/>
                </a:solidFill>
                <a:ea typeface="幼圆" pitchFamily="1" charset="-122"/>
              </a:rPr>
              <a:t>الاتصال </a:t>
            </a:r>
            <a:r>
              <a:rPr lang="ar-EG" altLang="zh-CN" sz="2400" b="1" dirty="0">
                <a:solidFill>
                  <a:srgbClr val="002060"/>
                </a:solidFill>
                <a:ea typeface="幼圆" pitchFamily="1" charset="-122"/>
              </a:rPr>
              <a:t>بين الأفراد</a:t>
            </a:r>
            <a:endParaRPr lang="zh-CN" altLang="en-US" sz="2400" b="1" dirty="0">
              <a:solidFill>
                <a:srgbClr val="002060"/>
              </a:solidFill>
              <a:ea typeface="幼圆" pitchFamily="1" charset="-122"/>
            </a:endParaRPr>
          </a:p>
        </p:txBody>
      </p:sp>
      <p:pic>
        <p:nvPicPr>
          <p:cNvPr id="15"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603853" y="213223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603853" y="2756545"/>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603853" y="3380805"/>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0" descr="Green_01"/>
          <p:cNvPicPr>
            <a:picLocks noChangeAspect="1" noChangeArrowheads="1"/>
          </p:cNvPicPr>
          <p:nvPr/>
        </p:nvPicPr>
        <p:blipFill>
          <a:blip r:embed="rId3">
            <a:duotone>
              <a:prstClr val="black"/>
              <a:schemeClr val="accent1">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603853" y="4078089"/>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5302429" y="764022"/>
            <a:ext cx="2221328" cy="1359554"/>
          </a:xfrm>
          <a:prstGeom prst="rect">
            <a:avLst/>
          </a:prstGeom>
        </p:spPr>
      </p:pic>
      <p:pic>
        <p:nvPicPr>
          <p:cNvPr id="5" name="Picture 4"/>
          <p:cNvPicPr>
            <a:picLocks noChangeAspect="1"/>
          </p:cNvPicPr>
          <p:nvPr/>
        </p:nvPicPr>
        <p:blipFill>
          <a:blip r:embed="rId5"/>
          <a:stretch>
            <a:fillRect/>
          </a:stretch>
        </p:blipFill>
        <p:spPr>
          <a:xfrm>
            <a:off x="778111" y="2096048"/>
            <a:ext cx="1857375" cy="1809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647881" y="4437112"/>
            <a:ext cx="1907895"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r" rtl="1"/>
            <a:r>
              <a:rPr lang="ar-EG" sz="2800" b="1" dirty="0" smtClean="0">
                <a:solidFill>
                  <a:srgbClr val="002060"/>
                </a:solidFill>
              </a:rPr>
              <a:t>45 -60 دقيقة</a:t>
            </a:r>
            <a:endParaRPr lang="ar-EG" sz="2800" b="1" dirty="0">
              <a:solidFill>
                <a:srgbClr val="002060"/>
              </a:solidFill>
            </a:endParaRPr>
          </a:p>
        </p:txBody>
      </p:sp>
      <p:sp>
        <p:nvSpPr>
          <p:cNvPr id="19" name="Rectangle 3"/>
          <p:cNvSpPr>
            <a:spLocks noChangeArrowheads="1"/>
          </p:cNvSpPr>
          <p:nvPr/>
        </p:nvSpPr>
        <p:spPr bwMode="auto">
          <a:xfrm>
            <a:off x="3779912" y="4652317"/>
            <a:ext cx="439246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القيادة</a:t>
            </a:r>
            <a:endParaRPr lang="ar-EG" altLang="zh-CN" sz="2400" b="1" dirty="0">
              <a:solidFill>
                <a:srgbClr val="002060"/>
              </a:solidFill>
              <a:ea typeface="幼圆" pitchFamily="1" charset="-122"/>
            </a:endParaRPr>
          </a:p>
        </p:txBody>
      </p:sp>
      <p:sp>
        <p:nvSpPr>
          <p:cNvPr id="20" name="Rectangle 4"/>
          <p:cNvSpPr>
            <a:spLocks noChangeArrowheads="1"/>
          </p:cNvSpPr>
          <p:nvPr/>
        </p:nvSpPr>
        <p:spPr bwMode="auto">
          <a:xfrm>
            <a:off x="3779912" y="5300439"/>
            <a:ext cx="439246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التخطيط</a:t>
            </a:r>
            <a:endParaRPr lang="zh-CN" altLang="en-US" sz="2400" b="1" dirty="0">
              <a:solidFill>
                <a:srgbClr val="002060"/>
              </a:solidFill>
              <a:ea typeface="幼圆" pitchFamily="1" charset="-122"/>
            </a:endParaRPr>
          </a:p>
        </p:txBody>
      </p:sp>
      <p:sp>
        <p:nvSpPr>
          <p:cNvPr id="21" name="Rectangle 5"/>
          <p:cNvSpPr>
            <a:spLocks noChangeArrowheads="1"/>
          </p:cNvSpPr>
          <p:nvPr/>
        </p:nvSpPr>
        <p:spPr bwMode="auto">
          <a:xfrm>
            <a:off x="3779912" y="5948511"/>
            <a:ext cx="439246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إدارة </a:t>
            </a:r>
            <a:r>
              <a:rPr lang="ar-EG" altLang="zh-CN" sz="2400" b="1" dirty="0">
                <a:solidFill>
                  <a:srgbClr val="002060"/>
                </a:solidFill>
                <a:ea typeface="幼圆" pitchFamily="1" charset="-122"/>
              </a:rPr>
              <a:t>الوقت</a:t>
            </a:r>
            <a:endParaRPr lang="zh-CN" altLang="en-US" sz="2400" b="1" dirty="0">
              <a:solidFill>
                <a:srgbClr val="002060"/>
              </a:solidFill>
              <a:ea typeface="幼圆" pitchFamily="1" charset="-122"/>
            </a:endParaRPr>
          </a:p>
        </p:txBody>
      </p:sp>
      <p:pic>
        <p:nvPicPr>
          <p:cNvPr id="22" name="Picture 7" descr="Green_01"/>
          <p:cNvPicPr>
            <a:picLocks noChangeAspect="1" noChangeArrowheads="1"/>
          </p:cNvPicPr>
          <p:nvPr/>
        </p:nvPicPr>
        <p:blipFill>
          <a:blip r:embed="rId3">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603853" y="4723755"/>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8" descr="Green_01"/>
          <p:cNvPicPr>
            <a:picLocks noChangeAspect="1" noChangeArrowheads="1"/>
          </p:cNvPicPr>
          <p:nvPr/>
        </p:nvPicPr>
        <p:blipFill>
          <a:blip r:embed="rId3">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603853" y="5348064"/>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9" descr="Green_01"/>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603853" y="5972324"/>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092675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16"/>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17"/>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barn(inVertical)">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mph" presetSubtype="0" fill="hold" nodeType="clickEffect">
                                  <p:stCondLst>
                                    <p:cond delay="0"/>
                                  </p:stCondLst>
                                  <p:childTnLst>
                                    <p:animRot by="21600000">
                                      <p:cBhvr>
                                        <p:cTn id="30" dur="2000" fill="hold"/>
                                        <p:tgtEl>
                                          <p:spTgt spid="18"/>
                                        </p:tgtEl>
                                        <p:attrNameLst>
                                          <p:attrName>r</p:attrName>
                                        </p:attrNameLst>
                                      </p:cBhvr>
                                    </p:animRot>
                                  </p:childTnLst>
                                </p:cTn>
                              </p:par>
                            </p:childTnLst>
                          </p:cTn>
                        </p:par>
                        <p:par>
                          <p:cTn id="31" fill="hold">
                            <p:stCondLst>
                              <p:cond delay="2000"/>
                            </p:stCondLst>
                            <p:childTnLst>
                              <p:par>
                                <p:cTn id="32" presetID="16" presetClass="entr" presetSubtype="2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21600000">
                                      <p:cBhvr>
                                        <p:cTn id="38" dur="2000" fill="hold"/>
                                        <p:tgtEl>
                                          <p:spTgt spid="22"/>
                                        </p:tgtEl>
                                        <p:attrNameLst>
                                          <p:attrName>r</p:attrName>
                                        </p:attrNameLst>
                                      </p:cBhvr>
                                    </p:animRot>
                                  </p:childTnLst>
                                </p:cTn>
                              </p:par>
                            </p:childTnLst>
                          </p:cTn>
                        </p:par>
                        <p:par>
                          <p:cTn id="39" fill="hold">
                            <p:stCondLst>
                              <p:cond delay="2000"/>
                            </p:stCondLst>
                            <p:childTnLst>
                              <p:par>
                                <p:cTn id="40" presetID="16" presetClass="entr" presetSubtype="21"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mph" presetSubtype="0" fill="hold" nodeType="clickEffect">
                                  <p:stCondLst>
                                    <p:cond delay="0"/>
                                  </p:stCondLst>
                                  <p:childTnLst>
                                    <p:animRot by="21600000">
                                      <p:cBhvr>
                                        <p:cTn id="46" dur="2000" fill="hold"/>
                                        <p:tgtEl>
                                          <p:spTgt spid="23"/>
                                        </p:tgtEl>
                                        <p:attrNameLst>
                                          <p:attrName>r</p:attrName>
                                        </p:attrNameLst>
                                      </p:cBhvr>
                                    </p:animRot>
                                  </p:childTnLst>
                                </p:cTn>
                              </p:par>
                            </p:childTnLst>
                          </p:cTn>
                        </p:par>
                        <p:par>
                          <p:cTn id="47" fill="hold">
                            <p:stCondLst>
                              <p:cond delay="2000"/>
                            </p:stCondLst>
                            <p:childTnLst>
                              <p:par>
                                <p:cTn id="48" presetID="16" presetClass="entr" presetSubtype="21"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21600000">
                                      <p:cBhvr>
                                        <p:cTn id="54" dur="2000" fill="hold"/>
                                        <p:tgtEl>
                                          <p:spTgt spid="24"/>
                                        </p:tgtEl>
                                        <p:attrNameLst>
                                          <p:attrName>r</p:attrName>
                                        </p:attrNameLst>
                                      </p:cBhvr>
                                    </p:animRot>
                                  </p:childTnLst>
                                </p:cTn>
                              </p:par>
                            </p:childTnLst>
                          </p:cTn>
                        </p:par>
                        <p:par>
                          <p:cTn id="55" fill="hold">
                            <p:stCondLst>
                              <p:cond delay="2000"/>
                            </p:stCondLst>
                            <p:childTnLst>
                              <p:par>
                                <p:cTn id="56" presetID="16" presetClass="entr" presetSubtype="21"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barn(inVertical)">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9" grpId="0" animBg="1"/>
      <p:bldP spid="20" grpId="0" animBg="1"/>
      <p:bldP spid="2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6146" name="Picture 2" descr="F:\دينى\work\صور\Two-Face-Optical-Illusion-خدع بصريةa.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533400"/>
            <a:ext cx="7848600"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281072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inVertical)">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371600" y="1295400"/>
            <a:ext cx="6324600" cy="3849666"/>
          </a:xfrm>
          <a:prstGeom prst="horizontalScroll">
            <a:avLst/>
          </a:prstGeom>
          <a:gradFill>
            <a:gsLst>
              <a:gs pos="0">
                <a:srgbClr val="FF99FF"/>
              </a:gs>
              <a:gs pos="50000">
                <a:srgbClr val="FF6699"/>
              </a:gs>
              <a:gs pos="100000">
                <a:srgbClr val="FF99FF"/>
              </a:gs>
            </a:gsLst>
            <a:lin ang="5400000" scaled="0"/>
          </a:gra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endPar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العادة الرابعة</a:t>
            </a:r>
          </a:p>
          <a:p>
            <a:pPr algn="ctr" rtl="1"/>
            <a:r>
              <a:rPr lang="ar-EG"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تفكير </a:t>
            </a:r>
            <a:r>
              <a:rPr lang="ar-EG"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المنفعة للجميع "ربح – ربح" </a:t>
            </a:r>
            <a:endParaRPr lang="ar-EG"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القيادة العامة ) </a:t>
            </a:r>
            <a:b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2417800642"/>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1066800" y="750838"/>
            <a:ext cx="6934200" cy="2893100"/>
          </a:xfrm>
          <a:prstGeom prst="rect">
            <a:avLst/>
          </a:prstGeom>
        </p:spPr>
        <p:txBody>
          <a:bodyPr wrap="square">
            <a:spAutoFit/>
          </a:bodyPr>
          <a:lstStyle/>
          <a:p>
            <a:pPr algn="justLow" rtl="1"/>
            <a:r>
              <a:rPr lang="ar-EG" sz="2600" b="1" dirty="0" smtClean="0">
                <a:solidFill>
                  <a:srgbClr val="0070C0"/>
                </a:solidFill>
              </a:rPr>
              <a:t>*نمط </a:t>
            </a:r>
            <a:r>
              <a:rPr lang="ar-EG" sz="2600" b="1" dirty="0">
                <a:solidFill>
                  <a:srgbClr val="0070C0"/>
                </a:solidFill>
              </a:rPr>
              <a:t>التفكير " ربح / ربح " ليس تقنية وانما فلسفة شاملة للتعاملات الإنسانية وهو مبدأ أساسي للنجاح في جميع تعاملاتنا ، وهو يعني أن الطرفين ربحوا لأنهم اختاروا الاتفاقات </a:t>
            </a:r>
            <a:br>
              <a:rPr lang="ar-EG" sz="2600" b="1" dirty="0">
                <a:solidFill>
                  <a:srgbClr val="0070C0"/>
                </a:solidFill>
              </a:rPr>
            </a:br>
            <a:r>
              <a:rPr lang="ar-EG" sz="2600" b="1" dirty="0">
                <a:solidFill>
                  <a:srgbClr val="0070C0"/>
                </a:solidFill>
              </a:rPr>
              <a:t>أو الحلول التي تفيد وترضي الطرفين مما يجعل كل الطرفين يشعرون بالراحة لقراراتهم وبالالتزام لأدائها والشخص الذي يفكر " ربح / ربح " لديه ثلاثة سمات أساسية ، الاستقامة ، النضج والوفره العقلية </a:t>
            </a:r>
          </a:p>
        </p:txBody>
      </p:sp>
      <p:sp>
        <p:nvSpPr>
          <p:cNvPr id="3" name="Rectangle 2"/>
          <p:cNvSpPr/>
          <p:nvPr/>
        </p:nvSpPr>
        <p:spPr>
          <a:xfrm>
            <a:off x="1066800" y="3732074"/>
            <a:ext cx="6934200" cy="2492990"/>
          </a:xfrm>
          <a:prstGeom prst="rect">
            <a:avLst/>
          </a:prstGeom>
        </p:spPr>
        <p:txBody>
          <a:bodyPr wrap="square">
            <a:spAutoFit/>
          </a:bodyPr>
          <a:lstStyle/>
          <a:p>
            <a:pPr algn="justLow" rtl="1"/>
            <a:r>
              <a:rPr lang="ar-EG" sz="2600" b="1" dirty="0" smtClean="0">
                <a:solidFill>
                  <a:srgbClr val="0070C0"/>
                </a:solidFill>
              </a:rPr>
              <a:t>*فالإنسان </a:t>
            </a:r>
            <a:r>
              <a:rPr lang="ar-EG" sz="2600" b="1" dirty="0">
                <a:solidFill>
                  <a:srgbClr val="0070C0"/>
                </a:solidFill>
              </a:rPr>
              <a:t>المستقيم صادق في أحاسيسه ومبادئه والتزاماته ، والناضج يترجم أفكاره ومشاعره بجراءة مع مراعاة مشاعر الآخرين وأفكارهم ، والأشخاص ذوي الوفرة العقلية يصدقون بأن هناك ما يكفي للجميع ويعترفون بالإمكانيات غير المحدودة لتنمية التعامل الإيجابي والتطوير مما يخلق بديلاً ثالثاً جديداً ومقبول من الطرفين </a:t>
            </a:r>
          </a:p>
        </p:txBody>
      </p:sp>
    </p:spTree>
    <p:extLst>
      <p:ext uri="{BB962C8B-B14F-4D97-AF65-F5344CB8AC3E}">
        <p14:creationId xmlns:p14="http://schemas.microsoft.com/office/powerpoint/2010/main" xmlns="" val="363909730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Rounded Rectangle 1"/>
          <p:cNvSpPr/>
          <p:nvPr/>
        </p:nvSpPr>
        <p:spPr>
          <a:xfrm>
            <a:off x="1447800" y="838200"/>
            <a:ext cx="6248400" cy="16002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هل أسعى لما يفيد ويرضي الطرفين </a:t>
            </a:r>
            <a:endParaRPr lang="ar-EG" sz="3200" dirty="0" smtClean="0">
              <a:solidFill>
                <a:schemeClr val="tx2">
                  <a:lumMod val="50000"/>
                </a:schemeClr>
              </a:solidFill>
            </a:endParaRPr>
          </a:p>
          <a:p>
            <a:pPr algn="ctr" rtl="1"/>
            <a:r>
              <a:rPr lang="ar-EG" sz="3200" dirty="0" smtClean="0">
                <a:solidFill>
                  <a:schemeClr val="tx2">
                    <a:lumMod val="50000"/>
                  </a:schemeClr>
                </a:solidFill>
              </a:rPr>
              <a:t>في </a:t>
            </a:r>
            <a:r>
              <a:rPr lang="ar-EG" sz="3200" dirty="0">
                <a:solidFill>
                  <a:schemeClr val="tx2">
                    <a:lumMod val="50000"/>
                  </a:schemeClr>
                </a:solidFill>
              </a:rPr>
              <a:t>جميع علاقاتي ؟ </a:t>
            </a:r>
          </a:p>
        </p:txBody>
      </p:sp>
      <p:pic>
        <p:nvPicPr>
          <p:cNvPr id="4098" name="Picture 2" descr="F:\دينى\work\صور\a9b41242e674276b63ff672c41795c0c.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76400" y="2578100"/>
            <a:ext cx="5715000" cy="3822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xmlns="" val="27457034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p:cTn id="11" dur="1000" fill="hold"/>
                                        <p:tgtEl>
                                          <p:spTgt spid="4098"/>
                                        </p:tgtEl>
                                        <p:attrNameLst>
                                          <p:attrName>ppt_w</p:attrName>
                                        </p:attrNameLst>
                                      </p:cBhvr>
                                      <p:tavLst>
                                        <p:tav tm="0">
                                          <p:val>
                                            <p:fltVal val="0"/>
                                          </p:val>
                                        </p:tav>
                                        <p:tav tm="100000">
                                          <p:val>
                                            <p:strVal val="#ppt_w"/>
                                          </p:val>
                                        </p:tav>
                                      </p:tavLst>
                                    </p:anim>
                                    <p:anim calcmode="lin" valueType="num">
                                      <p:cBhvr>
                                        <p:cTn id="12" dur="1000" fill="hold"/>
                                        <p:tgtEl>
                                          <p:spTgt spid="4098"/>
                                        </p:tgtEl>
                                        <p:attrNameLst>
                                          <p:attrName>ppt_h</p:attrName>
                                        </p:attrNameLst>
                                      </p:cBhvr>
                                      <p:tavLst>
                                        <p:tav tm="0">
                                          <p:val>
                                            <p:fltVal val="0"/>
                                          </p:val>
                                        </p:tav>
                                        <p:tav tm="100000">
                                          <p:val>
                                            <p:strVal val="#ppt_h"/>
                                          </p:val>
                                        </p:tav>
                                      </p:tavLst>
                                    </p:anim>
                                    <p:anim calcmode="lin" valueType="num">
                                      <p:cBhvr>
                                        <p:cTn id="13" dur="1000" fill="hold"/>
                                        <p:tgtEl>
                                          <p:spTgt spid="4098"/>
                                        </p:tgtEl>
                                        <p:attrNameLst>
                                          <p:attrName>style.rotation</p:attrName>
                                        </p:attrNameLst>
                                      </p:cBhvr>
                                      <p:tavLst>
                                        <p:tav tm="0">
                                          <p:val>
                                            <p:fltVal val="90"/>
                                          </p:val>
                                        </p:tav>
                                        <p:tav tm="100000">
                                          <p:val>
                                            <p:fltVal val="0"/>
                                          </p:val>
                                        </p:tav>
                                      </p:tavLst>
                                    </p:anim>
                                    <p:animEffect transition="in" filter="fade">
                                      <p:cBhvr>
                                        <p:cTn id="14"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7170" name="Picture 2" descr="F:\دينى\work\صور\focus1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38200" y="533400"/>
            <a:ext cx="7848600"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648428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barn(inVertical)">
                                      <p:cBhvr>
                                        <p:cTn id="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447800" y="1295400"/>
            <a:ext cx="6324600" cy="3849666"/>
          </a:xfrm>
          <a:prstGeom prst="horizontalScroll">
            <a:avLst/>
          </a:prstGeom>
          <a:gradFill>
            <a:gsLst>
              <a:gs pos="0">
                <a:srgbClr val="FF99FF"/>
              </a:gs>
              <a:gs pos="50000">
                <a:srgbClr val="FF6699"/>
              </a:gs>
              <a:gs pos="100000">
                <a:srgbClr val="FF99FF"/>
              </a:gs>
            </a:gsLst>
            <a:lin ang="5400000" scaled="0"/>
          </a:gra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العادة السادسة</a:t>
            </a:r>
          </a:p>
          <a:p>
            <a:pPr algn="ctr" rtl="1"/>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التعاضد </a:t>
            </a:r>
          </a:p>
          <a:p>
            <a:pPr algn="ctr" rtl="1"/>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التعاون الإبداعي ) </a:t>
            </a:r>
          </a:p>
        </p:txBody>
      </p:sp>
    </p:spTree>
    <p:extLst>
      <p:ext uri="{BB962C8B-B14F-4D97-AF65-F5344CB8AC3E}">
        <p14:creationId xmlns:p14="http://schemas.microsoft.com/office/powerpoint/2010/main" xmlns="" val="1103732721"/>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8" name="Rectangle 7"/>
          <p:cNvSpPr/>
          <p:nvPr/>
        </p:nvSpPr>
        <p:spPr>
          <a:xfrm>
            <a:off x="1295400" y="5410200"/>
            <a:ext cx="6705600" cy="914400"/>
          </a:xfrm>
          <a:prstGeom prst="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000" b="1" dirty="0" smtClean="0">
                <a:solidFill>
                  <a:schemeClr val="bg1"/>
                </a:solidFill>
              </a:rPr>
              <a:t>(</a:t>
            </a:r>
            <a:r>
              <a:rPr lang="ar-SA" sz="3000" b="1" dirty="0">
                <a:solidFill>
                  <a:schemeClr val="bg1"/>
                </a:solidFill>
              </a:rPr>
              <a:t>وتعاونوا على البر والتقوى)</a:t>
            </a:r>
            <a:endParaRPr lang="ar-EG" sz="3000" b="1" dirty="0">
              <a:solidFill>
                <a:schemeClr val="bg1"/>
              </a:solidFill>
            </a:endParaRPr>
          </a:p>
        </p:txBody>
      </p:sp>
      <p:sp>
        <p:nvSpPr>
          <p:cNvPr id="2" name="Rectangle 1"/>
          <p:cNvSpPr/>
          <p:nvPr/>
        </p:nvSpPr>
        <p:spPr>
          <a:xfrm>
            <a:off x="1143000" y="317242"/>
            <a:ext cx="6858000" cy="5016758"/>
          </a:xfrm>
          <a:prstGeom prst="rect">
            <a:avLst/>
          </a:prstGeom>
        </p:spPr>
        <p:txBody>
          <a:bodyPr wrap="square">
            <a:spAutoFit/>
          </a:bodyPr>
          <a:lstStyle/>
          <a:p>
            <a:pPr algn="justLow" rtl="1"/>
            <a:r>
              <a:rPr lang="ar-EG" sz="3200" b="1" dirty="0">
                <a:solidFill>
                  <a:srgbClr val="0070C0"/>
                </a:solidFill>
              </a:rPr>
              <a:t>الخشب الأحمر تتشابك جذوره بنظام يجعله ينبت متقارب مما يساعد الأشجار على عدم السقوط في الرياح الشديدة ويستطيع اثنان أن يضاعفوا النتائج عن مالوكانوا كل على حده بالتعاون الخلاق وفي التفاعل الخارجي ،ويحققون الكثير مما لا يستطيعون تحقيقة على انفراد وذلك إذا ما كانوا ، يقيمون الاختلافات ،يفتحون أنفسهم لإمكانيات جديده ،يمارسون نمط التفكير " ربح / ربح " ويبنون الثقة في ما بينهم ، عندها سوف يجنون ويتمتعون بفوائد تلاحمهم </a:t>
            </a:r>
          </a:p>
        </p:txBody>
      </p:sp>
    </p:spTree>
    <p:extLst>
      <p:ext uri="{BB962C8B-B14F-4D97-AF65-F5344CB8AC3E}">
        <p14:creationId xmlns:p14="http://schemas.microsoft.com/office/powerpoint/2010/main" xmlns="" val="159145491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209800" y="304800"/>
            <a:ext cx="4572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الاتفاقيات </a:t>
            </a:r>
          </a:p>
        </p:txBody>
      </p:sp>
      <p:sp>
        <p:nvSpPr>
          <p:cNvPr id="10" name="AutoShape 7"/>
          <p:cNvSpPr>
            <a:spLocks noChangeArrowheads="1"/>
          </p:cNvSpPr>
          <p:nvPr/>
        </p:nvSpPr>
        <p:spPr bwMode="auto">
          <a:xfrm>
            <a:off x="2989610" y="1247657"/>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dirty="0">
                <a:latin typeface="Verdana" panose="020B0604030504040204" pitchFamily="34" charset="0"/>
                <a:ea typeface="HY헤드라인M" pitchFamily="2" charset="-127"/>
              </a:rPr>
              <a:t>الإلتزام بوقت البرنامج وفترات </a:t>
            </a:r>
            <a:r>
              <a:rPr lang="ar-EG" sz="2400" b="1" dirty="0" smtClean="0">
                <a:latin typeface="Verdana" panose="020B0604030504040204" pitchFamily="34" charset="0"/>
                <a:ea typeface="HY헤드라인M" pitchFamily="2" charset="-127"/>
              </a:rPr>
              <a:t>الاستراحة</a:t>
            </a:r>
          </a:p>
          <a:p>
            <a:pPr algn="ctr" rtl="1"/>
            <a:r>
              <a:rPr lang="ar-EG" sz="2400" b="1" dirty="0" smtClean="0">
                <a:latin typeface="Verdana" panose="020B0604030504040204" pitchFamily="34" charset="0"/>
                <a:ea typeface="HY헤드라인M" pitchFamily="2" charset="-127"/>
              </a:rPr>
              <a:t> </a:t>
            </a:r>
            <a:r>
              <a:rPr lang="ar-EG" sz="2400" b="1" dirty="0">
                <a:latin typeface="Verdana" panose="020B0604030504040204" pitchFamily="34" charset="0"/>
                <a:ea typeface="HY헤드라인M" pitchFamily="2" charset="-127"/>
              </a:rPr>
              <a:t>دليل وعيك</a:t>
            </a:r>
            <a:endParaRPr lang="en-GB" sz="2400" b="1" dirty="0" smtClean="0">
              <a:latin typeface="Verdana" panose="020B0604030504040204" pitchFamily="34" charset="0"/>
              <a:ea typeface="HY헤드라인M" pitchFamily="2" charset="-127"/>
            </a:endParaRPr>
          </a:p>
        </p:txBody>
      </p:sp>
      <p:sp>
        <p:nvSpPr>
          <p:cNvPr id="11" name="AutoShape 7"/>
          <p:cNvSpPr>
            <a:spLocks noChangeArrowheads="1"/>
          </p:cNvSpPr>
          <p:nvPr/>
        </p:nvSpPr>
        <p:spPr bwMode="auto">
          <a:xfrm>
            <a:off x="2979280" y="2361374"/>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a:latin typeface="Verdana" panose="020B0604030504040204" pitchFamily="34" charset="0"/>
                <a:ea typeface="HY헤드라인M" pitchFamily="2" charset="-127"/>
              </a:rPr>
              <a:t>لاتدع </a:t>
            </a:r>
            <a:r>
              <a:rPr lang="ar-EG" sz="2400" b="1" smtClean="0">
                <a:latin typeface="Verdana" panose="020B0604030504040204" pitchFamily="34" charset="0"/>
                <a:ea typeface="HY헤드라인M" pitchFamily="2" charset="-127"/>
              </a:rPr>
              <a:t>هاتفك </a:t>
            </a:r>
            <a:r>
              <a:rPr lang="ar-EG" sz="2400" b="1" dirty="0">
                <a:latin typeface="Verdana" panose="020B0604030504040204" pitchFamily="34" charset="0"/>
                <a:ea typeface="HY헤드라인M" pitchFamily="2" charset="-127"/>
              </a:rPr>
              <a:t>المتنقل يشوش أفكار من حولك</a:t>
            </a:r>
            <a:endParaRPr lang="ar-SA" sz="2400" b="1" dirty="0">
              <a:latin typeface="Verdana" panose="020B0604030504040204" pitchFamily="34" charset="0"/>
              <a:ea typeface="HY헤드라인M" pitchFamily="2" charset="-127"/>
            </a:endParaRPr>
          </a:p>
        </p:txBody>
      </p:sp>
      <p:sp>
        <p:nvSpPr>
          <p:cNvPr id="12" name="AutoShape 7"/>
          <p:cNvSpPr>
            <a:spLocks noChangeArrowheads="1"/>
          </p:cNvSpPr>
          <p:nvPr/>
        </p:nvSpPr>
        <p:spPr bwMode="auto">
          <a:xfrm>
            <a:off x="2968950" y="3475091"/>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dirty="0">
                <a:latin typeface="Verdana" panose="020B0604030504040204" pitchFamily="34" charset="0"/>
                <a:ea typeface="HY헤드라인M" pitchFamily="2" charset="-127"/>
              </a:rPr>
              <a:t>الأسئلة والنقاش متاحة في محتوى البرنامج</a:t>
            </a:r>
            <a:endParaRPr lang="ar-SA" sz="2400" b="1" dirty="0">
              <a:latin typeface="Verdana" panose="020B0604030504040204" pitchFamily="34" charset="0"/>
              <a:ea typeface="HY헤드라인M" pitchFamily="2" charset="-127"/>
            </a:endParaRPr>
          </a:p>
        </p:txBody>
      </p:sp>
      <p:sp>
        <p:nvSpPr>
          <p:cNvPr id="13" name="AutoShape 7"/>
          <p:cNvSpPr>
            <a:spLocks noChangeArrowheads="1"/>
          </p:cNvSpPr>
          <p:nvPr/>
        </p:nvSpPr>
        <p:spPr bwMode="auto">
          <a:xfrm>
            <a:off x="2958620" y="4588808"/>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dirty="0">
                <a:latin typeface="Verdana" panose="020B0604030504040204" pitchFamily="34" charset="0"/>
                <a:ea typeface="HY헤드라인M" pitchFamily="2" charset="-127"/>
              </a:rPr>
              <a:t>إبتسامتك و تعاونك دليل حب العمل الجماعي</a:t>
            </a:r>
            <a:endParaRPr lang="ar-SA" sz="2400" b="1" dirty="0">
              <a:latin typeface="Verdana" panose="020B0604030504040204" pitchFamily="34" charset="0"/>
              <a:ea typeface="HY헤드라인M" pitchFamily="2" charset="-127"/>
            </a:endParaRPr>
          </a:p>
        </p:txBody>
      </p:sp>
      <p:sp>
        <p:nvSpPr>
          <p:cNvPr id="14" name="AutoShape 7"/>
          <p:cNvSpPr>
            <a:spLocks noChangeArrowheads="1"/>
          </p:cNvSpPr>
          <p:nvPr/>
        </p:nvSpPr>
        <p:spPr bwMode="auto">
          <a:xfrm>
            <a:off x="2948290" y="5702525"/>
            <a:ext cx="4630390" cy="668992"/>
          </a:xfrm>
          <a:prstGeom prst="roundRect">
            <a:avLst>
              <a:gd name="adj" fmla="val 50000"/>
            </a:avLst>
          </a:prstGeom>
          <a:solidFill>
            <a:srgbClr val="EEA1D4"/>
          </a:solidFill>
          <a:ln>
            <a:noFill/>
          </a:ln>
          <a:effectLst/>
          <a:extLst/>
        </p:spPr>
        <p:txBody>
          <a:bodyPr wrap="none" anchor="ctr"/>
          <a:lstStyle/>
          <a:p>
            <a:pPr algn="ctr" rtl="1"/>
            <a:r>
              <a:rPr lang="ar-EG" sz="2400" b="1" dirty="0">
                <a:latin typeface="Verdana" panose="020B0604030504040204" pitchFamily="34" charset="0"/>
                <a:ea typeface="HY헤드라인M" pitchFamily="2" charset="-127"/>
              </a:rPr>
              <a:t>تأقلمك مع المدرب و تنفيذ التمارين </a:t>
            </a:r>
            <a:r>
              <a:rPr lang="ar-EG" sz="2400" b="1" dirty="0" smtClean="0">
                <a:latin typeface="Verdana" panose="020B0604030504040204" pitchFamily="34" charset="0"/>
                <a:ea typeface="HY헤드라인M" pitchFamily="2" charset="-127"/>
              </a:rPr>
              <a:t>يسهل</a:t>
            </a:r>
          </a:p>
          <a:p>
            <a:pPr algn="ctr" rtl="1"/>
            <a:r>
              <a:rPr lang="ar-EG" sz="2400" b="1" dirty="0" smtClean="0">
                <a:latin typeface="Verdana" panose="020B0604030504040204" pitchFamily="34" charset="0"/>
                <a:ea typeface="HY헤드라인M" pitchFamily="2" charset="-127"/>
              </a:rPr>
              <a:t> </a:t>
            </a:r>
            <a:r>
              <a:rPr lang="ar-EG" sz="2400" b="1" dirty="0">
                <a:latin typeface="Verdana" panose="020B0604030504040204" pitchFamily="34" charset="0"/>
                <a:ea typeface="HY헤드라인M" pitchFamily="2" charset="-127"/>
              </a:rPr>
              <a:t>استيعاب المادة العلمية</a:t>
            </a:r>
            <a:endParaRPr lang="ar-SA" sz="2400" b="1" dirty="0">
              <a:latin typeface="Verdana" panose="020B0604030504040204" pitchFamily="34" charset="0"/>
              <a:ea typeface="HY헤드라인M" pitchFamily="2" charset="-127"/>
            </a:endParaRPr>
          </a:p>
        </p:txBody>
      </p:sp>
      <p:pic>
        <p:nvPicPr>
          <p:cNvPr id="17" name="Picture 6" descr="F:\دينى\work\صور\15460_IPhone_Locked.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38300" y="1981200"/>
            <a:ext cx="114300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18" name="Picture 8" descr="F:\دينى\work\صور\imagتes.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676400" y="3124200"/>
            <a:ext cx="1155607"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0" name="Picture 3" descr="F:\دينى\work\صور\إدارة الوقت.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28800" y="838200"/>
            <a:ext cx="1061940" cy="1295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1" name="Picture 9" descr="F:\دينى\work\صور\848484.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656220" y="5334000"/>
            <a:ext cx="1107160" cy="1333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pic>
        <p:nvPicPr>
          <p:cNvPr id="22" name="Picture 2" descr="F:\دينى\work\صور\kid-smail.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524000" y="4267200"/>
            <a:ext cx="1302880" cy="128810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1858872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1000" fill="hold"/>
                                        <p:tgtEl>
                                          <p:spTgt spid="20"/>
                                        </p:tgtEl>
                                        <p:attrNameLst>
                                          <p:attrName>ppt_w</p:attrName>
                                        </p:attrNameLst>
                                      </p:cBhvr>
                                      <p:tavLst>
                                        <p:tav tm="0">
                                          <p:val>
                                            <p:fltVal val="0"/>
                                          </p:val>
                                        </p:tav>
                                        <p:tav tm="100000">
                                          <p:val>
                                            <p:strVal val="#ppt_w"/>
                                          </p:val>
                                        </p:tav>
                                      </p:tavLst>
                                    </p:anim>
                                    <p:anim calcmode="lin" valueType="num">
                                      <p:cBhvr>
                                        <p:cTn id="14" dur="1000" fill="hold"/>
                                        <p:tgtEl>
                                          <p:spTgt spid="20"/>
                                        </p:tgtEl>
                                        <p:attrNameLst>
                                          <p:attrName>ppt_h</p:attrName>
                                        </p:attrNameLst>
                                      </p:cBhvr>
                                      <p:tavLst>
                                        <p:tav tm="0">
                                          <p:val>
                                            <p:fltVal val="0"/>
                                          </p:val>
                                        </p:tav>
                                        <p:tav tm="100000">
                                          <p:val>
                                            <p:strVal val="#ppt_h"/>
                                          </p:val>
                                        </p:tav>
                                      </p:tavLst>
                                    </p:anim>
                                    <p:anim calcmode="lin" valueType="num">
                                      <p:cBhvr>
                                        <p:cTn id="15" dur="1000" fill="hold"/>
                                        <p:tgtEl>
                                          <p:spTgt spid="20"/>
                                        </p:tgtEl>
                                        <p:attrNameLst>
                                          <p:attrName>style.rotation</p:attrName>
                                        </p:attrNameLst>
                                      </p:cBhvr>
                                      <p:tavLst>
                                        <p:tav tm="0">
                                          <p:val>
                                            <p:fltVal val="90"/>
                                          </p:val>
                                        </p:tav>
                                        <p:tav tm="100000">
                                          <p:val>
                                            <p:fltVal val="0"/>
                                          </p:val>
                                        </p:tav>
                                      </p:tavLst>
                                    </p:anim>
                                    <p:animEffect transition="in" filter="fade">
                                      <p:cBhvr>
                                        <p:cTn id="16" dur="10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fltVal val="0"/>
                                          </p:val>
                                        </p:tav>
                                        <p:tav tm="100000">
                                          <p:val>
                                            <p:strVal val="#ppt_h"/>
                                          </p:val>
                                        </p:tav>
                                      </p:tavLst>
                                    </p:anim>
                                    <p:anim calcmode="lin" valueType="num">
                                      <p:cBhvr>
                                        <p:cTn id="23" dur="1000" fill="hold"/>
                                        <p:tgtEl>
                                          <p:spTgt spid="11"/>
                                        </p:tgtEl>
                                        <p:attrNameLst>
                                          <p:attrName>style.rotation</p:attrName>
                                        </p:attrNameLst>
                                      </p:cBhvr>
                                      <p:tavLst>
                                        <p:tav tm="0">
                                          <p:val>
                                            <p:fltVal val="90"/>
                                          </p:val>
                                        </p:tav>
                                        <p:tav tm="100000">
                                          <p:val>
                                            <p:fltVal val="0"/>
                                          </p:val>
                                        </p:tav>
                                      </p:tavLst>
                                    </p:anim>
                                    <p:animEffect transition="in" filter="fade">
                                      <p:cBhvr>
                                        <p:cTn id="24" dur="1000"/>
                                        <p:tgtEl>
                                          <p:spTgt spid="11"/>
                                        </p:tgtEl>
                                      </p:cBhvr>
                                    </p:animEffect>
                                  </p:childTnLst>
                                </p:cTn>
                              </p:par>
                              <p:par>
                                <p:cTn id="25" presetID="3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 calcmode="lin" valueType="num">
                                      <p:cBhvr>
                                        <p:cTn id="29" dur="1000" fill="hold"/>
                                        <p:tgtEl>
                                          <p:spTgt spid="17"/>
                                        </p:tgtEl>
                                        <p:attrNameLst>
                                          <p:attrName>style.rotation</p:attrName>
                                        </p:attrNameLst>
                                      </p:cBhvr>
                                      <p:tavLst>
                                        <p:tav tm="0">
                                          <p:val>
                                            <p:fltVal val="90"/>
                                          </p:val>
                                        </p:tav>
                                        <p:tav tm="100000">
                                          <p:val>
                                            <p:fltVal val="0"/>
                                          </p:val>
                                        </p:tav>
                                      </p:tavLst>
                                    </p:anim>
                                    <p:animEffect transition="in" filter="fade">
                                      <p:cBhvr>
                                        <p:cTn id="30" dur="1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par>
                                <p:cTn id="39" presetID="31" presetClass="entr" presetSubtype="0"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p:cTn id="41" dur="1000" fill="hold"/>
                                        <p:tgtEl>
                                          <p:spTgt spid="18"/>
                                        </p:tgtEl>
                                        <p:attrNameLst>
                                          <p:attrName>ppt_w</p:attrName>
                                        </p:attrNameLst>
                                      </p:cBhvr>
                                      <p:tavLst>
                                        <p:tav tm="0">
                                          <p:val>
                                            <p:fltVal val="0"/>
                                          </p:val>
                                        </p:tav>
                                        <p:tav tm="100000">
                                          <p:val>
                                            <p:strVal val="#ppt_w"/>
                                          </p:val>
                                        </p:tav>
                                      </p:tavLst>
                                    </p:anim>
                                    <p:anim calcmode="lin" valueType="num">
                                      <p:cBhvr>
                                        <p:cTn id="42" dur="1000" fill="hold"/>
                                        <p:tgtEl>
                                          <p:spTgt spid="18"/>
                                        </p:tgtEl>
                                        <p:attrNameLst>
                                          <p:attrName>ppt_h</p:attrName>
                                        </p:attrNameLst>
                                      </p:cBhvr>
                                      <p:tavLst>
                                        <p:tav tm="0">
                                          <p:val>
                                            <p:fltVal val="0"/>
                                          </p:val>
                                        </p:tav>
                                        <p:tav tm="100000">
                                          <p:val>
                                            <p:strVal val="#ppt_h"/>
                                          </p:val>
                                        </p:tav>
                                      </p:tavLst>
                                    </p:anim>
                                    <p:anim calcmode="lin" valueType="num">
                                      <p:cBhvr>
                                        <p:cTn id="43" dur="1000" fill="hold"/>
                                        <p:tgtEl>
                                          <p:spTgt spid="18"/>
                                        </p:tgtEl>
                                        <p:attrNameLst>
                                          <p:attrName>style.rotation</p:attrName>
                                        </p:attrNameLst>
                                      </p:cBhvr>
                                      <p:tavLst>
                                        <p:tav tm="0">
                                          <p:val>
                                            <p:fltVal val="90"/>
                                          </p:val>
                                        </p:tav>
                                        <p:tav tm="100000">
                                          <p:val>
                                            <p:fltVal val="0"/>
                                          </p:val>
                                        </p:tav>
                                      </p:tavLst>
                                    </p:anim>
                                    <p:animEffect transition="in" filter="fade">
                                      <p:cBhvr>
                                        <p:cTn id="44" dur="10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par>
                                <p:cTn id="53" presetID="3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p:cTn id="55" dur="1000" fill="hold"/>
                                        <p:tgtEl>
                                          <p:spTgt spid="22"/>
                                        </p:tgtEl>
                                        <p:attrNameLst>
                                          <p:attrName>ppt_w</p:attrName>
                                        </p:attrNameLst>
                                      </p:cBhvr>
                                      <p:tavLst>
                                        <p:tav tm="0">
                                          <p:val>
                                            <p:fltVal val="0"/>
                                          </p:val>
                                        </p:tav>
                                        <p:tav tm="100000">
                                          <p:val>
                                            <p:strVal val="#ppt_w"/>
                                          </p:val>
                                        </p:tav>
                                      </p:tavLst>
                                    </p:anim>
                                    <p:anim calcmode="lin" valueType="num">
                                      <p:cBhvr>
                                        <p:cTn id="56" dur="1000" fill="hold"/>
                                        <p:tgtEl>
                                          <p:spTgt spid="22"/>
                                        </p:tgtEl>
                                        <p:attrNameLst>
                                          <p:attrName>ppt_h</p:attrName>
                                        </p:attrNameLst>
                                      </p:cBhvr>
                                      <p:tavLst>
                                        <p:tav tm="0">
                                          <p:val>
                                            <p:fltVal val="0"/>
                                          </p:val>
                                        </p:tav>
                                        <p:tav tm="100000">
                                          <p:val>
                                            <p:strVal val="#ppt_h"/>
                                          </p:val>
                                        </p:tav>
                                      </p:tavLst>
                                    </p:anim>
                                    <p:anim calcmode="lin" valueType="num">
                                      <p:cBhvr>
                                        <p:cTn id="57" dur="1000" fill="hold"/>
                                        <p:tgtEl>
                                          <p:spTgt spid="22"/>
                                        </p:tgtEl>
                                        <p:attrNameLst>
                                          <p:attrName>style.rotation</p:attrName>
                                        </p:attrNameLst>
                                      </p:cBhvr>
                                      <p:tavLst>
                                        <p:tav tm="0">
                                          <p:val>
                                            <p:fltVal val="90"/>
                                          </p:val>
                                        </p:tav>
                                        <p:tav tm="100000">
                                          <p:val>
                                            <p:fltVal val="0"/>
                                          </p:val>
                                        </p:tav>
                                      </p:tavLst>
                                    </p:anim>
                                    <p:animEffect transition="in" filter="fade">
                                      <p:cBhvr>
                                        <p:cTn id="58" dur="10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par>
                                <p:cTn id="67" presetID="31"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1000" fill="hold"/>
                                        <p:tgtEl>
                                          <p:spTgt spid="21"/>
                                        </p:tgtEl>
                                        <p:attrNameLst>
                                          <p:attrName>ppt_w</p:attrName>
                                        </p:attrNameLst>
                                      </p:cBhvr>
                                      <p:tavLst>
                                        <p:tav tm="0">
                                          <p:val>
                                            <p:fltVal val="0"/>
                                          </p:val>
                                        </p:tav>
                                        <p:tav tm="100000">
                                          <p:val>
                                            <p:strVal val="#ppt_w"/>
                                          </p:val>
                                        </p:tav>
                                      </p:tavLst>
                                    </p:anim>
                                    <p:anim calcmode="lin" valueType="num">
                                      <p:cBhvr>
                                        <p:cTn id="70" dur="1000" fill="hold"/>
                                        <p:tgtEl>
                                          <p:spTgt spid="21"/>
                                        </p:tgtEl>
                                        <p:attrNameLst>
                                          <p:attrName>ppt_h</p:attrName>
                                        </p:attrNameLst>
                                      </p:cBhvr>
                                      <p:tavLst>
                                        <p:tav tm="0">
                                          <p:val>
                                            <p:fltVal val="0"/>
                                          </p:val>
                                        </p:tav>
                                        <p:tav tm="100000">
                                          <p:val>
                                            <p:strVal val="#ppt_h"/>
                                          </p:val>
                                        </p:tav>
                                      </p:tavLst>
                                    </p:anim>
                                    <p:anim calcmode="lin" valueType="num">
                                      <p:cBhvr>
                                        <p:cTn id="71" dur="1000" fill="hold"/>
                                        <p:tgtEl>
                                          <p:spTgt spid="21"/>
                                        </p:tgtEl>
                                        <p:attrNameLst>
                                          <p:attrName>style.rotation</p:attrName>
                                        </p:attrNameLst>
                                      </p:cBhvr>
                                      <p:tavLst>
                                        <p:tav tm="0">
                                          <p:val>
                                            <p:fltVal val="90"/>
                                          </p:val>
                                        </p:tav>
                                        <p:tav tm="100000">
                                          <p:val>
                                            <p:fltVal val="0"/>
                                          </p:val>
                                        </p:tav>
                                      </p:tavLst>
                                    </p:anim>
                                    <p:animEffect transition="in" filter="fade">
                                      <p:cBhvr>
                                        <p:cTn id="72"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Rounded Rectangle 1"/>
          <p:cNvSpPr/>
          <p:nvPr/>
        </p:nvSpPr>
        <p:spPr>
          <a:xfrm>
            <a:off x="1371600" y="838200"/>
            <a:ext cx="6248400" cy="16002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هل أقيم اختلاف وجهات النظر والآراء في الآخرين في محاولة الوصول إلى حلول ؟ </a:t>
            </a:r>
          </a:p>
        </p:txBody>
      </p:sp>
      <p:pic>
        <p:nvPicPr>
          <p:cNvPr id="5122" name="Picture 2" descr="F:\دينى\work\صور\imaللللg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371600" y="2590800"/>
            <a:ext cx="6095999" cy="35814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717709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 calcmode="lin" valueType="num">
                                      <p:cBhvr>
                                        <p:cTn id="11" dur="1000" fill="hold"/>
                                        <p:tgtEl>
                                          <p:spTgt spid="5122"/>
                                        </p:tgtEl>
                                        <p:attrNameLst>
                                          <p:attrName>ppt_w</p:attrName>
                                        </p:attrNameLst>
                                      </p:cBhvr>
                                      <p:tavLst>
                                        <p:tav tm="0">
                                          <p:val>
                                            <p:fltVal val="0"/>
                                          </p:val>
                                        </p:tav>
                                        <p:tav tm="100000">
                                          <p:val>
                                            <p:strVal val="#ppt_w"/>
                                          </p:val>
                                        </p:tav>
                                      </p:tavLst>
                                    </p:anim>
                                    <p:anim calcmode="lin" valueType="num">
                                      <p:cBhvr>
                                        <p:cTn id="12" dur="1000" fill="hold"/>
                                        <p:tgtEl>
                                          <p:spTgt spid="5122"/>
                                        </p:tgtEl>
                                        <p:attrNameLst>
                                          <p:attrName>ppt_h</p:attrName>
                                        </p:attrNameLst>
                                      </p:cBhvr>
                                      <p:tavLst>
                                        <p:tav tm="0">
                                          <p:val>
                                            <p:fltVal val="0"/>
                                          </p:val>
                                        </p:tav>
                                        <p:tav tm="100000">
                                          <p:val>
                                            <p:strVal val="#ppt_h"/>
                                          </p:val>
                                        </p:tav>
                                      </p:tavLst>
                                    </p:anim>
                                    <p:anim calcmode="lin" valueType="num">
                                      <p:cBhvr>
                                        <p:cTn id="13" dur="1000" fill="hold"/>
                                        <p:tgtEl>
                                          <p:spTgt spid="5122"/>
                                        </p:tgtEl>
                                        <p:attrNameLst>
                                          <p:attrName>style.rotation</p:attrName>
                                        </p:attrNameLst>
                                      </p:cBhvr>
                                      <p:tavLst>
                                        <p:tav tm="0">
                                          <p:val>
                                            <p:fltVal val="90"/>
                                          </p:val>
                                        </p:tav>
                                        <p:tav tm="100000">
                                          <p:val>
                                            <p:fltVal val="0"/>
                                          </p:val>
                                        </p:tav>
                                      </p:tavLst>
                                    </p:anim>
                                    <p:animEffect transition="in" filter="fade">
                                      <p:cBhvr>
                                        <p:cTn id="14"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0" y="0"/>
            <a:ext cx="9144000" cy="6858000"/>
          </a:xfrm>
          <a:prstGeom prst="rect">
            <a:avLst/>
          </a:prstGeom>
        </p:spPr>
      </p:pic>
      <p:sp>
        <p:nvSpPr>
          <p:cNvPr id="2" name="Rounded Rectangle 1"/>
          <p:cNvSpPr/>
          <p:nvPr/>
        </p:nvSpPr>
        <p:spPr>
          <a:xfrm>
            <a:off x="1600200" y="1219200"/>
            <a:ext cx="5943600" cy="8382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التعاون الابداعي يحتاج الى</a:t>
            </a:r>
          </a:p>
        </p:txBody>
      </p:sp>
      <p:sp>
        <p:nvSpPr>
          <p:cNvPr id="9" name="Rounded Rectangle 8"/>
          <p:cNvSpPr/>
          <p:nvPr/>
        </p:nvSpPr>
        <p:spPr>
          <a:xfrm>
            <a:off x="1676400" y="2743200"/>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القائد الباني</a:t>
            </a:r>
          </a:p>
        </p:txBody>
      </p:sp>
      <p:sp>
        <p:nvSpPr>
          <p:cNvPr id="10" name="Rounded Rectangle 9"/>
          <p:cNvSpPr/>
          <p:nvPr/>
        </p:nvSpPr>
        <p:spPr>
          <a:xfrm>
            <a:off x="1676400" y="3697266"/>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فريق العمل (البنيان المرصوص)</a:t>
            </a:r>
          </a:p>
        </p:txBody>
      </p:sp>
      <p:sp>
        <p:nvSpPr>
          <p:cNvPr id="5" name="Oval 4"/>
          <p:cNvSpPr/>
          <p:nvPr/>
        </p:nvSpPr>
        <p:spPr>
          <a:xfrm>
            <a:off x="7086600" y="2743200"/>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1</a:t>
            </a:r>
            <a:endParaRPr lang="ar-EG" sz="3200" dirty="0">
              <a:solidFill>
                <a:schemeClr val="tx2">
                  <a:lumMod val="50000"/>
                </a:schemeClr>
              </a:solidFill>
            </a:endParaRPr>
          </a:p>
        </p:txBody>
      </p:sp>
      <p:sp>
        <p:nvSpPr>
          <p:cNvPr id="12" name="Oval 11"/>
          <p:cNvSpPr/>
          <p:nvPr/>
        </p:nvSpPr>
        <p:spPr>
          <a:xfrm>
            <a:off x="7086600" y="3697266"/>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2</a:t>
            </a:r>
            <a:endParaRPr lang="ar-EG" sz="3200" dirty="0">
              <a:solidFill>
                <a:schemeClr val="tx2">
                  <a:lumMod val="50000"/>
                </a:schemeClr>
              </a:solidFill>
            </a:endParaRPr>
          </a:p>
        </p:txBody>
      </p:sp>
    </p:spTree>
    <p:extLst>
      <p:ext uri="{BB962C8B-B14F-4D97-AF65-F5344CB8AC3E}">
        <p14:creationId xmlns:p14="http://schemas.microsoft.com/office/powerpoint/2010/main" xmlns="" val="187418893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5"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9" name="Rounded Rectangle 8"/>
          <p:cNvSpPr/>
          <p:nvPr/>
        </p:nvSpPr>
        <p:spPr>
          <a:xfrm>
            <a:off x="1981200" y="2514600"/>
            <a:ext cx="5334000" cy="11795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جيش من الأرانب يقوده أسد أفضل من جيش من الأسود يقوده أرنب</a:t>
            </a:r>
          </a:p>
        </p:txBody>
      </p:sp>
      <p:sp>
        <p:nvSpPr>
          <p:cNvPr id="10" name="Rounded Rectangle 9"/>
          <p:cNvSpPr/>
          <p:nvPr/>
        </p:nvSpPr>
        <p:spPr>
          <a:xfrm>
            <a:off x="1981200" y="4154466"/>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الفرق بين الادارة والقيادة</a:t>
            </a:r>
          </a:p>
        </p:txBody>
      </p:sp>
      <p:sp>
        <p:nvSpPr>
          <p:cNvPr id="8" name="Wave 7"/>
          <p:cNvSpPr/>
          <p:nvPr/>
        </p:nvSpPr>
        <p:spPr>
          <a:xfrm>
            <a:off x="2971800" y="381000"/>
            <a:ext cx="3124200" cy="1485900"/>
          </a:xfrm>
          <a:prstGeom prst="wav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مقولة</a:t>
            </a:r>
          </a:p>
        </p:txBody>
      </p:sp>
    </p:spTree>
    <p:extLst>
      <p:ext uri="{BB962C8B-B14F-4D97-AF65-F5344CB8AC3E}">
        <p14:creationId xmlns:p14="http://schemas.microsoft.com/office/powerpoint/2010/main" xmlns="" val="37018131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752600" y="2057400"/>
            <a:ext cx="5430032" cy="2743200"/>
          </a:xfrm>
          <a:prstGeom prst="horizontalScroll">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صفات القائد الباني</a:t>
            </a:r>
          </a:p>
        </p:txBody>
      </p:sp>
    </p:spTree>
    <p:extLst>
      <p:ext uri="{BB962C8B-B14F-4D97-AF65-F5344CB8AC3E}">
        <p14:creationId xmlns:p14="http://schemas.microsoft.com/office/powerpoint/2010/main" xmlns="" val="30496176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a:blip r:embed="rId3"/>
          <a:stretch>
            <a:fillRect/>
          </a:stretch>
        </p:blipFill>
        <p:spPr>
          <a:xfrm>
            <a:off x="0" y="0"/>
            <a:ext cx="9144000" cy="6858000"/>
          </a:xfrm>
          <a:prstGeom prst="rect">
            <a:avLst/>
          </a:prstGeom>
        </p:spPr>
      </p:pic>
      <p:sp>
        <p:nvSpPr>
          <p:cNvPr id="5" name="Hexagon 4"/>
          <p:cNvSpPr/>
          <p:nvPr/>
        </p:nvSpPr>
        <p:spPr>
          <a:xfrm>
            <a:off x="6096000" y="1027134"/>
            <a:ext cx="1856984" cy="1639866"/>
          </a:xfrm>
          <a:prstGeom prst="hexagon">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المنجز</a:t>
            </a:r>
          </a:p>
        </p:txBody>
      </p:sp>
      <p:sp>
        <p:nvSpPr>
          <p:cNvPr id="9" name="Hexagon 8"/>
          <p:cNvSpPr/>
          <p:nvPr/>
        </p:nvSpPr>
        <p:spPr>
          <a:xfrm>
            <a:off x="4543816" y="265134"/>
            <a:ext cx="1856984" cy="1639866"/>
          </a:xfrm>
          <a:prstGeom prst="hexagon">
            <a:avLst/>
          </a:prstGeom>
          <a:solidFill>
            <a:srgbClr val="CC0099">
              <a:alpha val="55294"/>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الممكن</a:t>
            </a:r>
          </a:p>
        </p:txBody>
      </p:sp>
      <p:sp>
        <p:nvSpPr>
          <p:cNvPr id="10" name="Hexagon 9"/>
          <p:cNvSpPr/>
          <p:nvPr/>
        </p:nvSpPr>
        <p:spPr>
          <a:xfrm>
            <a:off x="3019816" y="1103334"/>
            <a:ext cx="1856984" cy="1639866"/>
          </a:xfrm>
          <a:prstGeom prst="hexagon">
            <a:avLst/>
          </a:prstGeom>
          <a:solidFill>
            <a:srgbClr val="CC0099">
              <a:alpha val="55294"/>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المحترم</a:t>
            </a:r>
          </a:p>
        </p:txBody>
      </p:sp>
      <p:sp>
        <p:nvSpPr>
          <p:cNvPr id="11" name="Hexagon 10"/>
          <p:cNvSpPr/>
          <p:nvPr/>
        </p:nvSpPr>
        <p:spPr>
          <a:xfrm>
            <a:off x="1447800" y="1905000"/>
            <a:ext cx="1856984" cy="1639866"/>
          </a:xfrm>
          <a:prstGeom prst="hexagon">
            <a:avLst/>
          </a:prstGeom>
          <a:solidFill>
            <a:srgbClr val="CC0099">
              <a:alpha val="55294"/>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المؤثر </a:t>
            </a:r>
          </a:p>
        </p:txBody>
      </p:sp>
      <p:sp>
        <p:nvSpPr>
          <p:cNvPr id="12" name="Hexagon 11"/>
          <p:cNvSpPr/>
          <p:nvPr/>
        </p:nvSpPr>
        <p:spPr>
          <a:xfrm>
            <a:off x="2971800" y="2819400"/>
            <a:ext cx="1856984" cy="1639866"/>
          </a:xfrm>
          <a:prstGeom prst="hexagon">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المفكر</a:t>
            </a:r>
          </a:p>
        </p:txBody>
      </p:sp>
      <p:sp>
        <p:nvSpPr>
          <p:cNvPr id="13" name="Hexagon 12"/>
          <p:cNvSpPr/>
          <p:nvPr/>
        </p:nvSpPr>
        <p:spPr>
          <a:xfrm>
            <a:off x="4543816" y="1981200"/>
            <a:ext cx="1856984" cy="1639866"/>
          </a:xfrm>
          <a:prstGeom prst="hexagon">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الشارح</a:t>
            </a:r>
          </a:p>
        </p:txBody>
      </p:sp>
      <p:sp>
        <p:nvSpPr>
          <p:cNvPr id="14" name="Hexagon 13"/>
          <p:cNvSpPr/>
          <p:nvPr/>
        </p:nvSpPr>
        <p:spPr>
          <a:xfrm>
            <a:off x="6096000" y="2779734"/>
            <a:ext cx="1856984" cy="1639866"/>
          </a:xfrm>
          <a:prstGeom prst="hexagon">
            <a:avLst/>
          </a:prstGeom>
          <a:solidFill>
            <a:srgbClr val="CC0099">
              <a:alpha val="55294"/>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المحرك</a:t>
            </a:r>
          </a:p>
        </p:txBody>
      </p:sp>
      <p:sp>
        <p:nvSpPr>
          <p:cNvPr id="15" name="Hexagon 14"/>
          <p:cNvSpPr/>
          <p:nvPr/>
        </p:nvSpPr>
        <p:spPr>
          <a:xfrm>
            <a:off x="4572000" y="3657600"/>
            <a:ext cx="1856984" cy="1639866"/>
          </a:xfrm>
          <a:prstGeom prst="hexagon">
            <a:avLst/>
          </a:prstGeom>
          <a:solidFill>
            <a:srgbClr val="CC0099">
              <a:alpha val="55294"/>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الشجاع </a:t>
            </a:r>
          </a:p>
        </p:txBody>
      </p:sp>
      <p:sp>
        <p:nvSpPr>
          <p:cNvPr id="16" name="Hexagon 15"/>
          <p:cNvSpPr/>
          <p:nvPr/>
        </p:nvSpPr>
        <p:spPr>
          <a:xfrm>
            <a:off x="1447800" y="3657600"/>
            <a:ext cx="1856984" cy="1639866"/>
          </a:xfrm>
          <a:prstGeom prst="hexagon">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الواضح</a:t>
            </a:r>
          </a:p>
        </p:txBody>
      </p:sp>
      <p:sp>
        <p:nvSpPr>
          <p:cNvPr id="17" name="Hexagon 16"/>
          <p:cNvSpPr/>
          <p:nvPr/>
        </p:nvSpPr>
        <p:spPr>
          <a:xfrm>
            <a:off x="2971800" y="4532334"/>
            <a:ext cx="1856984" cy="1639866"/>
          </a:xfrm>
          <a:prstGeom prst="hexagon">
            <a:avLst/>
          </a:prstGeom>
          <a:solidFill>
            <a:srgbClr val="CC0099">
              <a:alpha val="55294"/>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المتفائل</a:t>
            </a:r>
          </a:p>
        </p:txBody>
      </p:sp>
    </p:spTree>
    <p:extLst>
      <p:ext uri="{BB962C8B-B14F-4D97-AF65-F5344CB8AC3E}">
        <p14:creationId xmlns:p14="http://schemas.microsoft.com/office/powerpoint/2010/main" xmlns="" val="7970144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580">
                                          <p:stCondLst>
                                            <p:cond delay="0"/>
                                          </p:stCondLst>
                                        </p:cTn>
                                        <p:tgtEl>
                                          <p:spTgt spid="12"/>
                                        </p:tgtEl>
                                      </p:cBhvr>
                                    </p:animEffect>
                                    <p:anim calcmode="lin" valueType="num">
                                      <p:cBhvr>
                                        <p:cTn id="2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1" dur="26">
                                          <p:stCondLst>
                                            <p:cond delay="650"/>
                                          </p:stCondLst>
                                        </p:cTn>
                                        <p:tgtEl>
                                          <p:spTgt spid="12"/>
                                        </p:tgtEl>
                                      </p:cBhvr>
                                      <p:to x="100000" y="60000"/>
                                    </p:animScale>
                                    <p:animScale>
                                      <p:cBhvr>
                                        <p:cTn id="32" dur="166" decel="50000">
                                          <p:stCondLst>
                                            <p:cond delay="676"/>
                                          </p:stCondLst>
                                        </p:cTn>
                                        <p:tgtEl>
                                          <p:spTgt spid="12"/>
                                        </p:tgtEl>
                                      </p:cBhvr>
                                      <p:to x="100000" y="100000"/>
                                    </p:animScale>
                                    <p:animScale>
                                      <p:cBhvr>
                                        <p:cTn id="33" dur="26">
                                          <p:stCondLst>
                                            <p:cond delay="1312"/>
                                          </p:stCondLst>
                                        </p:cTn>
                                        <p:tgtEl>
                                          <p:spTgt spid="12"/>
                                        </p:tgtEl>
                                      </p:cBhvr>
                                      <p:to x="100000" y="80000"/>
                                    </p:animScale>
                                    <p:animScale>
                                      <p:cBhvr>
                                        <p:cTn id="34" dur="166" decel="50000">
                                          <p:stCondLst>
                                            <p:cond delay="1338"/>
                                          </p:stCondLst>
                                        </p:cTn>
                                        <p:tgtEl>
                                          <p:spTgt spid="12"/>
                                        </p:tgtEl>
                                      </p:cBhvr>
                                      <p:to x="100000" y="100000"/>
                                    </p:animScale>
                                    <p:animScale>
                                      <p:cBhvr>
                                        <p:cTn id="35" dur="26">
                                          <p:stCondLst>
                                            <p:cond delay="1642"/>
                                          </p:stCondLst>
                                        </p:cTn>
                                        <p:tgtEl>
                                          <p:spTgt spid="12"/>
                                        </p:tgtEl>
                                      </p:cBhvr>
                                      <p:to x="100000" y="90000"/>
                                    </p:animScale>
                                    <p:animScale>
                                      <p:cBhvr>
                                        <p:cTn id="36" dur="166" decel="50000">
                                          <p:stCondLst>
                                            <p:cond delay="1668"/>
                                          </p:stCondLst>
                                        </p:cTn>
                                        <p:tgtEl>
                                          <p:spTgt spid="12"/>
                                        </p:tgtEl>
                                      </p:cBhvr>
                                      <p:to x="100000" y="100000"/>
                                    </p:animScale>
                                    <p:animScale>
                                      <p:cBhvr>
                                        <p:cTn id="37" dur="26">
                                          <p:stCondLst>
                                            <p:cond delay="1808"/>
                                          </p:stCondLst>
                                        </p:cTn>
                                        <p:tgtEl>
                                          <p:spTgt spid="12"/>
                                        </p:tgtEl>
                                      </p:cBhvr>
                                      <p:to x="100000" y="95000"/>
                                    </p:animScale>
                                    <p:animScale>
                                      <p:cBhvr>
                                        <p:cTn id="38" dur="166" decel="50000">
                                          <p:stCondLst>
                                            <p:cond delay="1834"/>
                                          </p:stCondLst>
                                        </p:cTn>
                                        <p:tgtEl>
                                          <p:spTgt spid="12"/>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oin.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down)">
                                      <p:cBhvr>
                                        <p:cTn id="43" dur="580">
                                          <p:stCondLst>
                                            <p:cond delay="0"/>
                                          </p:stCondLst>
                                        </p:cTn>
                                        <p:tgtEl>
                                          <p:spTgt spid="17"/>
                                        </p:tgtEl>
                                      </p:cBhvr>
                                    </p:animEffect>
                                    <p:anim calcmode="lin" valueType="num">
                                      <p:cBhvr>
                                        <p:cTn id="4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49" dur="26">
                                          <p:stCondLst>
                                            <p:cond delay="650"/>
                                          </p:stCondLst>
                                        </p:cTn>
                                        <p:tgtEl>
                                          <p:spTgt spid="17"/>
                                        </p:tgtEl>
                                      </p:cBhvr>
                                      <p:to x="100000" y="60000"/>
                                    </p:animScale>
                                    <p:animScale>
                                      <p:cBhvr>
                                        <p:cTn id="50" dur="166" decel="50000">
                                          <p:stCondLst>
                                            <p:cond delay="676"/>
                                          </p:stCondLst>
                                        </p:cTn>
                                        <p:tgtEl>
                                          <p:spTgt spid="17"/>
                                        </p:tgtEl>
                                      </p:cBhvr>
                                      <p:to x="100000" y="100000"/>
                                    </p:animScale>
                                    <p:animScale>
                                      <p:cBhvr>
                                        <p:cTn id="51" dur="26">
                                          <p:stCondLst>
                                            <p:cond delay="1312"/>
                                          </p:stCondLst>
                                        </p:cTn>
                                        <p:tgtEl>
                                          <p:spTgt spid="17"/>
                                        </p:tgtEl>
                                      </p:cBhvr>
                                      <p:to x="100000" y="80000"/>
                                    </p:animScale>
                                    <p:animScale>
                                      <p:cBhvr>
                                        <p:cTn id="52" dur="166" decel="50000">
                                          <p:stCondLst>
                                            <p:cond delay="1338"/>
                                          </p:stCondLst>
                                        </p:cTn>
                                        <p:tgtEl>
                                          <p:spTgt spid="17"/>
                                        </p:tgtEl>
                                      </p:cBhvr>
                                      <p:to x="100000" y="100000"/>
                                    </p:animScale>
                                    <p:animScale>
                                      <p:cBhvr>
                                        <p:cTn id="53" dur="26">
                                          <p:stCondLst>
                                            <p:cond delay="1642"/>
                                          </p:stCondLst>
                                        </p:cTn>
                                        <p:tgtEl>
                                          <p:spTgt spid="17"/>
                                        </p:tgtEl>
                                      </p:cBhvr>
                                      <p:to x="100000" y="90000"/>
                                    </p:animScale>
                                    <p:animScale>
                                      <p:cBhvr>
                                        <p:cTn id="54" dur="166" decel="50000">
                                          <p:stCondLst>
                                            <p:cond delay="1668"/>
                                          </p:stCondLst>
                                        </p:cTn>
                                        <p:tgtEl>
                                          <p:spTgt spid="17"/>
                                        </p:tgtEl>
                                      </p:cBhvr>
                                      <p:to x="100000" y="100000"/>
                                    </p:animScale>
                                    <p:animScale>
                                      <p:cBhvr>
                                        <p:cTn id="55" dur="26">
                                          <p:stCondLst>
                                            <p:cond delay="1808"/>
                                          </p:stCondLst>
                                        </p:cTn>
                                        <p:tgtEl>
                                          <p:spTgt spid="17"/>
                                        </p:tgtEl>
                                      </p:cBhvr>
                                      <p:to x="100000" y="95000"/>
                                    </p:animScale>
                                    <p:animScale>
                                      <p:cBhvr>
                                        <p:cTn id="56" dur="166" decel="50000">
                                          <p:stCondLst>
                                            <p:cond delay="1834"/>
                                          </p:stCondLst>
                                        </p:cTn>
                                        <p:tgtEl>
                                          <p:spTgt spid="17"/>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oin.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down)">
                                      <p:cBhvr>
                                        <p:cTn id="61" dur="580">
                                          <p:stCondLst>
                                            <p:cond delay="0"/>
                                          </p:stCondLst>
                                        </p:cTn>
                                        <p:tgtEl>
                                          <p:spTgt spid="14"/>
                                        </p:tgtEl>
                                      </p:cBhvr>
                                    </p:animEffect>
                                    <p:anim calcmode="lin" valueType="num">
                                      <p:cBhvr>
                                        <p:cTn id="6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67" dur="26">
                                          <p:stCondLst>
                                            <p:cond delay="650"/>
                                          </p:stCondLst>
                                        </p:cTn>
                                        <p:tgtEl>
                                          <p:spTgt spid="14"/>
                                        </p:tgtEl>
                                      </p:cBhvr>
                                      <p:to x="100000" y="60000"/>
                                    </p:animScale>
                                    <p:animScale>
                                      <p:cBhvr>
                                        <p:cTn id="68" dur="166" decel="50000">
                                          <p:stCondLst>
                                            <p:cond delay="676"/>
                                          </p:stCondLst>
                                        </p:cTn>
                                        <p:tgtEl>
                                          <p:spTgt spid="14"/>
                                        </p:tgtEl>
                                      </p:cBhvr>
                                      <p:to x="100000" y="100000"/>
                                    </p:animScale>
                                    <p:animScale>
                                      <p:cBhvr>
                                        <p:cTn id="69" dur="26">
                                          <p:stCondLst>
                                            <p:cond delay="1312"/>
                                          </p:stCondLst>
                                        </p:cTn>
                                        <p:tgtEl>
                                          <p:spTgt spid="14"/>
                                        </p:tgtEl>
                                      </p:cBhvr>
                                      <p:to x="100000" y="80000"/>
                                    </p:animScale>
                                    <p:animScale>
                                      <p:cBhvr>
                                        <p:cTn id="70" dur="166" decel="50000">
                                          <p:stCondLst>
                                            <p:cond delay="1338"/>
                                          </p:stCondLst>
                                        </p:cTn>
                                        <p:tgtEl>
                                          <p:spTgt spid="14"/>
                                        </p:tgtEl>
                                      </p:cBhvr>
                                      <p:to x="100000" y="100000"/>
                                    </p:animScale>
                                    <p:animScale>
                                      <p:cBhvr>
                                        <p:cTn id="71" dur="26">
                                          <p:stCondLst>
                                            <p:cond delay="1642"/>
                                          </p:stCondLst>
                                        </p:cTn>
                                        <p:tgtEl>
                                          <p:spTgt spid="14"/>
                                        </p:tgtEl>
                                      </p:cBhvr>
                                      <p:to x="100000" y="90000"/>
                                    </p:animScale>
                                    <p:animScale>
                                      <p:cBhvr>
                                        <p:cTn id="72" dur="166" decel="50000">
                                          <p:stCondLst>
                                            <p:cond delay="1668"/>
                                          </p:stCondLst>
                                        </p:cTn>
                                        <p:tgtEl>
                                          <p:spTgt spid="14"/>
                                        </p:tgtEl>
                                      </p:cBhvr>
                                      <p:to x="100000" y="100000"/>
                                    </p:animScale>
                                    <p:animScale>
                                      <p:cBhvr>
                                        <p:cTn id="73" dur="26">
                                          <p:stCondLst>
                                            <p:cond delay="1808"/>
                                          </p:stCondLst>
                                        </p:cTn>
                                        <p:tgtEl>
                                          <p:spTgt spid="14"/>
                                        </p:tgtEl>
                                      </p:cBhvr>
                                      <p:to x="100000" y="95000"/>
                                    </p:animScale>
                                    <p:animScale>
                                      <p:cBhvr>
                                        <p:cTn id="74" dur="166" decel="50000">
                                          <p:stCondLst>
                                            <p:cond delay="1834"/>
                                          </p:stCondLst>
                                        </p:cTn>
                                        <p:tgtEl>
                                          <p:spTgt spid="14"/>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2" name="coin.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down)">
                                      <p:cBhvr>
                                        <p:cTn id="79" dur="580">
                                          <p:stCondLst>
                                            <p:cond delay="0"/>
                                          </p:stCondLst>
                                        </p:cTn>
                                        <p:tgtEl>
                                          <p:spTgt spid="11"/>
                                        </p:tgtEl>
                                      </p:cBhvr>
                                    </p:animEffect>
                                    <p:anim calcmode="lin" valueType="num">
                                      <p:cBhvr>
                                        <p:cTn id="8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85" dur="26">
                                          <p:stCondLst>
                                            <p:cond delay="650"/>
                                          </p:stCondLst>
                                        </p:cTn>
                                        <p:tgtEl>
                                          <p:spTgt spid="11"/>
                                        </p:tgtEl>
                                      </p:cBhvr>
                                      <p:to x="100000" y="60000"/>
                                    </p:animScale>
                                    <p:animScale>
                                      <p:cBhvr>
                                        <p:cTn id="86" dur="166" decel="50000">
                                          <p:stCondLst>
                                            <p:cond delay="676"/>
                                          </p:stCondLst>
                                        </p:cTn>
                                        <p:tgtEl>
                                          <p:spTgt spid="11"/>
                                        </p:tgtEl>
                                      </p:cBhvr>
                                      <p:to x="100000" y="100000"/>
                                    </p:animScale>
                                    <p:animScale>
                                      <p:cBhvr>
                                        <p:cTn id="87" dur="26">
                                          <p:stCondLst>
                                            <p:cond delay="1312"/>
                                          </p:stCondLst>
                                        </p:cTn>
                                        <p:tgtEl>
                                          <p:spTgt spid="11"/>
                                        </p:tgtEl>
                                      </p:cBhvr>
                                      <p:to x="100000" y="80000"/>
                                    </p:animScale>
                                    <p:animScale>
                                      <p:cBhvr>
                                        <p:cTn id="88" dur="166" decel="50000">
                                          <p:stCondLst>
                                            <p:cond delay="1338"/>
                                          </p:stCondLst>
                                        </p:cTn>
                                        <p:tgtEl>
                                          <p:spTgt spid="11"/>
                                        </p:tgtEl>
                                      </p:cBhvr>
                                      <p:to x="100000" y="100000"/>
                                    </p:animScale>
                                    <p:animScale>
                                      <p:cBhvr>
                                        <p:cTn id="89" dur="26">
                                          <p:stCondLst>
                                            <p:cond delay="1642"/>
                                          </p:stCondLst>
                                        </p:cTn>
                                        <p:tgtEl>
                                          <p:spTgt spid="11"/>
                                        </p:tgtEl>
                                      </p:cBhvr>
                                      <p:to x="100000" y="90000"/>
                                    </p:animScale>
                                    <p:animScale>
                                      <p:cBhvr>
                                        <p:cTn id="90" dur="166" decel="50000">
                                          <p:stCondLst>
                                            <p:cond delay="1668"/>
                                          </p:stCondLst>
                                        </p:cTn>
                                        <p:tgtEl>
                                          <p:spTgt spid="11"/>
                                        </p:tgtEl>
                                      </p:cBhvr>
                                      <p:to x="100000" y="100000"/>
                                    </p:animScale>
                                    <p:animScale>
                                      <p:cBhvr>
                                        <p:cTn id="91" dur="26">
                                          <p:stCondLst>
                                            <p:cond delay="1808"/>
                                          </p:stCondLst>
                                        </p:cTn>
                                        <p:tgtEl>
                                          <p:spTgt spid="11"/>
                                        </p:tgtEl>
                                      </p:cBhvr>
                                      <p:to x="100000" y="95000"/>
                                    </p:animScale>
                                    <p:animScale>
                                      <p:cBhvr>
                                        <p:cTn id="92" dur="166" decel="50000">
                                          <p:stCondLst>
                                            <p:cond delay="1834"/>
                                          </p:stCondLst>
                                        </p:cTn>
                                        <p:tgtEl>
                                          <p:spTgt spid="11"/>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2" name="coin.wav"/>
                                        </p:tgtEl>
                                      </p:cMediaNode>
                                    </p:audio>
                                  </p:sub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down)">
                                      <p:cBhvr>
                                        <p:cTn id="97" dur="580">
                                          <p:stCondLst>
                                            <p:cond delay="0"/>
                                          </p:stCondLst>
                                        </p:cTn>
                                        <p:tgtEl>
                                          <p:spTgt spid="10"/>
                                        </p:tgtEl>
                                      </p:cBhvr>
                                    </p:animEffect>
                                    <p:anim calcmode="lin" valueType="num">
                                      <p:cBhvr>
                                        <p:cTn id="9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
                                        </p:tgtEl>
                                      </p:cBhvr>
                                      <p:to x="100000" y="60000"/>
                                    </p:animScale>
                                    <p:animScale>
                                      <p:cBhvr>
                                        <p:cTn id="104" dur="166" decel="50000">
                                          <p:stCondLst>
                                            <p:cond delay="676"/>
                                          </p:stCondLst>
                                        </p:cTn>
                                        <p:tgtEl>
                                          <p:spTgt spid="10"/>
                                        </p:tgtEl>
                                      </p:cBhvr>
                                      <p:to x="100000" y="100000"/>
                                    </p:animScale>
                                    <p:animScale>
                                      <p:cBhvr>
                                        <p:cTn id="105" dur="26">
                                          <p:stCondLst>
                                            <p:cond delay="1312"/>
                                          </p:stCondLst>
                                        </p:cTn>
                                        <p:tgtEl>
                                          <p:spTgt spid="10"/>
                                        </p:tgtEl>
                                      </p:cBhvr>
                                      <p:to x="100000" y="80000"/>
                                    </p:animScale>
                                    <p:animScale>
                                      <p:cBhvr>
                                        <p:cTn id="106" dur="166" decel="50000">
                                          <p:stCondLst>
                                            <p:cond delay="1338"/>
                                          </p:stCondLst>
                                        </p:cTn>
                                        <p:tgtEl>
                                          <p:spTgt spid="10"/>
                                        </p:tgtEl>
                                      </p:cBhvr>
                                      <p:to x="100000" y="100000"/>
                                    </p:animScale>
                                    <p:animScale>
                                      <p:cBhvr>
                                        <p:cTn id="107" dur="26">
                                          <p:stCondLst>
                                            <p:cond delay="1642"/>
                                          </p:stCondLst>
                                        </p:cTn>
                                        <p:tgtEl>
                                          <p:spTgt spid="10"/>
                                        </p:tgtEl>
                                      </p:cBhvr>
                                      <p:to x="100000" y="90000"/>
                                    </p:animScale>
                                    <p:animScale>
                                      <p:cBhvr>
                                        <p:cTn id="108" dur="166" decel="50000">
                                          <p:stCondLst>
                                            <p:cond delay="1668"/>
                                          </p:stCondLst>
                                        </p:cTn>
                                        <p:tgtEl>
                                          <p:spTgt spid="10"/>
                                        </p:tgtEl>
                                      </p:cBhvr>
                                      <p:to x="100000" y="100000"/>
                                    </p:animScale>
                                    <p:animScale>
                                      <p:cBhvr>
                                        <p:cTn id="109" dur="26">
                                          <p:stCondLst>
                                            <p:cond delay="1808"/>
                                          </p:stCondLst>
                                        </p:cTn>
                                        <p:tgtEl>
                                          <p:spTgt spid="10"/>
                                        </p:tgtEl>
                                      </p:cBhvr>
                                      <p:to x="100000" y="95000"/>
                                    </p:animScale>
                                    <p:animScale>
                                      <p:cBhvr>
                                        <p:cTn id="110" dur="166" decel="50000">
                                          <p:stCondLst>
                                            <p:cond delay="1834"/>
                                          </p:stCondLst>
                                        </p:cTn>
                                        <p:tgtEl>
                                          <p:spTgt spid="10"/>
                                        </p:tgtEl>
                                      </p:cBhvr>
                                      <p:to x="100000" y="100000"/>
                                    </p:animScale>
                                  </p:childTnLst>
                                  <p:subTnLst>
                                    <p:audio>
                                      <p:cMediaNode>
                                        <p:cTn display="0" masterRel="sameClick">
                                          <p:stCondLst>
                                            <p:cond evt="begin" delay="0">
                                              <p:tn val="95"/>
                                            </p:cond>
                                          </p:stCondLst>
                                          <p:endCondLst>
                                            <p:cond evt="onStopAudio" delay="0">
                                              <p:tgtEl>
                                                <p:sldTgt/>
                                              </p:tgtEl>
                                            </p:cond>
                                          </p:endCondLst>
                                        </p:cTn>
                                        <p:tgtEl>
                                          <p:sndTgt r:embed="rId2" name="coin.wav"/>
                                        </p:tgtEl>
                                      </p:cMediaNode>
                                    </p:audio>
                                  </p:sub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animEffect transition="in" filter="wipe(down)">
                                      <p:cBhvr>
                                        <p:cTn id="115" dur="580">
                                          <p:stCondLst>
                                            <p:cond delay="0"/>
                                          </p:stCondLst>
                                        </p:cTn>
                                        <p:tgtEl>
                                          <p:spTgt spid="5"/>
                                        </p:tgtEl>
                                      </p:cBhvr>
                                    </p:animEffect>
                                    <p:anim calcmode="lin" valueType="num">
                                      <p:cBhvr>
                                        <p:cTn id="11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21" dur="26">
                                          <p:stCondLst>
                                            <p:cond delay="650"/>
                                          </p:stCondLst>
                                        </p:cTn>
                                        <p:tgtEl>
                                          <p:spTgt spid="5"/>
                                        </p:tgtEl>
                                      </p:cBhvr>
                                      <p:to x="100000" y="60000"/>
                                    </p:animScale>
                                    <p:animScale>
                                      <p:cBhvr>
                                        <p:cTn id="122" dur="166" decel="50000">
                                          <p:stCondLst>
                                            <p:cond delay="676"/>
                                          </p:stCondLst>
                                        </p:cTn>
                                        <p:tgtEl>
                                          <p:spTgt spid="5"/>
                                        </p:tgtEl>
                                      </p:cBhvr>
                                      <p:to x="100000" y="100000"/>
                                    </p:animScale>
                                    <p:animScale>
                                      <p:cBhvr>
                                        <p:cTn id="123" dur="26">
                                          <p:stCondLst>
                                            <p:cond delay="1312"/>
                                          </p:stCondLst>
                                        </p:cTn>
                                        <p:tgtEl>
                                          <p:spTgt spid="5"/>
                                        </p:tgtEl>
                                      </p:cBhvr>
                                      <p:to x="100000" y="80000"/>
                                    </p:animScale>
                                    <p:animScale>
                                      <p:cBhvr>
                                        <p:cTn id="124" dur="166" decel="50000">
                                          <p:stCondLst>
                                            <p:cond delay="1338"/>
                                          </p:stCondLst>
                                        </p:cTn>
                                        <p:tgtEl>
                                          <p:spTgt spid="5"/>
                                        </p:tgtEl>
                                      </p:cBhvr>
                                      <p:to x="100000" y="100000"/>
                                    </p:animScale>
                                    <p:animScale>
                                      <p:cBhvr>
                                        <p:cTn id="125" dur="26">
                                          <p:stCondLst>
                                            <p:cond delay="1642"/>
                                          </p:stCondLst>
                                        </p:cTn>
                                        <p:tgtEl>
                                          <p:spTgt spid="5"/>
                                        </p:tgtEl>
                                      </p:cBhvr>
                                      <p:to x="100000" y="90000"/>
                                    </p:animScale>
                                    <p:animScale>
                                      <p:cBhvr>
                                        <p:cTn id="126" dur="166" decel="50000">
                                          <p:stCondLst>
                                            <p:cond delay="1668"/>
                                          </p:stCondLst>
                                        </p:cTn>
                                        <p:tgtEl>
                                          <p:spTgt spid="5"/>
                                        </p:tgtEl>
                                      </p:cBhvr>
                                      <p:to x="100000" y="100000"/>
                                    </p:animScale>
                                    <p:animScale>
                                      <p:cBhvr>
                                        <p:cTn id="127" dur="26">
                                          <p:stCondLst>
                                            <p:cond delay="1808"/>
                                          </p:stCondLst>
                                        </p:cTn>
                                        <p:tgtEl>
                                          <p:spTgt spid="5"/>
                                        </p:tgtEl>
                                      </p:cBhvr>
                                      <p:to x="100000" y="95000"/>
                                    </p:animScale>
                                    <p:animScale>
                                      <p:cBhvr>
                                        <p:cTn id="128" dur="166" decel="50000">
                                          <p:stCondLst>
                                            <p:cond delay="1834"/>
                                          </p:stCondLst>
                                        </p:cTn>
                                        <p:tgtEl>
                                          <p:spTgt spid="5"/>
                                        </p:tgtEl>
                                      </p:cBhvr>
                                      <p:to x="100000" y="100000"/>
                                    </p:animScale>
                                  </p:childTnLst>
                                  <p:subTnLst>
                                    <p:audio>
                                      <p:cMediaNode>
                                        <p:cTn display="0" masterRel="sameClick">
                                          <p:stCondLst>
                                            <p:cond evt="begin" delay="0">
                                              <p:tn val="113"/>
                                            </p:cond>
                                          </p:stCondLst>
                                          <p:endCondLst>
                                            <p:cond evt="onStopAudio" delay="0">
                                              <p:tgtEl>
                                                <p:sldTgt/>
                                              </p:tgtEl>
                                            </p:cond>
                                          </p:endCondLst>
                                        </p:cTn>
                                        <p:tgtEl>
                                          <p:sndTgt r:embed="rId2" name="coin.wav"/>
                                        </p:tgtEl>
                                      </p:cMediaNode>
                                    </p:audio>
                                  </p:sub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down)">
                                      <p:cBhvr>
                                        <p:cTn id="133" dur="580">
                                          <p:stCondLst>
                                            <p:cond delay="0"/>
                                          </p:stCondLst>
                                        </p:cTn>
                                        <p:tgtEl>
                                          <p:spTgt spid="16"/>
                                        </p:tgtEl>
                                      </p:cBhvr>
                                    </p:animEffect>
                                    <p:anim calcmode="lin" valueType="num">
                                      <p:cBhvr>
                                        <p:cTn id="13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9" dur="26">
                                          <p:stCondLst>
                                            <p:cond delay="650"/>
                                          </p:stCondLst>
                                        </p:cTn>
                                        <p:tgtEl>
                                          <p:spTgt spid="16"/>
                                        </p:tgtEl>
                                      </p:cBhvr>
                                      <p:to x="100000" y="60000"/>
                                    </p:animScale>
                                    <p:animScale>
                                      <p:cBhvr>
                                        <p:cTn id="140" dur="166" decel="50000">
                                          <p:stCondLst>
                                            <p:cond delay="676"/>
                                          </p:stCondLst>
                                        </p:cTn>
                                        <p:tgtEl>
                                          <p:spTgt spid="16"/>
                                        </p:tgtEl>
                                      </p:cBhvr>
                                      <p:to x="100000" y="100000"/>
                                    </p:animScale>
                                    <p:animScale>
                                      <p:cBhvr>
                                        <p:cTn id="141" dur="26">
                                          <p:stCondLst>
                                            <p:cond delay="1312"/>
                                          </p:stCondLst>
                                        </p:cTn>
                                        <p:tgtEl>
                                          <p:spTgt spid="16"/>
                                        </p:tgtEl>
                                      </p:cBhvr>
                                      <p:to x="100000" y="80000"/>
                                    </p:animScale>
                                    <p:animScale>
                                      <p:cBhvr>
                                        <p:cTn id="142" dur="166" decel="50000">
                                          <p:stCondLst>
                                            <p:cond delay="1338"/>
                                          </p:stCondLst>
                                        </p:cTn>
                                        <p:tgtEl>
                                          <p:spTgt spid="16"/>
                                        </p:tgtEl>
                                      </p:cBhvr>
                                      <p:to x="100000" y="100000"/>
                                    </p:animScale>
                                    <p:animScale>
                                      <p:cBhvr>
                                        <p:cTn id="143" dur="26">
                                          <p:stCondLst>
                                            <p:cond delay="1642"/>
                                          </p:stCondLst>
                                        </p:cTn>
                                        <p:tgtEl>
                                          <p:spTgt spid="16"/>
                                        </p:tgtEl>
                                      </p:cBhvr>
                                      <p:to x="100000" y="90000"/>
                                    </p:animScale>
                                    <p:animScale>
                                      <p:cBhvr>
                                        <p:cTn id="144" dur="166" decel="50000">
                                          <p:stCondLst>
                                            <p:cond delay="1668"/>
                                          </p:stCondLst>
                                        </p:cTn>
                                        <p:tgtEl>
                                          <p:spTgt spid="16"/>
                                        </p:tgtEl>
                                      </p:cBhvr>
                                      <p:to x="100000" y="100000"/>
                                    </p:animScale>
                                    <p:animScale>
                                      <p:cBhvr>
                                        <p:cTn id="145" dur="26">
                                          <p:stCondLst>
                                            <p:cond delay="1808"/>
                                          </p:stCondLst>
                                        </p:cTn>
                                        <p:tgtEl>
                                          <p:spTgt spid="16"/>
                                        </p:tgtEl>
                                      </p:cBhvr>
                                      <p:to x="100000" y="95000"/>
                                    </p:animScale>
                                    <p:animScale>
                                      <p:cBhvr>
                                        <p:cTn id="146" dur="166" decel="50000">
                                          <p:stCondLst>
                                            <p:cond delay="1834"/>
                                          </p:stCondLst>
                                        </p:cTn>
                                        <p:tgtEl>
                                          <p:spTgt spid="16"/>
                                        </p:tgtEl>
                                      </p:cBhvr>
                                      <p:to x="100000" y="100000"/>
                                    </p:animScale>
                                  </p:childTnLst>
                                  <p:subTnLst>
                                    <p:audio>
                                      <p:cMediaNode>
                                        <p:cTn display="0" masterRel="sameClick">
                                          <p:stCondLst>
                                            <p:cond evt="begin" delay="0">
                                              <p:tn val="131"/>
                                            </p:cond>
                                          </p:stCondLst>
                                          <p:endCondLst>
                                            <p:cond evt="onStopAudio" delay="0">
                                              <p:tgtEl>
                                                <p:sldTgt/>
                                              </p:tgtEl>
                                            </p:cond>
                                          </p:endCondLst>
                                        </p:cTn>
                                        <p:tgtEl>
                                          <p:sndTgt r:embed="rId2" name="coin.wav"/>
                                        </p:tgtEl>
                                      </p:cMediaNode>
                                    </p:audio>
                                  </p:sub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subTnLst>
                                    <p:audio>
                                      <p:cMediaNode>
                                        <p:cTn display="0" masterRel="sameClick">
                                          <p:stCondLst>
                                            <p:cond evt="begin" delay="0">
                                              <p:tn val="149"/>
                                            </p:cond>
                                          </p:stCondLst>
                                          <p:endCondLst>
                                            <p:cond evt="onStopAudio" delay="0">
                                              <p:tgtEl>
                                                <p:sldTgt/>
                                              </p:tgtEl>
                                            </p:cond>
                                          </p:endCondLst>
                                        </p:cTn>
                                        <p:tgtEl>
                                          <p:sndTgt r:embed="rId2" name="coin.wav"/>
                                        </p:tgtEl>
                                      </p:cMediaNode>
                                    </p:audio>
                                  </p:sub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15"/>
                                        </p:tgtEl>
                                        <p:attrNameLst>
                                          <p:attrName>style.visibility</p:attrName>
                                        </p:attrNameLst>
                                      </p:cBhvr>
                                      <p:to>
                                        <p:strVal val="visible"/>
                                      </p:to>
                                    </p:set>
                                    <p:animEffect transition="in" filter="wipe(down)">
                                      <p:cBhvr>
                                        <p:cTn id="169" dur="580">
                                          <p:stCondLst>
                                            <p:cond delay="0"/>
                                          </p:stCondLst>
                                        </p:cTn>
                                        <p:tgtEl>
                                          <p:spTgt spid="15"/>
                                        </p:tgtEl>
                                      </p:cBhvr>
                                    </p:animEffect>
                                    <p:anim calcmode="lin" valueType="num">
                                      <p:cBhvr>
                                        <p:cTn id="170"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5" dur="26">
                                          <p:stCondLst>
                                            <p:cond delay="650"/>
                                          </p:stCondLst>
                                        </p:cTn>
                                        <p:tgtEl>
                                          <p:spTgt spid="15"/>
                                        </p:tgtEl>
                                      </p:cBhvr>
                                      <p:to x="100000" y="60000"/>
                                    </p:animScale>
                                    <p:animScale>
                                      <p:cBhvr>
                                        <p:cTn id="176" dur="166" decel="50000">
                                          <p:stCondLst>
                                            <p:cond delay="676"/>
                                          </p:stCondLst>
                                        </p:cTn>
                                        <p:tgtEl>
                                          <p:spTgt spid="15"/>
                                        </p:tgtEl>
                                      </p:cBhvr>
                                      <p:to x="100000" y="100000"/>
                                    </p:animScale>
                                    <p:animScale>
                                      <p:cBhvr>
                                        <p:cTn id="177" dur="26">
                                          <p:stCondLst>
                                            <p:cond delay="1312"/>
                                          </p:stCondLst>
                                        </p:cTn>
                                        <p:tgtEl>
                                          <p:spTgt spid="15"/>
                                        </p:tgtEl>
                                      </p:cBhvr>
                                      <p:to x="100000" y="80000"/>
                                    </p:animScale>
                                    <p:animScale>
                                      <p:cBhvr>
                                        <p:cTn id="178" dur="166" decel="50000">
                                          <p:stCondLst>
                                            <p:cond delay="1338"/>
                                          </p:stCondLst>
                                        </p:cTn>
                                        <p:tgtEl>
                                          <p:spTgt spid="15"/>
                                        </p:tgtEl>
                                      </p:cBhvr>
                                      <p:to x="100000" y="100000"/>
                                    </p:animScale>
                                    <p:animScale>
                                      <p:cBhvr>
                                        <p:cTn id="179" dur="26">
                                          <p:stCondLst>
                                            <p:cond delay="1642"/>
                                          </p:stCondLst>
                                        </p:cTn>
                                        <p:tgtEl>
                                          <p:spTgt spid="15"/>
                                        </p:tgtEl>
                                      </p:cBhvr>
                                      <p:to x="100000" y="90000"/>
                                    </p:animScale>
                                    <p:animScale>
                                      <p:cBhvr>
                                        <p:cTn id="180" dur="166" decel="50000">
                                          <p:stCondLst>
                                            <p:cond delay="1668"/>
                                          </p:stCondLst>
                                        </p:cTn>
                                        <p:tgtEl>
                                          <p:spTgt spid="15"/>
                                        </p:tgtEl>
                                      </p:cBhvr>
                                      <p:to x="100000" y="100000"/>
                                    </p:animScale>
                                    <p:animScale>
                                      <p:cBhvr>
                                        <p:cTn id="181" dur="26">
                                          <p:stCondLst>
                                            <p:cond delay="1808"/>
                                          </p:stCondLst>
                                        </p:cTn>
                                        <p:tgtEl>
                                          <p:spTgt spid="15"/>
                                        </p:tgtEl>
                                      </p:cBhvr>
                                      <p:to x="100000" y="95000"/>
                                    </p:animScale>
                                    <p:animScale>
                                      <p:cBhvr>
                                        <p:cTn id="182" dur="166" decel="50000">
                                          <p:stCondLst>
                                            <p:cond delay="1834"/>
                                          </p:stCondLst>
                                        </p:cTn>
                                        <p:tgtEl>
                                          <p:spTgt spid="15"/>
                                        </p:tgtEl>
                                      </p:cBhvr>
                                      <p:to x="100000" y="100000"/>
                                    </p:animScale>
                                  </p:childTnLst>
                                  <p:subTnLst>
                                    <p:audio>
                                      <p:cMediaNode>
                                        <p:cTn display="0" masterRel="sameClick">
                                          <p:stCondLst>
                                            <p:cond evt="begin" delay="0">
                                              <p:tn val="167"/>
                                            </p:cond>
                                          </p:stCondLst>
                                          <p:endCondLst>
                                            <p:cond evt="onStopAudio" delay="0">
                                              <p:tgtEl>
                                                <p:sldTgt/>
                                              </p:tgtEl>
                                            </p:cond>
                                          </p:endCondLst>
                                        </p:cTn>
                                        <p:tgtEl>
                                          <p:sndTgt r:embed="rId2"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stretch>
            <a:fillRect/>
          </a:stretch>
        </p:blipFill>
        <p:spPr>
          <a:xfrm>
            <a:off x="0" y="0"/>
            <a:ext cx="9144000" cy="6858000"/>
          </a:xfrm>
          <a:prstGeom prst="rect">
            <a:avLst/>
          </a:prstGeom>
        </p:spPr>
      </p:pic>
      <p:sp>
        <p:nvSpPr>
          <p:cNvPr id="5" name="Hexagon 4"/>
          <p:cNvSpPr/>
          <p:nvPr/>
        </p:nvSpPr>
        <p:spPr>
          <a:xfrm>
            <a:off x="5867400" y="1103334"/>
            <a:ext cx="1856984" cy="1639866"/>
          </a:xfrm>
          <a:prstGeom prst="hexagon">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المحفز</a:t>
            </a:r>
          </a:p>
        </p:txBody>
      </p:sp>
      <p:sp>
        <p:nvSpPr>
          <p:cNvPr id="9" name="Hexagon 8"/>
          <p:cNvSpPr/>
          <p:nvPr/>
        </p:nvSpPr>
        <p:spPr>
          <a:xfrm>
            <a:off x="4315216" y="341334"/>
            <a:ext cx="1856984" cy="1639866"/>
          </a:xfrm>
          <a:prstGeom prst="hexagon">
            <a:avLst/>
          </a:prstGeom>
          <a:solidFill>
            <a:srgbClr val="CC0099">
              <a:alpha val="55294"/>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الوجداني</a:t>
            </a:r>
          </a:p>
        </p:txBody>
      </p:sp>
      <p:sp>
        <p:nvSpPr>
          <p:cNvPr id="10" name="Hexagon 9"/>
          <p:cNvSpPr/>
          <p:nvPr/>
        </p:nvSpPr>
        <p:spPr>
          <a:xfrm>
            <a:off x="2791216" y="1179534"/>
            <a:ext cx="1856984" cy="1639866"/>
          </a:xfrm>
          <a:prstGeom prst="hexagon">
            <a:avLst/>
          </a:prstGeom>
          <a:solidFill>
            <a:srgbClr val="CC0099">
              <a:alpha val="55294"/>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محاط بقادة</a:t>
            </a:r>
          </a:p>
        </p:txBody>
      </p:sp>
      <p:sp>
        <p:nvSpPr>
          <p:cNvPr id="11" name="Hexagon 10"/>
          <p:cNvSpPr/>
          <p:nvPr/>
        </p:nvSpPr>
        <p:spPr>
          <a:xfrm>
            <a:off x="1219200" y="1981200"/>
            <a:ext cx="1856984" cy="1639866"/>
          </a:xfrm>
          <a:prstGeom prst="hexagon">
            <a:avLst/>
          </a:prstGeom>
          <a:solidFill>
            <a:srgbClr val="CC0099">
              <a:alpha val="55294"/>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العملاق</a:t>
            </a:r>
          </a:p>
        </p:txBody>
      </p:sp>
      <p:sp>
        <p:nvSpPr>
          <p:cNvPr id="12" name="Hexagon 11"/>
          <p:cNvSpPr/>
          <p:nvPr/>
        </p:nvSpPr>
        <p:spPr>
          <a:xfrm>
            <a:off x="2743200" y="2895600"/>
            <a:ext cx="1856984" cy="1639866"/>
          </a:xfrm>
          <a:prstGeom prst="hexagon">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المتفقد</a:t>
            </a:r>
          </a:p>
        </p:txBody>
      </p:sp>
      <p:sp>
        <p:nvSpPr>
          <p:cNvPr id="13" name="Hexagon 12"/>
          <p:cNvSpPr/>
          <p:nvPr/>
        </p:nvSpPr>
        <p:spPr>
          <a:xfrm>
            <a:off x="4315216" y="2057400"/>
            <a:ext cx="1856984" cy="1639866"/>
          </a:xfrm>
          <a:prstGeom prst="hexagon">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الرحيم</a:t>
            </a:r>
          </a:p>
        </p:txBody>
      </p:sp>
      <p:sp>
        <p:nvSpPr>
          <p:cNvPr id="14" name="Hexagon 13"/>
          <p:cNvSpPr/>
          <p:nvPr/>
        </p:nvSpPr>
        <p:spPr>
          <a:xfrm>
            <a:off x="5867400" y="2855934"/>
            <a:ext cx="1856984" cy="1639866"/>
          </a:xfrm>
          <a:prstGeom prst="hexagon">
            <a:avLst/>
          </a:prstGeom>
          <a:solidFill>
            <a:srgbClr val="CC0099">
              <a:alpha val="55294"/>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الخدوم</a:t>
            </a:r>
          </a:p>
        </p:txBody>
      </p:sp>
      <p:sp>
        <p:nvSpPr>
          <p:cNvPr id="15" name="Hexagon 14"/>
          <p:cNvSpPr/>
          <p:nvPr/>
        </p:nvSpPr>
        <p:spPr>
          <a:xfrm>
            <a:off x="4343400" y="3733800"/>
            <a:ext cx="1856984" cy="1639866"/>
          </a:xfrm>
          <a:prstGeom prst="hexagon">
            <a:avLst/>
          </a:prstGeom>
          <a:solidFill>
            <a:srgbClr val="CC0099">
              <a:alpha val="55294"/>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المفوض</a:t>
            </a:r>
          </a:p>
        </p:txBody>
      </p:sp>
      <p:sp>
        <p:nvSpPr>
          <p:cNvPr id="16" name="Hexagon 15"/>
          <p:cNvSpPr/>
          <p:nvPr/>
        </p:nvSpPr>
        <p:spPr>
          <a:xfrm>
            <a:off x="1219200" y="3733800"/>
            <a:ext cx="1856984" cy="1639866"/>
          </a:xfrm>
          <a:prstGeom prst="hexagon">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النشيط</a:t>
            </a:r>
          </a:p>
        </p:txBody>
      </p:sp>
      <p:sp>
        <p:nvSpPr>
          <p:cNvPr id="17" name="Hexagon 16"/>
          <p:cNvSpPr/>
          <p:nvPr/>
        </p:nvSpPr>
        <p:spPr>
          <a:xfrm>
            <a:off x="2743200" y="4608534"/>
            <a:ext cx="1856984" cy="1639866"/>
          </a:xfrm>
          <a:prstGeom prst="hexagon">
            <a:avLst/>
          </a:prstGeom>
          <a:solidFill>
            <a:srgbClr val="CC0099">
              <a:alpha val="55294"/>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المملك</a:t>
            </a:r>
          </a:p>
        </p:txBody>
      </p:sp>
      <p:sp>
        <p:nvSpPr>
          <p:cNvPr id="18" name="Hexagon 17"/>
          <p:cNvSpPr/>
          <p:nvPr/>
        </p:nvSpPr>
        <p:spPr>
          <a:xfrm>
            <a:off x="5867400" y="4572000"/>
            <a:ext cx="1856984" cy="1639866"/>
          </a:xfrm>
          <a:prstGeom prst="hexagon">
            <a:avLst/>
          </a:prstGeom>
          <a:solidFill>
            <a:srgbClr val="CC0099">
              <a:alpha val="55294"/>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000" dirty="0">
                <a:solidFill>
                  <a:schemeClr val="tx2">
                    <a:lumMod val="50000"/>
                  </a:schemeClr>
                </a:solidFill>
              </a:rPr>
              <a:t>القائد الموظف</a:t>
            </a:r>
          </a:p>
        </p:txBody>
      </p:sp>
    </p:spTree>
    <p:extLst>
      <p:ext uri="{BB962C8B-B14F-4D97-AF65-F5344CB8AC3E}">
        <p14:creationId xmlns:p14="http://schemas.microsoft.com/office/powerpoint/2010/main" xmlns="" val="213091257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oin.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oin.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down)">
                                      <p:cBhvr>
                                        <p:cTn id="43" dur="580">
                                          <p:stCondLst>
                                            <p:cond delay="0"/>
                                          </p:stCondLst>
                                        </p:cTn>
                                        <p:tgtEl>
                                          <p:spTgt spid="16"/>
                                        </p:tgtEl>
                                      </p:cBhvr>
                                    </p:animEffect>
                                    <p:anim calcmode="lin" valueType="num">
                                      <p:cBhvr>
                                        <p:cTn id="4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49" dur="26">
                                          <p:stCondLst>
                                            <p:cond delay="650"/>
                                          </p:stCondLst>
                                        </p:cTn>
                                        <p:tgtEl>
                                          <p:spTgt spid="16"/>
                                        </p:tgtEl>
                                      </p:cBhvr>
                                      <p:to x="100000" y="60000"/>
                                    </p:animScale>
                                    <p:animScale>
                                      <p:cBhvr>
                                        <p:cTn id="50" dur="166" decel="50000">
                                          <p:stCondLst>
                                            <p:cond delay="676"/>
                                          </p:stCondLst>
                                        </p:cTn>
                                        <p:tgtEl>
                                          <p:spTgt spid="16"/>
                                        </p:tgtEl>
                                      </p:cBhvr>
                                      <p:to x="100000" y="100000"/>
                                    </p:animScale>
                                    <p:animScale>
                                      <p:cBhvr>
                                        <p:cTn id="51" dur="26">
                                          <p:stCondLst>
                                            <p:cond delay="1312"/>
                                          </p:stCondLst>
                                        </p:cTn>
                                        <p:tgtEl>
                                          <p:spTgt spid="16"/>
                                        </p:tgtEl>
                                      </p:cBhvr>
                                      <p:to x="100000" y="80000"/>
                                    </p:animScale>
                                    <p:animScale>
                                      <p:cBhvr>
                                        <p:cTn id="52" dur="166" decel="50000">
                                          <p:stCondLst>
                                            <p:cond delay="1338"/>
                                          </p:stCondLst>
                                        </p:cTn>
                                        <p:tgtEl>
                                          <p:spTgt spid="16"/>
                                        </p:tgtEl>
                                      </p:cBhvr>
                                      <p:to x="100000" y="100000"/>
                                    </p:animScale>
                                    <p:animScale>
                                      <p:cBhvr>
                                        <p:cTn id="53" dur="26">
                                          <p:stCondLst>
                                            <p:cond delay="1642"/>
                                          </p:stCondLst>
                                        </p:cTn>
                                        <p:tgtEl>
                                          <p:spTgt spid="16"/>
                                        </p:tgtEl>
                                      </p:cBhvr>
                                      <p:to x="100000" y="90000"/>
                                    </p:animScale>
                                    <p:animScale>
                                      <p:cBhvr>
                                        <p:cTn id="54" dur="166" decel="50000">
                                          <p:stCondLst>
                                            <p:cond delay="1668"/>
                                          </p:stCondLst>
                                        </p:cTn>
                                        <p:tgtEl>
                                          <p:spTgt spid="16"/>
                                        </p:tgtEl>
                                      </p:cBhvr>
                                      <p:to x="100000" y="100000"/>
                                    </p:animScale>
                                    <p:animScale>
                                      <p:cBhvr>
                                        <p:cTn id="55" dur="26">
                                          <p:stCondLst>
                                            <p:cond delay="1808"/>
                                          </p:stCondLst>
                                        </p:cTn>
                                        <p:tgtEl>
                                          <p:spTgt spid="16"/>
                                        </p:tgtEl>
                                      </p:cBhvr>
                                      <p:to x="100000" y="95000"/>
                                    </p:animScale>
                                    <p:animScale>
                                      <p:cBhvr>
                                        <p:cTn id="56" dur="166" decel="50000">
                                          <p:stCondLst>
                                            <p:cond delay="1834"/>
                                          </p:stCondLst>
                                        </p:cTn>
                                        <p:tgtEl>
                                          <p:spTgt spid="16"/>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oin.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down)">
                                      <p:cBhvr>
                                        <p:cTn id="61" dur="580">
                                          <p:stCondLst>
                                            <p:cond delay="0"/>
                                          </p:stCondLst>
                                        </p:cTn>
                                        <p:tgtEl>
                                          <p:spTgt spid="10"/>
                                        </p:tgtEl>
                                      </p:cBhvr>
                                    </p:animEffect>
                                    <p:anim calcmode="lin" valueType="num">
                                      <p:cBhvr>
                                        <p:cTn id="6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gtEl>
                                      </p:cBhvr>
                                      <p:to x="100000" y="60000"/>
                                    </p:animScale>
                                    <p:animScale>
                                      <p:cBhvr>
                                        <p:cTn id="68" dur="166" decel="50000">
                                          <p:stCondLst>
                                            <p:cond delay="676"/>
                                          </p:stCondLst>
                                        </p:cTn>
                                        <p:tgtEl>
                                          <p:spTgt spid="10"/>
                                        </p:tgtEl>
                                      </p:cBhvr>
                                      <p:to x="100000" y="100000"/>
                                    </p:animScale>
                                    <p:animScale>
                                      <p:cBhvr>
                                        <p:cTn id="69" dur="26">
                                          <p:stCondLst>
                                            <p:cond delay="1312"/>
                                          </p:stCondLst>
                                        </p:cTn>
                                        <p:tgtEl>
                                          <p:spTgt spid="10"/>
                                        </p:tgtEl>
                                      </p:cBhvr>
                                      <p:to x="100000" y="80000"/>
                                    </p:animScale>
                                    <p:animScale>
                                      <p:cBhvr>
                                        <p:cTn id="70" dur="166" decel="50000">
                                          <p:stCondLst>
                                            <p:cond delay="1338"/>
                                          </p:stCondLst>
                                        </p:cTn>
                                        <p:tgtEl>
                                          <p:spTgt spid="10"/>
                                        </p:tgtEl>
                                      </p:cBhvr>
                                      <p:to x="100000" y="100000"/>
                                    </p:animScale>
                                    <p:animScale>
                                      <p:cBhvr>
                                        <p:cTn id="71" dur="26">
                                          <p:stCondLst>
                                            <p:cond delay="1642"/>
                                          </p:stCondLst>
                                        </p:cTn>
                                        <p:tgtEl>
                                          <p:spTgt spid="10"/>
                                        </p:tgtEl>
                                      </p:cBhvr>
                                      <p:to x="100000" y="90000"/>
                                    </p:animScale>
                                    <p:animScale>
                                      <p:cBhvr>
                                        <p:cTn id="72" dur="166" decel="50000">
                                          <p:stCondLst>
                                            <p:cond delay="1668"/>
                                          </p:stCondLst>
                                        </p:cTn>
                                        <p:tgtEl>
                                          <p:spTgt spid="10"/>
                                        </p:tgtEl>
                                      </p:cBhvr>
                                      <p:to x="100000" y="100000"/>
                                    </p:animScale>
                                    <p:animScale>
                                      <p:cBhvr>
                                        <p:cTn id="73" dur="26">
                                          <p:stCondLst>
                                            <p:cond delay="1808"/>
                                          </p:stCondLst>
                                        </p:cTn>
                                        <p:tgtEl>
                                          <p:spTgt spid="10"/>
                                        </p:tgtEl>
                                      </p:cBhvr>
                                      <p:to x="100000" y="95000"/>
                                    </p:animScale>
                                    <p:animScale>
                                      <p:cBhvr>
                                        <p:cTn id="74" dur="166" decel="50000">
                                          <p:stCondLst>
                                            <p:cond delay="1834"/>
                                          </p:stCondLst>
                                        </p:cTn>
                                        <p:tgtEl>
                                          <p:spTgt spid="10"/>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2" name="coin.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wipe(down)">
                                      <p:cBhvr>
                                        <p:cTn id="79" dur="580">
                                          <p:stCondLst>
                                            <p:cond delay="0"/>
                                          </p:stCondLst>
                                        </p:cTn>
                                        <p:tgtEl>
                                          <p:spTgt spid="18"/>
                                        </p:tgtEl>
                                      </p:cBhvr>
                                    </p:animEffect>
                                    <p:anim calcmode="lin" valueType="num">
                                      <p:cBhvr>
                                        <p:cTn id="8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85" dur="26">
                                          <p:stCondLst>
                                            <p:cond delay="650"/>
                                          </p:stCondLst>
                                        </p:cTn>
                                        <p:tgtEl>
                                          <p:spTgt spid="18"/>
                                        </p:tgtEl>
                                      </p:cBhvr>
                                      <p:to x="100000" y="60000"/>
                                    </p:animScale>
                                    <p:animScale>
                                      <p:cBhvr>
                                        <p:cTn id="86" dur="166" decel="50000">
                                          <p:stCondLst>
                                            <p:cond delay="676"/>
                                          </p:stCondLst>
                                        </p:cTn>
                                        <p:tgtEl>
                                          <p:spTgt spid="18"/>
                                        </p:tgtEl>
                                      </p:cBhvr>
                                      <p:to x="100000" y="100000"/>
                                    </p:animScale>
                                    <p:animScale>
                                      <p:cBhvr>
                                        <p:cTn id="87" dur="26">
                                          <p:stCondLst>
                                            <p:cond delay="1312"/>
                                          </p:stCondLst>
                                        </p:cTn>
                                        <p:tgtEl>
                                          <p:spTgt spid="18"/>
                                        </p:tgtEl>
                                      </p:cBhvr>
                                      <p:to x="100000" y="80000"/>
                                    </p:animScale>
                                    <p:animScale>
                                      <p:cBhvr>
                                        <p:cTn id="88" dur="166" decel="50000">
                                          <p:stCondLst>
                                            <p:cond delay="1338"/>
                                          </p:stCondLst>
                                        </p:cTn>
                                        <p:tgtEl>
                                          <p:spTgt spid="18"/>
                                        </p:tgtEl>
                                      </p:cBhvr>
                                      <p:to x="100000" y="100000"/>
                                    </p:animScale>
                                    <p:animScale>
                                      <p:cBhvr>
                                        <p:cTn id="89" dur="26">
                                          <p:stCondLst>
                                            <p:cond delay="1642"/>
                                          </p:stCondLst>
                                        </p:cTn>
                                        <p:tgtEl>
                                          <p:spTgt spid="18"/>
                                        </p:tgtEl>
                                      </p:cBhvr>
                                      <p:to x="100000" y="90000"/>
                                    </p:animScale>
                                    <p:animScale>
                                      <p:cBhvr>
                                        <p:cTn id="90" dur="166" decel="50000">
                                          <p:stCondLst>
                                            <p:cond delay="1668"/>
                                          </p:stCondLst>
                                        </p:cTn>
                                        <p:tgtEl>
                                          <p:spTgt spid="18"/>
                                        </p:tgtEl>
                                      </p:cBhvr>
                                      <p:to x="100000" y="100000"/>
                                    </p:animScale>
                                    <p:animScale>
                                      <p:cBhvr>
                                        <p:cTn id="91" dur="26">
                                          <p:stCondLst>
                                            <p:cond delay="1808"/>
                                          </p:stCondLst>
                                        </p:cTn>
                                        <p:tgtEl>
                                          <p:spTgt spid="18"/>
                                        </p:tgtEl>
                                      </p:cBhvr>
                                      <p:to x="100000" y="95000"/>
                                    </p:animScale>
                                    <p:animScale>
                                      <p:cBhvr>
                                        <p:cTn id="92" dur="166" decel="50000">
                                          <p:stCondLst>
                                            <p:cond delay="1834"/>
                                          </p:stCondLst>
                                        </p:cTn>
                                        <p:tgtEl>
                                          <p:spTgt spid="18"/>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2" name="coin.wav"/>
                                        </p:tgtEl>
                                      </p:cMediaNode>
                                    </p:audio>
                                  </p:sub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down)">
                                      <p:cBhvr>
                                        <p:cTn id="97" dur="580">
                                          <p:stCondLst>
                                            <p:cond delay="0"/>
                                          </p:stCondLst>
                                        </p:cTn>
                                        <p:tgtEl>
                                          <p:spTgt spid="13"/>
                                        </p:tgtEl>
                                      </p:cBhvr>
                                    </p:animEffect>
                                    <p:anim calcmode="lin" valueType="num">
                                      <p:cBhvr>
                                        <p:cTn id="9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3" dur="26">
                                          <p:stCondLst>
                                            <p:cond delay="650"/>
                                          </p:stCondLst>
                                        </p:cTn>
                                        <p:tgtEl>
                                          <p:spTgt spid="13"/>
                                        </p:tgtEl>
                                      </p:cBhvr>
                                      <p:to x="100000" y="60000"/>
                                    </p:animScale>
                                    <p:animScale>
                                      <p:cBhvr>
                                        <p:cTn id="104" dur="166" decel="50000">
                                          <p:stCondLst>
                                            <p:cond delay="676"/>
                                          </p:stCondLst>
                                        </p:cTn>
                                        <p:tgtEl>
                                          <p:spTgt spid="13"/>
                                        </p:tgtEl>
                                      </p:cBhvr>
                                      <p:to x="100000" y="100000"/>
                                    </p:animScale>
                                    <p:animScale>
                                      <p:cBhvr>
                                        <p:cTn id="105" dur="26">
                                          <p:stCondLst>
                                            <p:cond delay="1312"/>
                                          </p:stCondLst>
                                        </p:cTn>
                                        <p:tgtEl>
                                          <p:spTgt spid="13"/>
                                        </p:tgtEl>
                                      </p:cBhvr>
                                      <p:to x="100000" y="80000"/>
                                    </p:animScale>
                                    <p:animScale>
                                      <p:cBhvr>
                                        <p:cTn id="106" dur="166" decel="50000">
                                          <p:stCondLst>
                                            <p:cond delay="1338"/>
                                          </p:stCondLst>
                                        </p:cTn>
                                        <p:tgtEl>
                                          <p:spTgt spid="13"/>
                                        </p:tgtEl>
                                      </p:cBhvr>
                                      <p:to x="100000" y="100000"/>
                                    </p:animScale>
                                    <p:animScale>
                                      <p:cBhvr>
                                        <p:cTn id="107" dur="26">
                                          <p:stCondLst>
                                            <p:cond delay="1642"/>
                                          </p:stCondLst>
                                        </p:cTn>
                                        <p:tgtEl>
                                          <p:spTgt spid="13"/>
                                        </p:tgtEl>
                                      </p:cBhvr>
                                      <p:to x="100000" y="90000"/>
                                    </p:animScale>
                                    <p:animScale>
                                      <p:cBhvr>
                                        <p:cTn id="108" dur="166" decel="50000">
                                          <p:stCondLst>
                                            <p:cond delay="1668"/>
                                          </p:stCondLst>
                                        </p:cTn>
                                        <p:tgtEl>
                                          <p:spTgt spid="13"/>
                                        </p:tgtEl>
                                      </p:cBhvr>
                                      <p:to x="100000" y="100000"/>
                                    </p:animScale>
                                    <p:animScale>
                                      <p:cBhvr>
                                        <p:cTn id="109" dur="26">
                                          <p:stCondLst>
                                            <p:cond delay="1808"/>
                                          </p:stCondLst>
                                        </p:cTn>
                                        <p:tgtEl>
                                          <p:spTgt spid="13"/>
                                        </p:tgtEl>
                                      </p:cBhvr>
                                      <p:to x="100000" y="95000"/>
                                    </p:animScale>
                                    <p:animScale>
                                      <p:cBhvr>
                                        <p:cTn id="110" dur="166" decel="50000">
                                          <p:stCondLst>
                                            <p:cond delay="1834"/>
                                          </p:stCondLst>
                                        </p:cTn>
                                        <p:tgtEl>
                                          <p:spTgt spid="13"/>
                                        </p:tgtEl>
                                      </p:cBhvr>
                                      <p:to x="100000" y="100000"/>
                                    </p:animScale>
                                  </p:childTnLst>
                                  <p:subTnLst>
                                    <p:audio>
                                      <p:cMediaNode>
                                        <p:cTn display="0" masterRel="sameClick">
                                          <p:stCondLst>
                                            <p:cond evt="begin" delay="0">
                                              <p:tn val="95"/>
                                            </p:cond>
                                          </p:stCondLst>
                                          <p:endCondLst>
                                            <p:cond evt="onStopAudio" delay="0">
                                              <p:tgtEl>
                                                <p:sldTgt/>
                                              </p:tgtEl>
                                            </p:cond>
                                          </p:endCondLst>
                                        </p:cTn>
                                        <p:tgtEl>
                                          <p:sndTgt r:embed="rId2" name="coin.wav"/>
                                        </p:tgtEl>
                                      </p:cMediaNode>
                                    </p:audio>
                                  </p:sub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down)">
                                      <p:cBhvr>
                                        <p:cTn id="115" dur="580">
                                          <p:stCondLst>
                                            <p:cond delay="0"/>
                                          </p:stCondLst>
                                        </p:cTn>
                                        <p:tgtEl>
                                          <p:spTgt spid="17"/>
                                        </p:tgtEl>
                                      </p:cBhvr>
                                    </p:animEffect>
                                    <p:anim calcmode="lin" valueType="num">
                                      <p:cBhvr>
                                        <p:cTn id="11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21" dur="26">
                                          <p:stCondLst>
                                            <p:cond delay="650"/>
                                          </p:stCondLst>
                                        </p:cTn>
                                        <p:tgtEl>
                                          <p:spTgt spid="17"/>
                                        </p:tgtEl>
                                      </p:cBhvr>
                                      <p:to x="100000" y="60000"/>
                                    </p:animScale>
                                    <p:animScale>
                                      <p:cBhvr>
                                        <p:cTn id="122" dur="166" decel="50000">
                                          <p:stCondLst>
                                            <p:cond delay="676"/>
                                          </p:stCondLst>
                                        </p:cTn>
                                        <p:tgtEl>
                                          <p:spTgt spid="17"/>
                                        </p:tgtEl>
                                      </p:cBhvr>
                                      <p:to x="100000" y="100000"/>
                                    </p:animScale>
                                    <p:animScale>
                                      <p:cBhvr>
                                        <p:cTn id="123" dur="26">
                                          <p:stCondLst>
                                            <p:cond delay="1312"/>
                                          </p:stCondLst>
                                        </p:cTn>
                                        <p:tgtEl>
                                          <p:spTgt spid="17"/>
                                        </p:tgtEl>
                                      </p:cBhvr>
                                      <p:to x="100000" y="80000"/>
                                    </p:animScale>
                                    <p:animScale>
                                      <p:cBhvr>
                                        <p:cTn id="124" dur="166" decel="50000">
                                          <p:stCondLst>
                                            <p:cond delay="1338"/>
                                          </p:stCondLst>
                                        </p:cTn>
                                        <p:tgtEl>
                                          <p:spTgt spid="17"/>
                                        </p:tgtEl>
                                      </p:cBhvr>
                                      <p:to x="100000" y="100000"/>
                                    </p:animScale>
                                    <p:animScale>
                                      <p:cBhvr>
                                        <p:cTn id="125" dur="26">
                                          <p:stCondLst>
                                            <p:cond delay="1642"/>
                                          </p:stCondLst>
                                        </p:cTn>
                                        <p:tgtEl>
                                          <p:spTgt spid="17"/>
                                        </p:tgtEl>
                                      </p:cBhvr>
                                      <p:to x="100000" y="90000"/>
                                    </p:animScale>
                                    <p:animScale>
                                      <p:cBhvr>
                                        <p:cTn id="126" dur="166" decel="50000">
                                          <p:stCondLst>
                                            <p:cond delay="1668"/>
                                          </p:stCondLst>
                                        </p:cTn>
                                        <p:tgtEl>
                                          <p:spTgt spid="17"/>
                                        </p:tgtEl>
                                      </p:cBhvr>
                                      <p:to x="100000" y="100000"/>
                                    </p:animScale>
                                    <p:animScale>
                                      <p:cBhvr>
                                        <p:cTn id="127" dur="26">
                                          <p:stCondLst>
                                            <p:cond delay="1808"/>
                                          </p:stCondLst>
                                        </p:cTn>
                                        <p:tgtEl>
                                          <p:spTgt spid="17"/>
                                        </p:tgtEl>
                                      </p:cBhvr>
                                      <p:to x="100000" y="95000"/>
                                    </p:animScale>
                                    <p:animScale>
                                      <p:cBhvr>
                                        <p:cTn id="128" dur="166" decel="50000">
                                          <p:stCondLst>
                                            <p:cond delay="1834"/>
                                          </p:stCondLst>
                                        </p:cTn>
                                        <p:tgtEl>
                                          <p:spTgt spid="17"/>
                                        </p:tgtEl>
                                      </p:cBhvr>
                                      <p:to x="100000" y="100000"/>
                                    </p:animScale>
                                  </p:childTnLst>
                                  <p:subTnLst>
                                    <p:audio>
                                      <p:cMediaNode>
                                        <p:cTn display="0" masterRel="sameClick">
                                          <p:stCondLst>
                                            <p:cond evt="begin" delay="0">
                                              <p:tn val="113"/>
                                            </p:cond>
                                          </p:stCondLst>
                                          <p:endCondLst>
                                            <p:cond evt="onStopAudio" delay="0">
                                              <p:tgtEl>
                                                <p:sldTgt/>
                                              </p:tgtEl>
                                            </p:cond>
                                          </p:endCondLst>
                                        </p:cTn>
                                        <p:tgtEl>
                                          <p:sndTgt r:embed="rId2" name="coin.wav"/>
                                        </p:tgtEl>
                                      </p:cMediaNode>
                                    </p:audio>
                                  </p:sub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grpId="0" nodeType="clickEffect">
                                  <p:stCondLst>
                                    <p:cond delay="0"/>
                                  </p:stCondLst>
                                  <p:childTnLst>
                                    <p:set>
                                      <p:cBhvr>
                                        <p:cTn id="132" dur="1" fill="hold">
                                          <p:stCondLst>
                                            <p:cond delay="0"/>
                                          </p:stCondLst>
                                        </p:cTn>
                                        <p:tgtEl>
                                          <p:spTgt spid="11"/>
                                        </p:tgtEl>
                                        <p:attrNameLst>
                                          <p:attrName>style.visibility</p:attrName>
                                        </p:attrNameLst>
                                      </p:cBhvr>
                                      <p:to>
                                        <p:strVal val="visible"/>
                                      </p:to>
                                    </p:set>
                                    <p:animEffect transition="in" filter="wipe(down)">
                                      <p:cBhvr>
                                        <p:cTn id="133" dur="580">
                                          <p:stCondLst>
                                            <p:cond delay="0"/>
                                          </p:stCondLst>
                                        </p:cTn>
                                        <p:tgtEl>
                                          <p:spTgt spid="11"/>
                                        </p:tgtEl>
                                      </p:cBhvr>
                                    </p:animEffect>
                                    <p:anim calcmode="lin" valueType="num">
                                      <p:cBhvr>
                                        <p:cTn id="13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9" dur="26">
                                          <p:stCondLst>
                                            <p:cond delay="650"/>
                                          </p:stCondLst>
                                        </p:cTn>
                                        <p:tgtEl>
                                          <p:spTgt spid="11"/>
                                        </p:tgtEl>
                                      </p:cBhvr>
                                      <p:to x="100000" y="60000"/>
                                    </p:animScale>
                                    <p:animScale>
                                      <p:cBhvr>
                                        <p:cTn id="140" dur="166" decel="50000">
                                          <p:stCondLst>
                                            <p:cond delay="676"/>
                                          </p:stCondLst>
                                        </p:cTn>
                                        <p:tgtEl>
                                          <p:spTgt spid="11"/>
                                        </p:tgtEl>
                                      </p:cBhvr>
                                      <p:to x="100000" y="100000"/>
                                    </p:animScale>
                                    <p:animScale>
                                      <p:cBhvr>
                                        <p:cTn id="141" dur="26">
                                          <p:stCondLst>
                                            <p:cond delay="1312"/>
                                          </p:stCondLst>
                                        </p:cTn>
                                        <p:tgtEl>
                                          <p:spTgt spid="11"/>
                                        </p:tgtEl>
                                      </p:cBhvr>
                                      <p:to x="100000" y="80000"/>
                                    </p:animScale>
                                    <p:animScale>
                                      <p:cBhvr>
                                        <p:cTn id="142" dur="166" decel="50000">
                                          <p:stCondLst>
                                            <p:cond delay="1338"/>
                                          </p:stCondLst>
                                        </p:cTn>
                                        <p:tgtEl>
                                          <p:spTgt spid="11"/>
                                        </p:tgtEl>
                                      </p:cBhvr>
                                      <p:to x="100000" y="100000"/>
                                    </p:animScale>
                                    <p:animScale>
                                      <p:cBhvr>
                                        <p:cTn id="143" dur="26">
                                          <p:stCondLst>
                                            <p:cond delay="1642"/>
                                          </p:stCondLst>
                                        </p:cTn>
                                        <p:tgtEl>
                                          <p:spTgt spid="11"/>
                                        </p:tgtEl>
                                      </p:cBhvr>
                                      <p:to x="100000" y="90000"/>
                                    </p:animScale>
                                    <p:animScale>
                                      <p:cBhvr>
                                        <p:cTn id="144" dur="166" decel="50000">
                                          <p:stCondLst>
                                            <p:cond delay="1668"/>
                                          </p:stCondLst>
                                        </p:cTn>
                                        <p:tgtEl>
                                          <p:spTgt spid="11"/>
                                        </p:tgtEl>
                                      </p:cBhvr>
                                      <p:to x="100000" y="100000"/>
                                    </p:animScale>
                                    <p:animScale>
                                      <p:cBhvr>
                                        <p:cTn id="145" dur="26">
                                          <p:stCondLst>
                                            <p:cond delay="1808"/>
                                          </p:stCondLst>
                                        </p:cTn>
                                        <p:tgtEl>
                                          <p:spTgt spid="11"/>
                                        </p:tgtEl>
                                      </p:cBhvr>
                                      <p:to x="100000" y="95000"/>
                                    </p:animScale>
                                    <p:animScale>
                                      <p:cBhvr>
                                        <p:cTn id="146" dur="166" decel="50000">
                                          <p:stCondLst>
                                            <p:cond delay="1834"/>
                                          </p:stCondLst>
                                        </p:cTn>
                                        <p:tgtEl>
                                          <p:spTgt spid="11"/>
                                        </p:tgtEl>
                                      </p:cBhvr>
                                      <p:to x="100000" y="100000"/>
                                    </p:animScale>
                                  </p:childTnLst>
                                  <p:subTnLst>
                                    <p:audio>
                                      <p:cMediaNode>
                                        <p:cTn display="0" masterRel="sameClick">
                                          <p:stCondLst>
                                            <p:cond evt="begin" delay="0">
                                              <p:tn val="131"/>
                                            </p:cond>
                                          </p:stCondLst>
                                          <p:endCondLst>
                                            <p:cond evt="onStopAudio" delay="0">
                                              <p:tgtEl>
                                                <p:sldTgt/>
                                              </p:tgtEl>
                                            </p:cond>
                                          </p:endCondLst>
                                        </p:cTn>
                                        <p:tgtEl>
                                          <p:sndTgt r:embed="rId2" name="coin.wav"/>
                                        </p:tgtEl>
                                      </p:cMediaNode>
                                    </p:audio>
                                  </p:sub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grpId="0" nodeType="clickEffect">
                                  <p:stCondLst>
                                    <p:cond delay="0"/>
                                  </p:stCondLst>
                                  <p:childTnLst>
                                    <p:set>
                                      <p:cBhvr>
                                        <p:cTn id="150" dur="1" fill="hold">
                                          <p:stCondLst>
                                            <p:cond delay="0"/>
                                          </p:stCondLst>
                                        </p:cTn>
                                        <p:tgtEl>
                                          <p:spTgt spid="15"/>
                                        </p:tgtEl>
                                        <p:attrNameLst>
                                          <p:attrName>style.visibility</p:attrName>
                                        </p:attrNameLst>
                                      </p:cBhvr>
                                      <p:to>
                                        <p:strVal val="visible"/>
                                      </p:to>
                                    </p:set>
                                    <p:animEffect transition="in" filter="wipe(down)">
                                      <p:cBhvr>
                                        <p:cTn id="151" dur="580">
                                          <p:stCondLst>
                                            <p:cond delay="0"/>
                                          </p:stCondLst>
                                        </p:cTn>
                                        <p:tgtEl>
                                          <p:spTgt spid="15"/>
                                        </p:tgtEl>
                                      </p:cBhvr>
                                    </p:animEffect>
                                    <p:anim calcmode="lin" valueType="num">
                                      <p:cBhvr>
                                        <p:cTn id="152"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57" dur="26">
                                          <p:stCondLst>
                                            <p:cond delay="650"/>
                                          </p:stCondLst>
                                        </p:cTn>
                                        <p:tgtEl>
                                          <p:spTgt spid="15"/>
                                        </p:tgtEl>
                                      </p:cBhvr>
                                      <p:to x="100000" y="60000"/>
                                    </p:animScale>
                                    <p:animScale>
                                      <p:cBhvr>
                                        <p:cTn id="158" dur="166" decel="50000">
                                          <p:stCondLst>
                                            <p:cond delay="676"/>
                                          </p:stCondLst>
                                        </p:cTn>
                                        <p:tgtEl>
                                          <p:spTgt spid="15"/>
                                        </p:tgtEl>
                                      </p:cBhvr>
                                      <p:to x="100000" y="100000"/>
                                    </p:animScale>
                                    <p:animScale>
                                      <p:cBhvr>
                                        <p:cTn id="159" dur="26">
                                          <p:stCondLst>
                                            <p:cond delay="1312"/>
                                          </p:stCondLst>
                                        </p:cTn>
                                        <p:tgtEl>
                                          <p:spTgt spid="15"/>
                                        </p:tgtEl>
                                      </p:cBhvr>
                                      <p:to x="100000" y="80000"/>
                                    </p:animScale>
                                    <p:animScale>
                                      <p:cBhvr>
                                        <p:cTn id="160" dur="166" decel="50000">
                                          <p:stCondLst>
                                            <p:cond delay="1338"/>
                                          </p:stCondLst>
                                        </p:cTn>
                                        <p:tgtEl>
                                          <p:spTgt spid="15"/>
                                        </p:tgtEl>
                                      </p:cBhvr>
                                      <p:to x="100000" y="100000"/>
                                    </p:animScale>
                                    <p:animScale>
                                      <p:cBhvr>
                                        <p:cTn id="161" dur="26">
                                          <p:stCondLst>
                                            <p:cond delay="1642"/>
                                          </p:stCondLst>
                                        </p:cTn>
                                        <p:tgtEl>
                                          <p:spTgt spid="15"/>
                                        </p:tgtEl>
                                      </p:cBhvr>
                                      <p:to x="100000" y="90000"/>
                                    </p:animScale>
                                    <p:animScale>
                                      <p:cBhvr>
                                        <p:cTn id="162" dur="166" decel="50000">
                                          <p:stCondLst>
                                            <p:cond delay="1668"/>
                                          </p:stCondLst>
                                        </p:cTn>
                                        <p:tgtEl>
                                          <p:spTgt spid="15"/>
                                        </p:tgtEl>
                                      </p:cBhvr>
                                      <p:to x="100000" y="100000"/>
                                    </p:animScale>
                                    <p:animScale>
                                      <p:cBhvr>
                                        <p:cTn id="163" dur="26">
                                          <p:stCondLst>
                                            <p:cond delay="1808"/>
                                          </p:stCondLst>
                                        </p:cTn>
                                        <p:tgtEl>
                                          <p:spTgt spid="15"/>
                                        </p:tgtEl>
                                      </p:cBhvr>
                                      <p:to x="100000" y="95000"/>
                                    </p:animScale>
                                    <p:animScale>
                                      <p:cBhvr>
                                        <p:cTn id="164" dur="166" decel="50000">
                                          <p:stCondLst>
                                            <p:cond delay="1834"/>
                                          </p:stCondLst>
                                        </p:cTn>
                                        <p:tgtEl>
                                          <p:spTgt spid="15"/>
                                        </p:tgtEl>
                                      </p:cBhvr>
                                      <p:to x="100000" y="100000"/>
                                    </p:animScale>
                                  </p:childTnLst>
                                  <p:subTnLst>
                                    <p:audio>
                                      <p:cMediaNode>
                                        <p:cTn display="0" masterRel="sameClick">
                                          <p:stCondLst>
                                            <p:cond evt="begin" delay="0">
                                              <p:tn val="149"/>
                                            </p:cond>
                                          </p:stCondLst>
                                          <p:endCondLst>
                                            <p:cond evt="onStopAudio" delay="0">
                                              <p:tgtEl>
                                                <p:sldTgt/>
                                              </p:tgtEl>
                                            </p:cond>
                                          </p:endCondLst>
                                        </p:cTn>
                                        <p:tgtEl>
                                          <p:sndTgt r:embed="rId2" name="coin.wav"/>
                                        </p:tgtEl>
                                      </p:cMediaNode>
                                    </p:audio>
                                  </p:sub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5"/>
                                        </p:tgtEl>
                                        <p:attrNameLst>
                                          <p:attrName>style.visibility</p:attrName>
                                        </p:attrNameLst>
                                      </p:cBhvr>
                                      <p:to>
                                        <p:strVal val="visible"/>
                                      </p:to>
                                    </p:set>
                                    <p:animEffect transition="in" filter="wipe(down)">
                                      <p:cBhvr>
                                        <p:cTn id="169" dur="580">
                                          <p:stCondLst>
                                            <p:cond delay="0"/>
                                          </p:stCondLst>
                                        </p:cTn>
                                        <p:tgtEl>
                                          <p:spTgt spid="5"/>
                                        </p:tgtEl>
                                      </p:cBhvr>
                                    </p:animEffect>
                                    <p:anim calcmode="lin" valueType="num">
                                      <p:cBhvr>
                                        <p:cTn id="17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5" dur="26">
                                          <p:stCondLst>
                                            <p:cond delay="650"/>
                                          </p:stCondLst>
                                        </p:cTn>
                                        <p:tgtEl>
                                          <p:spTgt spid="5"/>
                                        </p:tgtEl>
                                      </p:cBhvr>
                                      <p:to x="100000" y="60000"/>
                                    </p:animScale>
                                    <p:animScale>
                                      <p:cBhvr>
                                        <p:cTn id="176" dur="166" decel="50000">
                                          <p:stCondLst>
                                            <p:cond delay="676"/>
                                          </p:stCondLst>
                                        </p:cTn>
                                        <p:tgtEl>
                                          <p:spTgt spid="5"/>
                                        </p:tgtEl>
                                      </p:cBhvr>
                                      <p:to x="100000" y="100000"/>
                                    </p:animScale>
                                    <p:animScale>
                                      <p:cBhvr>
                                        <p:cTn id="177" dur="26">
                                          <p:stCondLst>
                                            <p:cond delay="1312"/>
                                          </p:stCondLst>
                                        </p:cTn>
                                        <p:tgtEl>
                                          <p:spTgt spid="5"/>
                                        </p:tgtEl>
                                      </p:cBhvr>
                                      <p:to x="100000" y="80000"/>
                                    </p:animScale>
                                    <p:animScale>
                                      <p:cBhvr>
                                        <p:cTn id="178" dur="166" decel="50000">
                                          <p:stCondLst>
                                            <p:cond delay="1338"/>
                                          </p:stCondLst>
                                        </p:cTn>
                                        <p:tgtEl>
                                          <p:spTgt spid="5"/>
                                        </p:tgtEl>
                                      </p:cBhvr>
                                      <p:to x="100000" y="100000"/>
                                    </p:animScale>
                                    <p:animScale>
                                      <p:cBhvr>
                                        <p:cTn id="179" dur="26">
                                          <p:stCondLst>
                                            <p:cond delay="1642"/>
                                          </p:stCondLst>
                                        </p:cTn>
                                        <p:tgtEl>
                                          <p:spTgt spid="5"/>
                                        </p:tgtEl>
                                      </p:cBhvr>
                                      <p:to x="100000" y="90000"/>
                                    </p:animScale>
                                    <p:animScale>
                                      <p:cBhvr>
                                        <p:cTn id="180" dur="166" decel="50000">
                                          <p:stCondLst>
                                            <p:cond delay="1668"/>
                                          </p:stCondLst>
                                        </p:cTn>
                                        <p:tgtEl>
                                          <p:spTgt spid="5"/>
                                        </p:tgtEl>
                                      </p:cBhvr>
                                      <p:to x="100000" y="100000"/>
                                    </p:animScale>
                                    <p:animScale>
                                      <p:cBhvr>
                                        <p:cTn id="181" dur="26">
                                          <p:stCondLst>
                                            <p:cond delay="1808"/>
                                          </p:stCondLst>
                                        </p:cTn>
                                        <p:tgtEl>
                                          <p:spTgt spid="5"/>
                                        </p:tgtEl>
                                      </p:cBhvr>
                                      <p:to x="100000" y="95000"/>
                                    </p:animScale>
                                    <p:animScale>
                                      <p:cBhvr>
                                        <p:cTn id="182" dur="166" decel="50000">
                                          <p:stCondLst>
                                            <p:cond delay="1834"/>
                                          </p:stCondLst>
                                        </p:cTn>
                                        <p:tgtEl>
                                          <p:spTgt spid="5"/>
                                        </p:tgtEl>
                                      </p:cBhvr>
                                      <p:to x="100000" y="100000"/>
                                    </p:animScale>
                                  </p:childTnLst>
                                  <p:subTnLst>
                                    <p:audio>
                                      <p:cMediaNode>
                                        <p:cTn display="0" masterRel="sameClick">
                                          <p:stCondLst>
                                            <p:cond evt="begin" delay="0">
                                              <p:tn val="167"/>
                                            </p:cond>
                                          </p:stCondLst>
                                          <p:endCondLst>
                                            <p:cond evt="onStopAudio" delay="0">
                                              <p:tgtEl>
                                                <p:sldTgt/>
                                              </p:tgtEl>
                                            </p:cond>
                                          </p:endCondLst>
                                        </p:cTn>
                                        <p:tgtEl>
                                          <p:sndTgt r:embed="rId2" name="coin.wav"/>
                                        </p:tgtEl>
                                      </p:cMediaNode>
                                    </p:audio>
                                  </p:sub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grpId="0" nodeType="clickEffect">
                                  <p:stCondLst>
                                    <p:cond delay="0"/>
                                  </p:stCondLst>
                                  <p:childTnLst>
                                    <p:set>
                                      <p:cBhvr>
                                        <p:cTn id="186" dur="1" fill="hold">
                                          <p:stCondLst>
                                            <p:cond delay="0"/>
                                          </p:stCondLst>
                                        </p:cTn>
                                        <p:tgtEl>
                                          <p:spTgt spid="12"/>
                                        </p:tgtEl>
                                        <p:attrNameLst>
                                          <p:attrName>style.visibility</p:attrName>
                                        </p:attrNameLst>
                                      </p:cBhvr>
                                      <p:to>
                                        <p:strVal val="visible"/>
                                      </p:to>
                                    </p:set>
                                    <p:animEffect transition="in" filter="wipe(down)">
                                      <p:cBhvr>
                                        <p:cTn id="187" dur="580">
                                          <p:stCondLst>
                                            <p:cond delay="0"/>
                                          </p:stCondLst>
                                        </p:cTn>
                                        <p:tgtEl>
                                          <p:spTgt spid="12"/>
                                        </p:tgtEl>
                                      </p:cBhvr>
                                    </p:animEffect>
                                    <p:anim calcmode="lin" valueType="num">
                                      <p:cBhvr>
                                        <p:cTn id="18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3" dur="26">
                                          <p:stCondLst>
                                            <p:cond delay="650"/>
                                          </p:stCondLst>
                                        </p:cTn>
                                        <p:tgtEl>
                                          <p:spTgt spid="12"/>
                                        </p:tgtEl>
                                      </p:cBhvr>
                                      <p:to x="100000" y="60000"/>
                                    </p:animScale>
                                    <p:animScale>
                                      <p:cBhvr>
                                        <p:cTn id="194" dur="166" decel="50000">
                                          <p:stCondLst>
                                            <p:cond delay="676"/>
                                          </p:stCondLst>
                                        </p:cTn>
                                        <p:tgtEl>
                                          <p:spTgt spid="12"/>
                                        </p:tgtEl>
                                      </p:cBhvr>
                                      <p:to x="100000" y="100000"/>
                                    </p:animScale>
                                    <p:animScale>
                                      <p:cBhvr>
                                        <p:cTn id="195" dur="26">
                                          <p:stCondLst>
                                            <p:cond delay="1312"/>
                                          </p:stCondLst>
                                        </p:cTn>
                                        <p:tgtEl>
                                          <p:spTgt spid="12"/>
                                        </p:tgtEl>
                                      </p:cBhvr>
                                      <p:to x="100000" y="80000"/>
                                    </p:animScale>
                                    <p:animScale>
                                      <p:cBhvr>
                                        <p:cTn id="196" dur="166" decel="50000">
                                          <p:stCondLst>
                                            <p:cond delay="1338"/>
                                          </p:stCondLst>
                                        </p:cTn>
                                        <p:tgtEl>
                                          <p:spTgt spid="12"/>
                                        </p:tgtEl>
                                      </p:cBhvr>
                                      <p:to x="100000" y="100000"/>
                                    </p:animScale>
                                    <p:animScale>
                                      <p:cBhvr>
                                        <p:cTn id="197" dur="26">
                                          <p:stCondLst>
                                            <p:cond delay="1642"/>
                                          </p:stCondLst>
                                        </p:cTn>
                                        <p:tgtEl>
                                          <p:spTgt spid="12"/>
                                        </p:tgtEl>
                                      </p:cBhvr>
                                      <p:to x="100000" y="90000"/>
                                    </p:animScale>
                                    <p:animScale>
                                      <p:cBhvr>
                                        <p:cTn id="198" dur="166" decel="50000">
                                          <p:stCondLst>
                                            <p:cond delay="1668"/>
                                          </p:stCondLst>
                                        </p:cTn>
                                        <p:tgtEl>
                                          <p:spTgt spid="12"/>
                                        </p:tgtEl>
                                      </p:cBhvr>
                                      <p:to x="100000" y="100000"/>
                                    </p:animScale>
                                    <p:animScale>
                                      <p:cBhvr>
                                        <p:cTn id="199" dur="26">
                                          <p:stCondLst>
                                            <p:cond delay="1808"/>
                                          </p:stCondLst>
                                        </p:cTn>
                                        <p:tgtEl>
                                          <p:spTgt spid="12"/>
                                        </p:tgtEl>
                                      </p:cBhvr>
                                      <p:to x="100000" y="95000"/>
                                    </p:animScale>
                                    <p:animScale>
                                      <p:cBhvr>
                                        <p:cTn id="200" dur="166" decel="50000">
                                          <p:stCondLst>
                                            <p:cond delay="1834"/>
                                          </p:stCondLst>
                                        </p:cTn>
                                        <p:tgtEl>
                                          <p:spTgt spid="12"/>
                                        </p:tgtEl>
                                      </p:cBhvr>
                                      <p:to x="100000" y="100000"/>
                                    </p:animScale>
                                  </p:childTnLst>
                                  <p:subTnLst>
                                    <p:audio>
                                      <p:cMediaNode>
                                        <p:cTn display="0" masterRel="sameClick">
                                          <p:stCondLst>
                                            <p:cond evt="begin" delay="0">
                                              <p:tn val="185"/>
                                            </p:cond>
                                          </p:stCondLst>
                                          <p:endCondLst>
                                            <p:cond evt="onStopAudio" delay="0">
                                              <p:tgtEl>
                                                <p:sldTgt/>
                                              </p:tgtEl>
                                            </p:cond>
                                          </p:endCondLst>
                                        </p:cTn>
                                        <p:tgtEl>
                                          <p:sndTgt r:embed="rId2"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828800" y="2057400"/>
            <a:ext cx="5430032" cy="2743200"/>
          </a:xfrm>
          <a:prstGeom prst="horizontalScroll">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صفات فريق العمل</a:t>
            </a:r>
          </a:p>
        </p:txBody>
      </p:sp>
    </p:spTree>
    <p:extLst>
      <p:ext uri="{BB962C8B-B14F-4D97-AF65-F5344CB8AC3E}">
        <p14:creationId xmlns:p14="http://schemas.microsoft.com/office/powerpoint/2010/main" xmlns="" val="17256898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1981200" y="1447800"/>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العمل لهدف</a:t>
            </a:r>
          </a:p>
        </p:txBody>
      </p:sp>
      <p:sp>
        <p:nvSpPr>
          <p:cNvPr id="9" name="Oval 8"/>
          <p:cNvSpPr/>
          <p:nvPr/>
        </p:nvSpPr>
        <p:spPr>
          <a:xfrm>
            <a:off x="7391400" y="1447800"/>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1</a:t>
            </a:r>
            <a:endParaRPr lang="ar-EG" sz="3200" dirty="0">
              <a:solidFill>
                <a:schemeClr val="tx2">
                  <a:lumMod val="50000"/>
                </a:schemeClr>
              </a:solidFill>
            </a:endParaRPr>
          </a:p>
        </p:txBody>
      </p:sp>
      <p:sp>
        <p:nvSpPr>
          <p:cNvPr id="11" name="Rounded Rectangle 10"/>
          <p:cNvSpPr/>
          <p:nvPr/>
        </p:nvSpPr>
        <p:spPr>
          <a:xfrm>
            <a:off x="1981200" y="2478066"/>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عدم وجود أنانية</a:t>
            </a:r>
          </a:p>
        </p:txBody>
      </p:sp>
      <p:sp>
        <p:nvSpPr>
          <p:cNvPr id="12" name="Oval 11"/>
          <p:cNvSpPr/>
          <p:nvPr/>
        </p:nvSpPr>
        <p:spPr>
          <a:xfrm>
            <a:off x="7391400" y="2478066"/>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2</a:t>
            </a:r>
            <a:endParaRPr lang="ar-EG" sz="3200" dirty="0">
              <a:solidFill>
                <a:schemeClr val="tx2">
                  <a:lumMod val="50000"/>
                </a:schemeClr>
              </a:solidFill>
            </a:endParaRPr>
          </a:p>
        </p:txBody>
      </p:sp>
      <p:sp>
        <p:nvSpPr>
          <p:cNvPr id="13" name="Rounded Rectangle 12"/>
          <p:cNvSpPr/>
          <p:nvPr/>
        </p:nvSpPr>
        <p:spPr>
          <a:xfrm>
            <a:off x="1981200" y="3505200"/>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كل عضو يكمل الأخر ولا يكرر الأخر</a:t>
            </a:r>
          </a:p>
        </p:txBody>
      </p:sp>
      <p:sp>
        <p:nvSpPr>
          <p:cNvPr id="14" name="Oval 13"/>
          <p:cNvSpPr/>
          <p:nvPr/>
        </p:nvSpPr>
        <p:spPr>
          <a:xfrm>
            <a:off x="7391400" y="3505200"/>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3</a:t>
            </a:r>
            <a:endParaRPr lang="ar-EG" sz="3200" dirty="0">
              <a:solidFill>
                <a:schemeClr val="tx2">
                  <a:lumMod val="50000"/>
                </a:schemeClr>
              </a:solidFill>
            </a:endParaRPr>
          </a:p>
        </p:txBody>
      </p:sp>
      <p:sp>
        <p:nvSpPr>
          <p:cNvPr id="15" name="Rounded Rectangle 14"/>
          <p:cNvSpPr/>
          <p:nvPr/>
        </p:nvSpPr>
        <p:spPr>
          <a:xfrm>
            <a:off x="1981200" y="4535466"/>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الدافع الرئيسي هو الانجاز</a:t>
            </a:r>
          </a:p>
        </p:txBody>
      </p:sp>
      <p:sp>
        <p:nvSpPr>
          <p:cNvPr id="16" name="Oval 15"/>
          <p:cNvSpPr/>
          <p:nvPr/>
        </p:nvSpPr>
        <p:spPr>
          <a:xfrm>
            <a:off x="7391400" y="4535466"/>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4</a:t>
            </a:r>
            <a:endParaRPr lang="ar-EG" sz="3200" dirty="0">
              <a:solidFill>
                <a:schemeClr val="tx2">
                  <a:lumMod val="50000"/>
                </a:schemeClr>
              </a:solidFill>
            </a:endParaRPr>
          </a:p>
        </p:txBody>
      </p:sp>
    </p:spTree>
    <p:extLst>
      <p:ext uri="{BB962C8B-B14F-4D97-AF65-F5344CB8AC3E}">
        <p14:creationId xmlns:p14="http://schemas.microsoft.com/office/powerpoint/2010/main" xmlns="" val="263761632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arn(inVertical)">
                                      <p:cBhvr>
                                        <p:cTn id="31" dur="500"/>
                                        <p:tgtEl>
                                          <p:spTgt spid="13"/>
                                        </p:tgtEl>
                                      </p:cBhvr>
                                    </p:animEffect>
                                  </p:childTnLst>
                                </p:cTn>
                              </p:par>
                            </p:childTnLst>
                          </p:cTn>
                        </p:par>
                        <p:par>
                          <p:cTn id="32" fill="hold">
                            <p:stCondLst>
                              <p:cond delay="3500"/>
                            </p:stCondLst>
                            <p:childTnLst>
                              <p:par>
                                <p:cTn id="33" presetID="16" presetClass="entr" presetSubtype="21"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inVertical)">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3" grpId="0" animBg="1"/>
      <p:bldP spid="14" grpId="0" animBg="1"/>
      <p:bldP spid="15" grpId="0" animBg="1"/>
      <p:bldP spid="1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144000" cy="6858000"/>
          </a:xfrm>
          <a:prstGeom prst="rect">
            <a:avLst/>
          </a:prstGeom>
        </p:spPr>
      </p:pic>
      <p:sp>
        <p:nvSpPr>
          <p:cNvPr id="9" name="Oval 8"/>
          <p:cNvSpPr/>
          <p:nvPr/>
        </p:nvSpPr>
        <p:spPr>
          <a:xfrm>
            <a:off x="7162800" y="1865334"/>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5</a:t>
            </a:r>
            <a:endParaRPr lang="ar-EG" sz="3200" dirty="0">
              <a:solidFill>
                <a:schemeClr val="tx2">
                  <a:lumMod val="50000"/>
                </a:schemeClr>
              </a:solidFill>
            </a:endParaRPr>
          </a:p>
        </p:txBody>
      </p:sp>
      <p:sp>
        <p:nvSpPr>
          <p:cNvPr id="11" name="Rounded Rectangle 10"/>
          <p:cNvSpPr/>
          <p:nvPr/>
        </p:nvSpPr>
        <p:spPr>
          <a:xfrm>
            <a:off x="1752600" y="1828800"/>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الاستمتاع بتماسك الجماعة</a:t>
            </a:r>
          </a:p>
        </p:txBody>
      </p:sp>
      <p:sp>
        <p:nvSpPr>
          <p:cNvPr id="12" name="Oval 11"/>
          <p:cNvSpPr/>
          <p:nvPr/>
        </p:nvSpPr>
        <p:spPr>
          <a:xfrm>
            <a:off x="7162800" y="3008334"/>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6</a:t>
            </a:r>
            <a:endParaRPr lang="ar-EG" sz="3200" dirty="0">
              <a:solidFill>
                <a:schemeClr val="tx2">
                  <a:lumMod val="50000"/>
                </a:schemeClr>
              </a:solidFill>
            </a:endParaRPr>
          </a:p>
        </p:txBody>
      </p:sp>
      <p:sp>
        <p:nvSpPr>
          <p:cNvPr id="13" name="Rounded Rectangle 12"/>
          <p:cNvSpPr/>
          <p:nvPr/>
        </p:nvSpPr>
        <p:spPr>
          <a:xfrm>
            <a:off x="1752600" y="2855934"/>
            <a:ext cx="5334000" cy="9906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كل عضو من أعضائه له نفس الحقوق مع اختلاف الادوار</a:t>
            </a:r>
          </a:p>
        </p:txBody>
      </p:sp>
      <p:sp>
        <p:nvSpPr>
          <p:cNvPr id="14" name="Oval 13"/>
          <p:cNvSpPr/>
          <p:nvPr/>
        </p:nvSpPr>
        <p:spPr>
          <a:xfrm>
            <a:off x="7162800" y="4191000"/>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7</a:t>
            </a:r>
            <a:endParaRPr lang="ar-EG" sz="3200" dirty="0">
              <a:solidFill>
                <a:schemeClr val="tx2">
                  <a:lumMod val="50000"/>
                </a:schemeClr>
              </a:solidFill>
            </a:endParaRPr>
          </a:p>
        </p:txBody>
      </p:sp>
      <p:sp>
        <p:nvSpPr>
          <p:cNvPr id="15" name="Rounded Rectangle 14"/>
          <p:cNvSpPr/>
          <p:nvPr/>
        </p:nvSpPr>
        <p:spPr>
          <a:xfrm>
            <a:off x="1752600" y="4191000"/>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الانسياب الحر للمعلومات داخل الفريق</a:t>
            </a:r>
          </a:p>
        </p:txBody>
      </p:sp>
    </p:spTree>
    <p:extLst>
      <p:ext uri="{BB962C8B-B14F-4D97-AF65-F5344CB8AC3E}">
        <p14:creationId xmlns:p14="http://schemas.microsoft.com/office/powerpoint/2010/main" xmlns="" val="24636913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5" name="对角圆角矩形 5"/>
          <p:cNvSpPr>
            <a:spLocks/>
          </p:cNvSpPr>
          <p:nvPr/>
        </p:nvSpPr>
        <p:spPr bwMode="auto">
          <a:xfrm rot="21346829">
            <a:off x="1160461" y="1622203"/>
            <a:ext cx="6954838" cy="3879850"/>
          </a:xfrm>
          <a:custGeom>
            <a:avLst/>
            <a:gdLst>
              <a:gd name="T0" fmla="*/ 492043 w 6954838"/>
              <a:gd name="T1" fmla="*/ 0 h 3879850"/>
              <a:gd name="T2" fmla="*/ 6954838 w 6954838"/>
              <a:gd name="T3" fmla="*/ 0 h 3879850"/>
              <a:gd name="T4" fmla="*/ 6954838 w 6954838"/>
              <a:gd name="T5" fmla="*/ 0 h 3879850"/>
              <a:gd name="T6" fmla="*/ 6954838 w 6954838"/>
              <a:gd name="T7" fmla="*/ 3387807 h 3879850"/>
              <a:gd name="T8" fmla="*/ 6462795 w 6954838"/>
              <a:gd name="T9" fmla="*/ 3879850 h 3879850"/>
              <a:gd name="T10" fmla="*/ 0 w 6954838"/>
              <a:gd name="T11" fmla="*/ 3879850 h 3879850"/>
              <a:gd name="T12" fmla="*/ 0 w 6954838"/>
              <a:gd name="T13" fmla="*/ 3879850 h 3879850"/>
              <a:gd name="T14" fmla="*/ 0 w 6954838"/>
              <a:gd name="T15" fmla="*/ 492043 h 3879850"/>
              <a:gd name="T16" fmla="*/ 492043 w 6954838"/>
              <a:gd name="T17" fmla="*/ 0 h 3879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54838" h="3879850">
                <a:moveTo>
                  <a:pt x="492043" y="0"/>
                </a:moveTo>
                <a:lnTo>
                  <a:pt x="6954838" y="0"/>
                </a:lnTo>
                <a:lnTo>
                  <a:pt x="6954838" y="3387807"/>
                </a:lnTo>
                <a:cubicBezTo>
                  <a:pt x="6954838" y="3659555"/>
                  <a:pt x="6734543" y="3879850"/>
                  <a:pt x="6462795" y="3879850"/>
                </a:cubicBezTo>
                <a:lnTo>
                  <a:pt x="0" y="3879850"/>
                </a:lnTo>
                <a:lnTo>
                  <a:pt x="0" y="492043"/>
                </a:lnTo>
                <a:cubicBezTo>
                  <a:pt x="0" y="220295"/>
                  <a:pt x="220295" y="0"/>
                  <a:pt x="492043" y="0"/>
                </a:cubicBezTo>
                <a:close/>
              </a:path>
            </a:pathLst>
          </a:custGeom>
          <a:gradFill rotWithShape="1">
            <a:gsLst>
              <a:gs pos="0">
                <a:srgbClr val="00B0F0">
                  <a:alpha val="68000"/>
                </a:srgbClr>
              </a:gs>
              <a:gs pos="100000">
                <a:srgbClr val="0070C0">
                  <a:alpha val="88000"/>
                </a:srgbClr>
              </a:gs>
            </a:gsLst>
            <a:lin ang="18900000" scaled="1"/>
          </a:gradFill>
          <a:ln>
            <a:noFill/>
          </a:ln>
          <a:effectLst>
            <a:outerShdw dist="23000" dir="5400000" algn="ctr" rotWithShape="0">
              <a:srgbClr val="000000">
                <a:alpha val="32999"/>
              </a:srgbClr>
            </a:outerShdw>
          </a:effectLst>
          <a:extLst/>
        </p:spPr>
        <p:txBody>
          <a:bodyPr anchor="ctr"/>
          <a:lstStyle/>
          <a:p>
            <a:pPr algn="l" rtl="0" fontAlgn="base">
              <a:spcBef>
                <a:spcPct val="0"/>
              </a:spcBef>
              <a:spcAft>
                <a:spcPct val="0"/>
              </a:spcAft>
            </a:pPr>
            <a:endParaRPr lang="ar-EG">
              <a:solidFill>
                <a:srgbClr val="000000"/>
              </a:solidFill>
              <a:latin typeface="Arial" panose="020B0604020202020204" pitchFamily="34" charset="0"/>
              <a:ea typeface="SimSun" panose="02010600030101010101" pitchFamily="2" charset="-122"/>
            </a:endParaRPr>
          </a:p>
        </p:txBody>
      </p:sp>
      <p:pic>
        <p:nvPicPr>
          <p:cNvPr id="6" name="Picture 3" descr="C:\TDDOWNLOAD\pencil.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14400" y="1430117"/>
            <a:ext cx="1000125"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内容占位符 2"/>
          <p:cNvSpPr txBox="1">
            <a:spLocks/>
          </p:cNvSpPr>
          <p:nvPr/>
        </p:nvSpPr>
        <p:spPr bwMode="auto">
          <a:xfrm rot="21361315">
            <a:off x="1376362" y="1904778"/>
            <a:ext cx="6454775" cy="334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eaLnBrk="0" fontAlgn="base" hangingPunct="0">
              <a:spcBef>
                <a:spcPct val="20000"/>
              </a:spcBef>
              <a:spcAft>
                <a:spcPct val="0"/>
              </a:spcAft>
              <a:buChar char="»"/>
              <a:defRPr sz="2000">
                <a:solidFill>
                  <a:schemeClr val="tx1"/>
                </a:solidFill>
                <a:latin typeface="+mn-lt"/>
                <a:ea typeface="+mn-ea"/>
              </a:defRPr>
            </a:lvl6pPr>
            <a:lvl7pPr marL="2971800" indent="-228600" algn="l" rtl="0" eaLnBrk="0" fontAlgn="base" hangingPunct="0">
              <a:spcBef>
                <a:spcPct val="20000"/>
              </a:spcBef>
              <a:spcAft>
                <a:spcPct val="0"/>
              </a:spcAft>
              <a:buChar char="»"/>
              <a:defRPr sz="2000">
                <a:solidFill>
                  <a:schemeClr val="tx1"/>
                </a:solidFill>
                <a:latin typeface="+mn-lt"/>
                <a:ea typeface="+mn-ea"/>
              </a:defRPr>
            </a:lvl7pPr>
            <a:lvl8pPr marL="3429000" indent="-228600" algn="l" rtl="0" eaLnBrk="0" fontAlgn="base" hangingPunct="0">
              <a:spcBef>
                <a:spcPct val="20000"/>
              </a:spcBef>
              <a:spcAft>
                <a:spcPct val="0"/>
              </a:spcAft>
              <a:buChar char="»"/>
              <a:defRPr sz="2000">
                <a:solidFill>
                  <a:schemeClr val="tx1"/>
                </a:solidFill>
                <a:latin typeface="+mn-lt"/>
                <a:ea typeface="+mn-ea"/>
              </a:defRPr>
            </a:lvl8pPr>
            <a:lvl9pPr marL="3886200" indent="-228600" algn="l" rtl="0" eaLnBrk="0" fontAlgn="base" hangingPunct="0">
              <a:spcBef>
                <a:spcPct val="20000"/>
              </a:spcBef>
              <a:spcAft>
                <a:spcPct val="0"/>
              </a:spcAft>
              <a:buChar char="»"/>
              <a:defRPr sz="2000">
                <a:solidFill>
                  <a:schemeClr val="tx1"/>
                </a:solidFill>
                <a:latin typeface="+mn-lt"/>
                <a:ea typeface="+mn-ea"/>
              </a:defRPr>
            </a:lvl9pPr>
          </a:lstStyle>
          <a:p>
            <a:pPr marL="0" indent="0" algn="ctr" eaLnBrk="1" hangingPunct="1"/>
            <a:endParaRPr lang="en-US" sz="4800" b="1" dirty="0" smtClean="0">
              <a:solidFill>
                <a:schemeClr val="bg1"/>
              </a:solidFill>
            </a:endParaRPr>
          </a:p>
          <a:p>
            <a:pPr marL="0" indent="0" algn="ctr" eaLnBrk="1" hangingPunct="1"/>
            <a:endParaRPr lang="en-US" sz="1600" b="1" dirty="0" smtClean="0">
              <a:solidFill>
                <a:schemeClr val="bg1"/>
              </a:solidFill>
            </a:endParaRPr>
          </a:p>
          <a:p>
            <a:pPr marL="0" indent="0" algn="ctr" rtl="1" eaLnBrk="1" hangingPunct="1">
              <a:buNone/>
            </a:pPr>
            <a:r>
              <a:rPr lang="ar-EG" altLang="zh-CN" sz="5000" b="1" dirty="0">
                <a:solidFill>
                  <a:schemeClr val="bg1"/>
                </a:solidFill>
              </a:rPr>
              <a:t>متحفك الشخصي</a:t>
            </a:r>
            <a:endParaRPr lang="ar-EG" altLang="en-US" sz="5000" b="1" dirty="0">
              <a:solidFill>
                <a:schemeClr val="bg1"/>
              </a:solidFill>
            </a:endParaRPr>
          </a:p>
        </p:txBody>
      </p:sp>
    </p:spTree>
    <p:extLst>
      <p:ext uri="{BB962C8B-B14F-4D97-AF65-F5344CB8AC3E}">
        <p14:creationId xmlns:p14="http://schemas.microsoft.com/office/powerpoint/2010/main" xmlns="" val="299496544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80">
                                          <p:stCondLst>
                                            <p:cond delay="0"/>
                                          </p:stCondLst>
                                        </p:cTn>
                                        <p:tgtEl>
                                          <p:spTgt spid="6"/>
                                        </p:tgtEl>
                                      </p:cBhvr>
                                    </p:animEffect>
                                    <p:anim calcmode="lin" valueType="num">
                                      <p:cBhvr>
                                        <p:cTn id="25"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gtEl>
                                      </p:cBhvr>
                                      <p:to x="100000" y="60000"/>
                                    </p:animScale>
                                    <p:animScale>
                                      <p:cBhvr>
                                        <p:cTn id="31" dur="166" decel="50000">
                                          <p:stCondLst>
                                            <p:cond delay="676"/>
                                          </p:stCondLst>
                                        </p:cTn>
                                        <p:tgtEl>
                                          <p:spTgt spid="6"/>
                                        </p:tgtEl>
                                      </p:cBhvr>
                                      <p:to x="100000" y="100000"/>
                                    </p:animScale>
                                    <p:animScale>
                                      <p:cBhvr>
                                        <p:cTn id="32" dur="26">
                                          <p:stCondLst>
                                            <p:cond delay="1312"/>
                                          </p:stCondLst>
                                        </p:cTn>
                                        <p:tgtEl>
                                          <p:spTgt spid="6"/>
                                        </p:tgtEl>
                                      </p:cBhvr>
                                      <p:to x="100000" y="80000"/>
                                    </p:animScale>
                                    <p:animScale>
                                      <p:cBhvr>
                                        <p:cTn id="33" dur="166" decel="50000">
                                          <p:stCondLst>
                                            <p:cond delay="1338"/>
                                          </p:stCondLst>
                                        </p:cTn>
                                        <p:tgtEl>
                                          <p:spTgt spid="6"/>
                                        </p:tgtEl>
                                      </p:cBhvr>
                                      <p:to x="100000" y="100000"/>
                                    </p:animScale>
                                    <p:animScale>
                                      <p:cBhvr>
                                        <p:cTn id="34" dur="26">
                                          <p:stCondLst>
                                            <p:cond delay="1642"/>
                                          </p:stCondLst>
                                        </p:cTn>
                                        <p:tgtEl>
                                          <p:spTgt spid="6"/>
                                        </p:tgtEl>
                                      </p:cBhvr>
                                      <p:to x="100000" y="90000"/>
                                    </p:animScale>
                                    <p:animScale>
                                      <p:cBhvr>
                                        <p:cTn id="35" dur="166" decel="50000">
                                          <p:stCondLst>
                                            <p:cond delay="1668"/>
                                          </p:stCondLst>
                                        </p:cTn>
                                        <p:tgtEl>
                                          <p:spTgt spid="6"/>
                                        </p:tgtEl>
                                      </p:cBhvr>
                                      <p:to x="100000" y="100000"/>
                                    </p:animScale>
                                    <p:animScale>
                                      <p:cBhvr>
                                        <p:cTn id="36" dur="26">
                                          <p:stCondLst>
                                            <p:cond delay="1808"/>
                                          </p:stCondLst>
                                        </p:cTn>
                                        <p:tgtEl>
                                          <p:spTgt spid="6"/>
                                        </p:tgtEl>
                                      </p:cBhvr>
                                      <p:to x="100000" y="95000"/>
                                    </p:animScale>
                                    <p:animScale>
                                      <p:cBhvr>
                                        <p:cTn id="37" dur="166" decel="50000">
                                          <p:stCondLst>
                                            <p:cond delay="1834"/>
                                          </p:stCondLst>
                                        </p:cTn>
                                        <p:tgtEl>
                                          <p:spTgt spid="6"/>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down)">
                                      <p:cBhvr>
                                        <p:cTn id="41" dur="580">
                                          <p:stCondLst>
                                            <p:cond delay="0"/>
                                          </p:stCondLst>
                                        </p:cTn>
                                        <p:tgtEl>
                                          <p:spTgt spid="7"/>
                                        </p:tgtEl>
                                      </p:cBhvr>
                                    </p:animEffect>
                                    <p:anim calcmode="lin" valueType="num">
                                      <p:cBhvr>
                                        <p:cTn id="4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7" dur="26">
                                          <p:stCondLst>
                                            <p:cond delay="650"/>
                                          </p:stCondLst>
                                        </p:cTn>
                                        <p:tgtEl>
                                          <p:spTgt spid="7"/>
                                        </p:tgtEl>
                                      </p:cBhvr>
                                      <p:to x="100000" y="60000"/>
                                    </p:animScale>
                                    <p:animScale>
                                      <p:cBhvr>
                                        <p:cTn id="48" dur="166" decel="50000">
                                          <p:stCondLst>
                                            <p:cond delay="676"/>
                                          </p:stCondLst>
                                        </p:cTn>
                                        <p:tgtEl>
                                          <p:spTgt spid="7"/>
                                        </p:tgtEl>
                                      </p:cBhvr>
                                      <p:to x="100000" y="100000"/>
                                    </p:animScale>
                                    <p:animScale>
                                      <p:cBhvr>
                                        <p:cTn id="49" dur="26">
                                          <p:stCondLst>
                                            <p:cond delay="1312"/>
                                          </p:stCondLst>
                                        </p:cTn>
                                        <p:tgtEl>
                                          <p:spTgt spid="7"/>
                                        </p:tgtEl>
                                      </p:cBhvr>
                                      <p:to x="100000" y="80000"/>
                                    </p:animScale>
                                    <p:animScale>
                                      <p:cBhvr>
                                        <p:cTn id="50" dur="166" decel="50000">
                                          <p:stCondLst>
                                            <p:cond delay="1338"/>
                                          </p:stCondLst>
                                        </p:cTn>
                                        <p:tgtEl>
                                          <p:spTgt spid="7"/>
                                        </p:tgtEl>
                                      </p:cBhvr>
                                      <p:to x="100000" y="100000"/>
                                    </p:animScale>
                                    <p:animScale>
                                      <p:cBhvr>
                                        <p:cTn id="51" dur="26">
                                          <p:stCondLst>
                                            <p:cond delay="1642"/>
                                          </p:stCondLst>
                                        </p:cTn>
                                        <p:tgtEl>
                                          <p:spTgt spid="7"/>
                                        </p:tgtEl>
                                      </p:cBhvr>
                                      <p:to x="100000" y="90000"/>
                                    </p:animScale>
                                    <p:animScale>
                                      <p:cBhvr>
                                        <p:cTn id="52" dur="166" decel="50000">
                                          <p:stCondLst>
                                            <p:cond delay="1668"/>
                                          </p:stCondLst>
                                        </p:cTn>
                                        <p:tgtEl>
                                          <p:spTgt spid="7"/>
                                        </p:tgtEl>
                                      </p:cBhvr>
                                      <p:to x="100000" y="100000"/>
                                    </p:animScale>
                                    <p:animScale>
                                      <p:cBhvr>
                                        <p:cTn id="53" dur="26">
                                          <p:stCondLst>
                                            <p:cond delay="1808"/>
                                          </p:stCondLst>
                                        </p:cTn>
                                        <p:tgtEl>
                                          <p:spTgt spid="7"/>
                                        </p:tgtEl>
                                      </p:cBhvr>
                                      <p:to x="100000" y="95000"/>
                                    </p:animScale>
                                    <p:animScale>
                                      <p:cBhvr>
                                        <p:cTn id="5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1143000" y="2007275"/>
            <a:ext cx="7162800" cy="2323713"/>
          </a:xfrm>
          <a:prstGeom prst="rect">
            <a:avLst/>
          </a:prstGeom>
        </p:spPr>
        <p:txBody>
          <a:bodyPr wrap="square">
            <a:spAutoFit/>
          </a:bodyPr>
          <a:lstStyle/>
          <a:p>
            <a:pPr algn="ctr" rtl="1"/>
            <a:endParaRPr lang="ar-EG" dirty="0">
              <a:solidFill>
                <a:srgbClr val="0070C0"/>
              </a:solidFill>
            </a:endParaRPr>
          </a:p>
          <a:p>
            <a:pPr algn="ctr" rtl="1"/>
            <a:endParaRPr lang="ar-EG" dirty="0">
              <a:solidFill>
                <a:srgbClr val="0070C0"/>
              </a:solidFill>
            </a:endParaRPr>
          </a:p>
          <a:p>
            <a:pPr algn="ctr" rtl="1"/>
            <a:r>
              <a:rPr lang="ar-EG" sz="2500" b="1" dirty="0">
                <a:solidFill>
                  <a:srgbClr val="0070C0"/>
                </a:solidFill>
              </a:rPr>
              <a:t>لكى تصل الى قمة النجاح لا بد من وجود عادات تمارسها باستمرار</a:t>
            </a:r>
          </a:p>
          <a:p>
            <a:pPr algn="ctr" rtl="1"/>
            <a:endParaRPr lang="ar-EG" dirty="0">
              <a:solidFill>
                <a:srgbClr val="0070C0"/>
              </a:solidFill>
            </a:endParaRPr>
          </a:p>
          <a:p>
            <a:pPr algn="ctr" rtl="1"/>
            <a:r>
              <a:rPr lang="ar-EG" sz="6600" dirty="0">
                <a:solidFill>
                  <a:srgbClr val="0070C0"/>
                </a:solidFill>
              </a:rPr>
              <a:t>فما هي تلك العادات ؟</a:t>
            </a:r>
          </a:p>
        </p:txBody>
      </p:sp>
    </p:spTree>
    <p:extLst>
      <p:ext uri="{BB962C8B-B14F-4D97-AF65-F5344CB8AC3E}">
        <p14:creationId xmlns:p14="http://schemas.microsoft.com/office/powerpoint/2010/main" xmlns="" val="40006864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3159804" y="260648"/>
            <a:ext cx="2356735" cy="584775"/>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r" rtl="1"/>
            <a:r>
              <a:rPr lang="ar-EG" sz="3200" b="1" dirty="0">
                <a:solidFill>
                  <a:srgbClr val="002060"/>
                </a:solidFill>
              </a:rPr>
              <a:t>متحفك الشخصي</a:t>
            </a:r>
          </a:p>
        </p:txBody>
      </p:sp>
      <p:pic>
        <p:nvPicPr>
          <p:cNvPr id="3" name="Picture 2"/>
          <p:cNvPicPr>
            <a:picLocks noChangeAspect="1"/>
          </p:cNvPicPr>
          <p:nvPr/>
        </p:nvPicPr>
        <p:blipFill>
          <a:blip r:embed="rId3">
            <a:clrChange>
              <a:clrFrom>
                <a:srgbClr val="FFFFFF"/>
              </a:clrFrom>
              <a:clrTo>
                <a:srgbClr val="FFFFFF">
                  <a:alpha val="0"/>
                </a:srgbClr>
              </a:clrTo>
            </a:clrChange>
          </a:blip>
          <a:stretch>
            <a:fillRect/>
          </a:stretch>
        </p:blipFill>
        <p:spPr>
          <a:xfrm>
            <a:off x="5302429" y="764022"/>
            <a:ext cx="2221328" cy="1359554"/>
          </a:xfrm>
          <a:prstGeom prst="rect">
            <a:avLst/>
          </a:prstGeom>
        </p:spPr>
      </p:pic>
      <p:pic>
        <p:nvPicPr>
          <p:cNvPr id="5" name="Picture 4"/>
          <p:cNvPicPr>
            <a:picLocks noChangeAspect="1"/>
          </p:cNvPicPr>
          <p:nvPr/>
        </p:nvPicPr>
        <p:blipFill>
          <a:blip r:embed="rId4"/>
          <a:stretch>
            <a:fillRect/>
          </a:stretch>
        </p:blipFill>
        <p:spPr>
          <a:xfrm>
            <a:off x="778111" y="2096048"/>
            <a:ext cx="1857375" cy="18097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Rectangle 5"/>
          <p:cNvSpPr/>
          <p:nvPr/>
        </p:nvSpPr>
        <p:spPr>
          <a:xfrm>
            <a:off x="1043608" y="4437112"/>
            <a:ext cx="1284326" cy="523220"/>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r" rtl="1"/>
            <a:r>
              <a:rPr lang="ar-EG" sz="2800" b="1" dirty="0" smtClean="0">
                <a:solidFill>
                  <a:srgbClr val="002060"/>
                </a:solidFill>
              </a:rPr>
              <a:t>30 دقيقة</a:t>
            </a:r>
            <a:endParaRPr lang="ar-EG" sz="2800" b="1" dirty="0">
              <a:solidFill>
                <a:srgbClr val="002060"/>
              </a:solidFill>
            </a:endParaRPr>
          </a:p>
        </p:txBody>
      </p:sp>
      <p:sp>
        <p:nvSpPr>
          <p:cNvPr id="25" name="Rectangle 3"/>
          <p:cNvSpPr>
            <a:spLocks noChangeArrowheads="1"/>
          </p:cNvSpPr>
          <p:nvPr/>
        </p:nvSpPr>
        <p:spPr bwMode="auto">
          <a:xfrm>
            <a:off x="3779912" y="2060798"/>
            <a:ext cx="4392464" cy="504825"/>
          </a:xfrm>
          <a:prstGeom prst="rect">
            <a:avLst/>
          </a:prstGeom>
          <a:gradFill rotWithShape="1">
            <a:gsLst>
              <a:gs pos="0">
                <a:srgbClr val="FFC000"/>
              </a:gs>
              <a:gs pos="100000">
                <a:srgbClr val="FFCC66"/>
              </a:gs>
            </a:gsLst>
            <a:lin ang="5400000" scaled="1"/>
          </a:gradFill>
          <a:ln>
            <a:noFill/>
          </a:ln>
          <a:effectLst/>
          <a:extLst/>
        </p:spPr>
        <p:txBody>
          <a:bodyPr wrap="none" anchor="ctr"/>
          <a:lstStyle/>
          <a:p>
            <a:pPr algn="ctr" rtl="1"/>
            <a:r>
              <a:rPr lang="ar-EG" altLang="zh-CN" sz="2400" b="1" dirty="0" smtClean="0">
                <a:solidFill>
                  <a:srgbClr val="002060"/>
                </a:solidFill>
                <a:ea typeface="幼圆" pitchFamily="1" charset="-122"/>
              </a:rPr>
              <a:t>معرفة </a:t>
            </a:r>
            <a:r>
              <a:rPr lang="ar-EG" altLang="zh-CN" sz="2400" b="1" dirty="0">
                <a:solidFill>
                  <a:srgbClr val="002060"/>
                </a:solidFill>
                <a:ea typeface="幼圆" pitchFamily="1" charset="-122"/>
              </a:rPr>
              <a:t>الذات</a:t>
            </a:r>
          </a:p>
        </p:txBody>
      </p:sp>
      <p:sp>
        <p:nvSpPr>
          <p:cNvPr id="26" name="Rectangle 4"/>
          <p:cNvSpPr>
            <a:spLocks noChangeArrowheads="1"/>
          </p:cNvSpPr>
          <p:nvPr/>
        </p:nvSpPr>
        <p:spPr bwMode="auto">
          <a:xfrm>
            <a:off x="3779912" y="3092673"/>
            <a:ext cx="4392464" cy="504825"/>
          </a:xfrm>
          <a:prstGeom prst="rect">
            <a:avLst/>
          </a:prstGeom>
          <a:ln/>
          <a:extLst/>
        </p:spPr>
        <p:style>
          <a:lnRef idx="1">
            <a:schemeClr val="accent6"/>
          </a:lnRef>
          <a:fillRef idx="3">
            <a:schemeClr val="accent6"/>
          </a:fillRef>
          <a:effectRef idx="2">
            <a:schemeClr val="accent6"/>
          </a:effectRef>
          <a:fontRef idx="minor">
            <a:schemeClr val="lt1"/>
          </a:fontRef>
        </p:style>
        <p:txBody>
          <a:bodyPr wrap="none" anchor="ctr"/>
          <a:lstStyle/>
          <a:p>
            <a:pPr algn="ctr" rtl="1"/>
            <a:r>
              <a:rPr lang="ar-EG" altLang="zh-CN" sz="2400" b="1" dirty="0" smtClean="0">
                <a:solidFill>
                  <a:srgbClr val="002060"/>
                </a:solidFill>
                <a:ea typeface="幼圆" pitchFamily="1" charset="-122"/>
              </a:rPr>
              <a:t>تطوير </a:t>
            </a:r>
            <a:r>
              <a:rPr lang="ar-EG" altLang="zh-CN" sz="2400" b="1" dirty="0">
                <a:solidFill>
                  <a:srgbClr val="002060"/>
                </a:solidFill>
                <a:ea typeface="幼圆" pitchFamily="1" charset="-122"/>
              </a:rPr>
              <a:t>الذات</a:t>
            </a:r>
            <a:endParaRPr lang="zh-CN" altLang="en-US" sz="2400" b="1" dirty="0">
              <a:solidFill>
                <a:srgbClr val="002060"/>
              </a:solidFill>
              <a:ea typeface="幼圆" pitchFamily="1" charset="-122"/>
            </a:endParaRPr>
          </a:p>
        </p:txBody>
      </p:sp>
      <p:sp>
        <p:nvSpPr>
          <p:cNvPr id="27" name="Rectangle 5"/>
          <p:cNvSpPr>
            <a:spLocks noChangeArrowheads="1"/>
          </p:cNvSpPr>
          <p:nvPr/>
        </p:nvSpPr>
        <p:spPr bwMode="auto">
          <a:xfrm>
            <a:off x="3779912" y="4124548"/>
            <a:ext cx="4392464" cy="504825"/>
          </a:xfrm>
          <a:prstGeom prst="rect">
            <a:avLst/>
          </a:prstGeom>
          <a:ln/>
          <a:extLst/>
        </p:spPr>
        <p:style>
          <a:lnRef idx="1">
            <a:schemeClr val="accent2"/>
          </a:lnRef>
          <a:fillRef idx="2">
            <a:schemeClr val="accent2"/>
          </a:fillRef>
          <a:effectRef idx="1">
            <a:schemeClr val="accent2"/>
          </a:effectRef>
          <a:fontRef idx="minor">
            <a:schemeClr val="dk1"/>
          </a:fontRef>
        </p:style>
        <p:txBody>
          <a:bodyPr wrap="none" anchor="ctr"/>
          <a:lstStyle/>
          <a:p>
            <a:pPr algn="ctr" rtl="1"/>
            <a:r>
              <a:rPr lang="ar-EG" altLang="zh-CN" sz="2400" b="1" dirty="0" smtClean="0">
                <a:solidFill>
                  <a:srgbClr val="002060"/>
                </a:solidFill>
                <a:ea typeface="幼圆" pitchFamily="1" charset="-122"/>
              </a:rPr>
              <a:t>المحاسبة</a:t>
            </a:r>
            <a:endParaRPr lang="zh-CN" altLang="en-US" sz="2400" b="1" dirty="0">
              <a:solidFill>
                <a:srgbClr val="002060"/>
              </a:solidFill>
              <a:ea typeface="幼圆" pitchFamily="1" charset="-122"/>
            </a:endParaRPr>
          </a:p>
        </p:txBody>
      </p:sp>
      <p:pic>
        <p:nvPicPr>
          <p:cNvPr id="29" name="Picture 7" descr="Green_01"/>
          <p:cNvPicPr>
            <a:picLocks noChangeAspect="1" noChangeArrowheads="1"/>
          </p:cNvPicPr>
          <p:nvPr/>
        </p:nvPicPr>
        <p:blipFill>
          <a:blip r:embed="rId5">
            <a:duotone>
              <a:prstClr val="black"/>
              <a:srgbClr val="FFCC66">
                <a:tint val="45000"/>
                <a:satMod val="400000"/>
              </a:srgbClr>
            </a:duotone>
            <a:extLst>
              <a:ext uri="{28A0092B-C50C-407E-A947-70E740481C1C}">
                <a14:useLocalDpi xmlns:a14="http://schemas.microsoft.com/office/drawing/2010/main" xmlns="" val="0"/>
              </a:ext>
            </a:extLst>
          </a:blip>
          <a:srcRect/>
          <a:stretch>
            <a:fillRect/>
          </a:stretch>
        </p:blipFill>
        <p:spPr bwMode="auto">
          <a:xfrm flipH="1">
            <a:off x="8603853" y="2132236"/>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8" descr="Green_01"/>
          <p:cNvPicPr>
            <a:picLocks noChangeAspect="1" noChangeArrowheads="1"/>
          </p:cNvPicPr>
          <p:nvPr/>
        </p:nvPicPr>
        <p:blipFill>
          <a:blip r:embed="rId5">
            <a:duotone>
              <a:prstClr val="black"/>
              <a:schemeClr val="accent6">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603853" y="3140298"/>
            <a:ext cx="432643" cy="390525"/>
          </a:xfrm>
          <a:prstGeom prst="rect">
            <a:avLst/>
          </a:prstGeom>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 name="Picture 9" descr="Green_01"/>
          <p:cNvPicPr>
            <a:picLocks noChangeAspect="1" noChangeArrowheads="1"/>
          </p:cNvPicPr>
          <p:nvPr/>
        </p:nvPicPr>
        <p:blipFill>
          <a:blip r:embed="rId5">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flipH="1">
            <a:off x="8603853" y="4148361"/>
            <a:ext cx="432643" cy="390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17497600"/>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9"/>
                                        </p:tgtEl>
                                        <p:attrNameLst>
                                          <p:attrName>r</p:attrName>
                                        </p:attrNameLst>
                                      </p:cBhvr>
                                    </p:animRot>
                                  </p:childTnLst>
                                </p:cTn>
                              </p:par>
                            </p:childTnLst>
                          </p:cTn>
                        </p:par>
                        <p:par>
                          <p:cTn id="7" fill="hold">
                            <p:stCondLst>
                              <p:cond delay="2000"/>
                            </p:stCondLst>
                            <p:childTnLst>
                              <p:par>
                                <p:cTn id="8" presetID="16" presetClass="entr" presetSubtype="21" fill="hold" grpId="0" nodeType="after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0"/>
                                        </p:tgtEl>
                                        <p:attrNameLst>
                                          <p:attrName>r</p:attrName>
                                        </p:attrNameLst>
                                      </p:cBhvr>
                                    </p:animRot>
                                  </p:childTnLst>
                                </p:cTn>
                              </p:par>
                            </p:childTnLst>
                          </p:cTn>
                        </p:par>
                        <p:par>
                          <p:cTn id="15" fill="hold">
                            <p:stCondLst>
                              <p:cond delay="2000"/>
                            </p:stCondLst>
                            <p:childTnLst>
                              <p:par>
                                <p:cTn id="16" presetID="16" presetClass="entr" presetSubtype="21"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barn(inVertical)">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1600000">
                                      <p:cBhvr>
                                        <p:cTn id="22" dur="2000" fill="hold"/>
                                        <p:tgtEl>
                                          <p:spTgt spid="31"/>
                                        </p:tgtEl>
                                        <p:attrNameLst>
                                          <p:attrName>r</p:attrName>
                                        </p:attrNameLst>
                                      </p:cBhvr>
                                    </p:animRo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8194" name="Picture 2" descr="F:\دينى\work\صور\4634827_norma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0" y="457200"/>
            <a:ext cx="7848600" cy="5943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728177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arn(inVertical)">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447800" y="1295400"/>
            <a:ext cx="6324600" cy="3849666"/>
          </a:xfrm>
          <a:prstGeom prst="horizontalScroll">
            <a:avLst/>
          </a:prstGeom>
          <a:gradFill>
            <a:gsLst>
              <a:gs pos="0">
                <a:srgbClr val="FF99FF"/>
              </a:gs>
              <a:gs pos="50000">
                <a:srgbClr val="FF6699"/>
              </a:gs>
              <a:gs pos="100000">
                <a:srgbClr val="FF99FF"/>
              </a:gs>
            </a:gsLst>
            <a:lin ang="5400000" scaled="0"/>
          </a:gra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العادة السابعة</a:t>
            </a:r>
          </a:p>
          <a:p>
            <a:pPr algn="ctr" rtl="1"/>
            <a:r>
              <a:rPr lang="ar-SA"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شحذ المنشار </a:t>
            </a:r>
            <a:endPar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التجديد )</a:t>
            </a:r>
            <a:endPar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35064010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1066800" y="774442"/>
            <a:ext cx="6934200" cy="5016758"/>
          </a:xfrm>
          <a:prstGeom prst="rect">
            <a:avLst/>
          </a:prstGeom>
        </p:spPr>
        <p:txBody>
          <a:bodyPr wrap="square">
            <a:spAutoFit/>
          </a:bodyPr>
          <a:lstStyle/>
          <a:p>
            <a:pPr algn="justLow" rtl="1"/>
            <a:r>
              <a:rPr lang="ar-EG" sz="3200" b="1" dirty="0">
                <a:solidFill>
                  <a:srgbClr val="0070C0"/>
                </a:solidFill>
              </a:rPr>
              <a:t>حد المنشار قد لا يستطيع القطع خلال الأخشاب مع كثرة الاستعمال، ويكون الحد في حالة لاتسمح باستخدامه بفعالية . ولكي نعمل بفعالية نحتاج إلى شحذ المنشار بمعنى آخر نحتاج إلى صيانة وتطوير أنفسنا ومفتاح النجاح لشحذ المنشار يكمن في العمل بصفة دوريه على الأبعاد الأربعة للتجديد : البدنية / العقلية / الاجتماعية / الروحانية (نحتاج للعمل </a:t>
            </a:r>
            <a:br>
              <a:rPr lang="ar-EG" sz="3200" b="1" dirty="0">
                <a:solidFill>
                  <a:srgbClr val="0070C0"/>
                </a:solidFill>
              </a:rPr>
            </a:br>
            <a:r>
              <a:rPr lang="ar-EG" sz="3200" b="1" dirty="0">
                <a:solidFill>
                  <a:srgbClr val="0070C0"/>
                </a:solidFill>
              </a:rPr>
              <a:t>لمدة 3 ساعات تقريباً اسبوعياً على الاربع مناطق والصلوات مثلاً تستغرق مايقارب ساعتين على اقل تقدير اسبوعياً)</a:t>
            </a:r>
          </a:p>
        </p:txBody>
      </p:sp>
    </p:spTree>
    <p:extLst>
      <p:ext uri="{BB962C8B-B14F-4D97-AF65-F5344CB8AC3E}">
        <p14:creationId xmlns:p14="http://schemas.microsoft.com/office/powerpoint/2010/main" xmlns="" val="25082185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Rounded Rectangle 1"/>
          <p:cNvSpPr/>
          <p:nvPr/>
        </p:nvSpPr>
        <p:spPr>
          <a:xfrm>
            <a:off x="1371600" y="838200"/>
            <a:ext cx="6248400" cy="16002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هل أمارس تطوير مستمر في الأبعاد </a:t>
            </a:r>
            <a:endParaRPr lang="ar-EG" sz="3200" dirty="0" smtClean="0">
              <a:solidFill>
                <a:schemeClr val="tx2">
                  <a:lumMod val="50000"/>
                </a:schemeClr>
              </a:solidFill>
            </a:endParaRPr>
          </a:p>
          <a:p>
            <a:pPr algn="ctr" rtl="1"/>
            <a:r>
              <a:rPr lang="ar-EG" sz="3200" dirty="0" smtClean="0">
                <a:solidFill>
                  <a:schemeClr val="tx2">
                    <a:lumMod val="50000"/>
                  </a:schemeClr>
                </a:solidFill>
              </a:rPr>
              <a:t>الأربعة </a:t>
            </a:r>
            <a:r>
              <a:rPr lang="ar-EG" sz="3200" dirty="0">
                <a:solidFill>
                  <a:schemeClr val="tx2">
                    <a:lumMod val="50000"/>
                  </a:schemeClr>
                </a:solidFill>
              </a:rPr>
              <a:t>في حياتي : </a:t>
            </a:r>
            <a:endParaRPr lang="ar-EG" sz="3200" dirty="0" smtClean="0">
              <a:solidFill>
                <a:schemeClr val="tx2">
                  <a:lumMod val="50000"/>
                </a:schemeClr>
              </a:solidFill>
            </a:endParaRPr>
          </a:p>
          <a:p>
            <a:pPr algn="ctr" rtl="1"/>
            <a:r>
              <a:rPr lang="ar-EG" sz="3200" dirty="0" smtClean="0">
                <a:solidFill>
                  <a:schemeClr val="tx2">
                    <a:lumMod val="50000"/>
                  </a:schemeClr>
                </a:solidFill>
              </a:rPr>
              <a:t>البدنية </a:t>
            </a:r>
            <a:r>
              <a:rPr lang="ar-EG" sz="3200" dirty="0">
                <a:solidFill>
                  <a:schemeClr val="tx2">
                    <a:lumMod val="50000"/>
                  </a:schemeClr>
                </a:solidFill>
              </a:rPr>
              <a:t>، العقلية ، الاجتماعية ، الروحانية ؟ </a:t>
            </a:r>
          </a:p>
        </p:txBody>
      </p:sp>
      <p:pic>
        <p:nvPicPr>
          <p:cNvPr id="6146" name="Picture 2" descr="F:\دينى\work\صور\imagلل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524000" y="2590801"/>
            <a:ext cx="5791200" cy="3657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594319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1000" fill="hold"/>
                                        <p:tgtEl>
                                          <p:spTgt spid="6146"/>
                                        </p:tgtEl>
                                        <p:attrNameLst>
                                          <p:attrName>ppt_w</p:attrName>
                                        </p:attrNameLst>
                                      </p:cBhvr>
                                      <p:tavLst>
                                        <p:tav tm="0">
                                          <p:val>
                                            <p:fltVal val="0"/>
                                          </p:val>
                                        </p:tav>
                                        <p:tav tm="100000">
                                          <p:val>
                                            <p:strVal val="#ppt_w"/>
                                          </p:val>
                                        </p:tav>
                                      </p:tavLst>
                                    </p:anim>
                                    <p:anim calcmode="lin" valueType="num">
                                      <p:cBhvr>
                                        <p:cTn id="12" dur="1000" fill="hold"/>
                                        <p:tgtEl>
                                          <p:spTgt spid="6146"/>
                                        </p:tgtEl>
                                        <p:attrNameLst>
                                          <p:attrName>ppt_h</p:attrName>
                                        </p:attrNameLst>
                                      </p:cBhvr>
                                      <p:tavLst>
                                        <p:tav tm="0">
                                          <p:val>
                                            <p:fltVal val="0"/>
                                          </p:val>
                                        </p:tav>
                                        <p:tav tm="100000">
                                          <p:val>
                                            <p:strVal val="#ppt_h"/>
                                          </p:val>
                                        </p:tav>
                                      </p:tavLst>
                                    </p:anim>
                                    <p:anim calcmode="lin" valueType="num">
                                      <p:cBhvr>
                                        <p:cTn id="13" dur="1000" fill="hold"/>
                                        <p:tgtEl>
                                          <p:spTgt spid="6146"/>
                                        </p:tgtEl>
                                        <p:attrNameLst>
                                          <p:attrName>style.rotation</p:attrName>
                                        </p:attrNameLst>
                                      </p:cBhvr>
                                      <p:tavLst>
                                        <p:tav tm="0">
                                          <p:val>
                                            <p:fltVal val="90"/>
                                          </p:val>
                                        </p:tav>
                                        <p:tav tm="100000">
                                          <p:val>
                                            <p:fltVal val="0"/>
                                          </p:val>
                                        </p:tav>
                                      </p:tavLst>
                                    </p:anim>
                                    <p:animEffect transition="in" filter="fade">
                                      <p:cBhvr>
                                        <p:cTn id="14"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85800" y="533400"/>
            <a:ext cx="7924800" cy="5791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935599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arn(inVertical)">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371600" y="1295400"/>
            <a:ext cx="6324600" cy="3849666"/>
          </a:xfrm>
          <a:prstGeom prst="horizontalScroll">
            <a:avLst/>
          </a:prstGeom>
          <a:gradFill>
            <a:gsLst>
              <a:gs pos="0">
                <a:srgbClr val="FF99FF"/>
              </a:gs>
              <a:gs pos="50000">
                <a:srgbClr val="FF6699"/>
              </a:gs>
              <a:gs pos="100000">
                <a:srgbClr val="FF99FF"/>
              </a:gs>
            </a:gsLst>
            <a:lin ang="5400000" scaled="0"/>
          </a:gra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العادة الخامسة</a:t>
            </a:r>
          </a:p>
          <a:p>
            <a:pPr algn="ctr" rtl="1"/>
            <a:r>
              <a:rPr lang="ar-SA"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حاول أن تفهم أولا ليسهل </a:t>
            </a:r>
            <a:r>
              <a:rPr lang="ar-SA"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فهمك</a:t>
            </a:r>
            <a:endParaRPr lang="ar-EG"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SA"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SA"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الاتصال ) </a:t>
            </a:r>
            <a:endPar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60158031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1143000" y="914400"/>
            <a:ext cx="6858000" cy="4524315"/>
          </a:xfrm>
          <a:prstGeom prst="rect">
            <a:avLst/>
          </a:prstGeom>
        </p:spPr>
        <p:txBody>
          <a:bodyPr wrap="square">
            <a:spAutoFit/>
          </a:bodyPr>
          <a:lstStyle/>
          <a:p>
            <a:pPr algn="justLow" rtl="1"/>
            <a:r>
              <a:rPr lang="ar-EG" sz="3200" b="1" dirty="0">
                <a:solidFill>
                  <a:srgbClr val="0070C0"/>
                </a:solidFill>
              </a:rPr>
              <a:t>عندما نستمع بقصد الفهم تصبح اتصالاتنا اكثر فعالية . وندع تحوير كل شيء حسب رغباتنا ونوقف قراءة توجهاتنا في حياة الآخرين ونبدأ في الاهتمام بما يحاول الآخرون قوله ونكون مستعدين اكثر للإنصات بقصد الفهم والتجاوب. والجزء الثاني من هذه العادة أن تحاول أن يفهمك الآخرين تحتاج إلى الجراءة والمهارة ، الجراءة في التعبير عن مشاعرك الحقيقية بتفتح ، ومهارة لتبين بشكل جيد وجهة نظرك بناء على قدرات الآخرين </a:t>
            </a:r>
          </a:p>
        </p:txBody>
      </p:sp>
    </p:spTree>
    <p:extLst>
      <p:ext uri="{BB962C8B-B14F-4D97-AF65-F5344CB8AC3E}">
        <p14:creationId xmlns:p14="http://schemas.microsoft.com/office/powerpoint/2010/main" xmlns="" val="201426644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Rounded Rectangle 1"/>
          <p:cNvSpPr/>
          <p:nvPr/>
        </p:nvSpPr>
        <p:spPr>
          <a:xfrm>
            <a:off x="1447800" y="990600"/>
            <a:ext cx="6248400" cy="12954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هل أتحاشى الردود المتحيزة وبدلاً منها اعبر عن مافهمتة من الآخرين قبل محاولة افهامهم؟ </a:t>
            </a:r>
          </a:p>
        </p:txBody>
      </p:sp>
      <p:pic>
        <p:nvPicPr>
          <p:cNvPr id="7170" name="Picture 2" descr="F:\دينى\work\صور\390978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447800" y="2590800"/>
            <a:ext cx="6096000" cy="37338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66259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1000" fill="hold"/>
                                        <p:tgtEl>
                                          <p:spTgt spid="7170"/>
                                        </p:tgtEl>
                                        <p:attrNameLst>
                                          <p:attrName>ppt_w</p:attrName>
                                        </p:attrNameLst>
                                      </p:cBhvr>
                                      <p:tavLst>
                                        <p:tav tm="0">
                                          <p:val>
                                            <p:fltVal val="0"/>
                                          </p:val>
                                        </p:tav>
                                        <p:tav tm="100000">
                                          <p:val>
                                            <p:strVal val="#ppt_w"/>
                                          </p:val>
                                        </p:tav>
                                      </p:tavLst>
                                    </p:anim>
                                    <p:anim calcmode="lin" valueType="num">
                                      <p:cBhvr>
                                        <p:cTn id="12" dur="1000" fill="hold"/>
                                        <p:tgtEl>
                                          <p:spTgt spid="7170"/>
                                        </p:tgtEl>
                                        <p:attrNameLst>
                                          <p:attrName>ppt_h</p:attrName>
                                        </p:attrNameLst>
                                      </p:cBhvr>
                                      <p:tavLst>
                                        <p:tav tm="0">
                                          <p:val>
                                            <p:fltVal val="0"/>
                                          </p:val>
                                        </p:tav>
                                        <p:tav tm="100000">
                                          <p:val>
                                            <p:strVal val="#ppt_h"/>
                                          </p:val>
                                        </p:tav>
                                      </p:tavLst>
                                    </p:anim>
                                    <p:anim calcmode="lin" valueType="num">
                                      <p:cBhvr>
                                        <p:cTn id="13" dur="1000" fill="hold"/>
                                        <p:tgtEl>
                                          <p:spTgt spid="7170"/>
                                        </p:tgtEl>
                                        <p:attrNameLst>
                                          <p:attrName>style.rotation</p:attrName>
                                        </p:attrNameLst>
                                      </p:cBhvr>
                                      <p:tavLst>
                                        <p:tav tm="0">
                                          <p:val>
                                            <p:fltVal val="90"/>
                                          </p:val>
                                        </p:tav>
                                        <p:tav tm="100000">
                                          <p:val>
                                            <p:fltVal val="0"/>
                                          </p:val>
                                        </p:tav>
                                      </p:tavLst>
                                    </p:anim>
                                    <p:animEffect transition="in" filter="fade">
                                      <p:cBhvr>
                                        <p:cTn id="14"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752600" y="2057400"/>
            <a:ext cx="5430032" cy="2743200"/>
          </a:xfrm>
          <a:prstGeom prst="horizontalScroll">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الاتصال</a:t>
            </a:r>
          </a:p>
        </p:txBody>
      </p:sp>
    </p:spTree>
    <p:extLst>
      <p:ext uri="{BB962C8B-B14F-4D97-AF65-F5344CB8AC3E}">
        <p14:creationId xmlns:p14="http://schemas.microsoft.com/office/powerpoint/2010/main" xmlns="" val="330411129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graphicFrame>
        <p:nvGraphicFramePr>
          <p:cNvPr id="4" name="Diagram 3"/>
          <p:cNvGraphicFramePr/>
          <p:nvPr>
            <p:extLst>
              <p:ext uri="{D42A27DB-BD31-4B8C-83A1-F6EECF244321}">
                <p14:modId xmlns:p14="http://schemas.microsoft.com/office/powerpoint/2010/main" xmlns="" val="960012360"/>
              </p:ext>
            </p:extLst>
          </p:nvPr>
        </p:nvGraphicFramePr>
        <p:xfrm>
          <a:off x="685800" y="304800"/>
          <a:ext cx="7467600" cy="624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7346" name="Picture 4" descr="customer_service.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2895600" y="2070101"/>
            <a:ext cx="2971800" cy="3263900"/>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مستطيل مستدير الزوايا 5"/>
          <p:cNvSpPr/>
          <p:nvPr/>
        </p:nvSpPr>
        <p:spPr bwMode="auto">
          <a:xfrm>
            <a:off x="6229350" y="260350"/>
            <a:ext cx="2303463" cy="720725"/>
          </a:xfrm>
          <a:prstGeom prst="roundRect">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8100000" scaled="1"/>
            <a:tileRect/>
          </a:gradFill>
          <a:ln w="38100">
            <a:solidFill>
              <a:schemeClr val="accent1">
                <a:lumMod val="50000"/>
              </a:schemeClr>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rtlCol="1"/>
          <a:lstStyle/>
          <a:p>
            <a:pPr algn="ctr" rtl="1" fontAlgn="base">
              <a:spcBef>
                <a:spcPct val="0"/>
              </a:spcBef>
              <a:spcAft>
                <a:spcPct val="0"/>
              </a:spcAft>
              <a:defRPr/>
            </a:pPr>
            <a:r>
              <a:rPr lang="ar-EG" sz="3200" b="1" dirty="0" smtClean="0">
                <a:solidFill>
                  <a:srgbClr val="CC00CC"/>
                </a:solidFill>
              </a:rPr>
              <a:t>محاور الدورة</a:t>
            </a:r>
            <a:endParaRPr lang="ar-EG" sz="3200" b="1" dirty="0">
              <a:solidFill>
                <a:srgbClr val="CC00CC"/>
              </a:solidFill>
            </a:endParaRPr>
          </a:p>
        </p:txBody>
      </p:sp>
    </p:spTree>
    <p:extLst>
      <p:ext uri="{BB962C8B-B14F-4D97-AF65-F5344CB8AC3E}">
        <p14:creationId xmlns:p14="http://schemas.microsoft.com/office/powerpoint/2010/main" xmlns="" val="393930578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childTnLst>
                          </p:cTn>
                        </p:par>
                        <p:par>
                          <p:cTn id="8" fill="hold">
                            <p:stCondLst>
                              <p:cond delay="20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6" grpId="0" build="p"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0" y="0"/>
            <a:ext cx="9144000" cy="6858000"/>
          </a:xfrm>
          <a:prstGeom prst="rect">
            <a:avLst/>
          </a:prstGeom>
        </p:spPr>
      </p:pic>
      <p:sp>
        <p:nvSpPr>
          <p:cNvPr id="10" name="Rounded Rectangle 9"/>
          <p:cNvSpPr/>
          <p:nvPr/>
        </p:nvSpPr>
        <p:spPr>
          <a:xfrm>
            <a:off x="1981200" y="4535466"/>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الحوار الواعي</a:t>
            </a:r>
          </a:p>
        </p:txBody>
      </p:sp>
      <p:sp>
        <p:nvSpPr>
          <p:cNvPr id="8" name="Wave 7"/>
          <p:cNvSpPr/>
          <p:nvPr/>
        </p:nvSpPr>
        <p:spPr>
          <a:xfrm>
            <a:off x="2971800" y="381000"/>
            <a:ext cx="3124200" cy="1485900"/>
          </a:xfrm>
          <a:prstGeom prst="wav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الاتصال</a:t>
            </a:r>
          </a:p>
        </p:txBody>
      </p:sp>
      <p:sp>
        <p:nvSpPr>
          <p:cNvPr id="11" name="Rounded Rectangle 10"/>
          <p:cNvSpPr/>
          <p:nvPr/>
        </p:nvSpPr>
        <p:spPr>
          <a:xfrm>
            <a:off x="1981200" y="3505200"/>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الانصات العميق</a:t>
            </a:r>
          </a:p>
        </p:txBody>
      </p:sp>
      <p:sp>
        <p:nvSpPr>
          <p:cNvPr id="12" name="Rounded Rectangle 11"/>
          <p:cNvSpPr/>
          <p:nvPr/>
        </p:nvSpPr>
        <p:spPr>
          <a:xfrm>
            <a:off x="1981200" y="2474934"/>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الفهم وكسب قلوب الناس</a:t>
            </a:r>
          </a:p>
        </p:txBody>
      </p:sp>
    </p:spTree>
    <p:extLst>
      <p:ext uri="{BB962C8B-B14F-4D97-AF65-F5344CB8AC3E}">
        <p14:creationId xmlns:p14="http://schemas.microsoft.com/office/powerpoint/2010/main" xmlns="" val="2407866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inVertical)">
                                      <p:cBhvr>
                                        <p:cTn id="11" dur="500"/>
                                        <p:tgtEl>
                                          <p:spTgt spid="11"/>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1676400" y="2286000"/>
            <a:ext cx="5638800" cy="1754326"/>
          </a:xfrm>
          <a:prstGeom prst="rect">
            <a:avLst/>
          </a:prstGeom>
        </p:spPr>
        <p:txBody>
          <a:bodyPr wrap="square">
            <a:spAutoFit/>
          </a:bodyPr>
          <a:lstStyle/>
          <a:p>
            <a:pPr algn="ctr" rtl="1"/>
            <a:endParaRPr lang="ar-EG" sz="800" dirty="0">
              <a:solidFill>
                <a:srgbClr val="FFFF00"/>
              </a:solidFill>
            </a:endParaRPr>
          </a:p>
          <a:p>
            <a:pPr algn="ctr" rtl="1"/>
            <a:r>
              <a:rPr lang="ar-EG" sz="5000" dirty="0">
                <a:solidFill>
                  <a:srgbClr val="0070C0"/>
                </a:solidFill>
              </a:rPr>
              <a:t>كيف تكسب الأصدقاء .. وتؤثر في </a:t>
            </a:r>
            <a:r>
              <a:rPr lang="ar-EG" sz="5000" dirty="0" smtClean="0">
                <a:solidFill>
                  <a:srgbClr val="0070C0"/>
                </a:solidFill>
              </a:rPr>
              <a:t>الناس ؟</a:t>
            </a:r>
            <a:endParaRPr lang="ar-EG" sz="5000" dirty="0">
              <a:solidFill>
                <a:srgbClr val="0070C0"/>
              </a:solidFill>
            </a:endParaRPr>
          </a:p>
        </p:txBody>
      </p:sp>
    </p:spTree>
    <p:extLst>
      <p:ext uri="{BB962C8B-B14F-4D97-AF65-F5344CB8AC3E}">
        <p14:creationId xmlns:p14="http://schemas.microsoft.com/office/powerpoint/2010/main" xmlns="" val="104255293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2961710326"/>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7718282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2554309170"/>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20801456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1906292655"/>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8829126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3743108655"/>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608160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2652068207"/>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5509876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2680075524"/>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44308539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2636728909"/>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0826435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3144792517"/>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0502000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p:cNvPicPr>
            <a:picLocks noChangeAspect="1"/>
          </p:cNvPicPr>
          <p:nvPr/>
        </p:nvPicPr>
        <p:blipFill>
          <a:blip r:embed="rId2"/>
          <a:stretch>
            <a:fillRect/>
          </a:stretch>
        </p:blipFill>
        <p:spPr>
          <a:xfrm>
            <a:off x="0" y="0"/>
            <a:ext cx="9144000" cy="6858000"/>
          </a:xfrm>
          <a:prstGeom prst="rect">
            <a:avLst/>
          </a:prstGeom>
        </p:spPr>
      </p:pic>
      <p:sp>
        <p:nvSpPr>
          <p:cNvPr id="9" name="Rounded Rectangle 8"/>
          <p:cNvSpPr/>
          <p:nvPr/>
        </p:nvSpPr>
        <p:spPr>
          <a:xfrm>
            <a:off x="2286000" y="152400"/>
            <a:ext cx="4572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اهداف الدورة</a:t>
            </a:r>
          </a:p>
        </p:txBody>
      </p:sp>
      <p:sp>
        <p:nvSpPr>
          <p:cNvPr id="25" name="圆角矩形 4"/>
          <p:cNvSpPr>
            <a:spLocks noChangeArrowheads="1"/>
          </p:cNvSpPr>
          <p:nvPr/>
        </p:nvSpPr>
        <p:spPr bwMode="auto">
          <a:xfrm>
            <a:off x="1981200" y="12302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كيف تكون مبادرا وكيف تتحمل مسؤولية حياتك وتتخذ قراراتك</a:t>
            </a:r>
            <a:endParaRPr lang="zh-CN" altLang="en-US" sz="2200" b="1" dirty="0" smtClean="0">
              <a:solidFill>
                <a:srgbClr val="FFFFFF"/>
              </a:solidFill>
              <a:latin typeface="Arial Unicode MS" pitchFamily="34" charset="-128"/>
              <a:ea typeface="Arial Unicode MS" pitchFamily="34" charset="-128"/>
              <a:cs typeface="Arial Unicode MS" pitchFamily="34" charset="-128"/>
            </a:endParaRPr>
          </a:p>
        </p:txBody>
      </p:sp>
      <p:pic>
        <p:nvPicPr>
          <p:cNvPr id="26"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7696084" y="685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Box 12"/>
          <p:cNvSpPr txBox="1">
            <a:spLocks noChangeArrowheads="1"/>
          </p:cNvSpPr>
          <p:nvPr/>
        </p:nvSpPr>
        <p:spPr bwMode="auto">
          <a:xfrm>
            <a:off x="7886700" y="1223915"/>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smtClean="0">
                <a:solidFill>
                  <a:srgbClr val="000000"/>
                </a:solidFill>
              </a:rPr>
              <a:t>1</a:t>
            </a:r>
          </a:p>
        </p:txBody>
      </p:sp>
      <p:sp>
        <p:nvSpPr>
          <p:cNvPr id="28" name="圆角矩形 4"/>
          <p:cNvSpPr>
            <a:spLocks noChangeArrowheads="1"/>
          </p:cNvSpPr>
          <p:nvPr/>
        </p:nvSpPr>
        <p:spPr bwMode="auto">
          <a:xfrm>
            <a:off x="1828800" y="19668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التحكم في الصور الذهنية وكيفية انشاءها وطرق إدارة الوعي</a:t>
            </a:r>
            <a:endParaRPr lang="zh-CN" altLang="en-US" sz="2200" b="1" dirty="0" smtClean="0">
              <a:solidFill>
                <a:srgbClr val="FFFFFF"/>
              </a:solidFill>
              <a:latin typeface="Arial Unicode MS" pitchFamily="34" charset="-128"/>
              <a:ea typeface="Arial Unicode MS" pitchFamily="34" charset="-128"/>
              <a:cs typeface="Arial Unicode MS" pitchFamily="34" charset="-128"/>
            </a:endParaRPr>
          </a:p>
        </p:txBody>
      </p:sp>
      <p:pic>
        <p:nvPicPr>
          <p:cNvPr id="29"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7543684" y="16510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Box 12"/>
          <p:cNvSpPr txBox="1">
            <a:spLocks noChangeArrowheads="1"/>
          </p:cNvSpPr>
          <p:nvPr/>
        </p:nvSpPr>
        <p:spPr bwMode="auto">
          <a:xfrm>
            <a:off x="7734300" y="2057400"/>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2</a:t>
            </a:r>
          </a:p>
        </p:txBody>
      </p:sp>
      <p:sp>
        <p:nvSpPr>
          <p:cNvPr id="34" name="圆角矩形 4"/>
          <p:cNvSpPr>
            <a:spLocks noChangeArrowheads="1"/>
          </p:cNvSpPr>
          <p:nvPr/>
        </p:nvSpPr>
        <p:spPr bwMode="auto">
          <a:xfrm>
            <a:off x="1676400" y="2673350"/>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طرق إكتساب المرونة وأثرها في العلاقات</a:t>
            </a:r>
            <a:endParaRPr lang="zh-CN" altLang="en-US" sz="2200" b="1" dirty="0" smtClean="0">
              <a:solidFill>
                <a:srgbClr val="FFFFFF"/>
              </a:solidFill>
              <a:latin typeface="Arial Unicode MS" pitchFamily="34" charset="-128"/>
              <a:ea typeface="Arial Unicode MS" pitchFamily="34" charset="-128"/>
              <a:cs typeface="Arial Unicode MS" pitchFamily="34" charset="-128"/>
            </a:endParaRPr>
          </a:p>
        </p:txBody>
      </p:sp>
      <p:pic>
        <p:nvPicPr>
          <p:cNvPr id="35"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7391284" y="2260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12"/>
          <p:cNvSpPr txBox="1">
            <a:spLocks noChangeArrowheads="1"/>
          </p:cNvSpPr>
          <p:nvPr/>
        </p:nvSpPr>
        <p:spPr bwMode="auto">
          <a:xfrm>
            <a:off x="7581900" y="2667000"/>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3</a:t>
            </a:r>
          </a:p>
        </p:txBody>
      </p:sp>
      <p:sp>
        <p:nvSpPr>
          <p:cNvPr id="37" name="圆角矩形 4"/>
          <p:cNvSpPr>
            <a:spLocks noChangeArrowheads="1"/>
          </p:cNvSpPr>
          <p:nvPr/>
        </p:nvSpPr>
        <p:spPr bwMode="auto">
          <a:xfrm>
            <a:off x="1524000" y="34146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b="1" dirty="0">
                <a:solidFill>
                  <a:srgbClr val="000000"/>
                </a:solidFill>
              </a:rPr>
              <a:t>التعرف على كيفية كتابة رسالة الحياة ورسم الأهداف والوصول للطريق الصحيح</a:t>
            </a:r>
            <a:endParaRPr lang="zh-CN" altLang="en-US" b="1" dirty="0" smtClean="0">
              <a:solidFill>
                <a:srgbClr val="FFFFFF"/>
              </a:solidFill>
              <a:latin typeface="Arial Unicode MS" pitchFamily="34" charset="-128"/>
              <a:ea typeface="Arial Unicode MS" pitchFamily="34" charset="-128"/>
              <a:cs typeface="Arial Unicode MS" pitchFamily="34" charset="-128"/>
            </a:endParaRPr>
          </a:p>
        </p:txBody>
      </p:sp>
      <p:pic>
        <p:nvPicPr>
          <p:cNvPr id="38"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7238884" y="2967085"/>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TextBox 12"/>
          <p:cNvSpPr txBox="1">
            <a:spLocks noChangeArrowheads="1"/>
          </p:cNvSpPr>
          <p:nvPr/>
        </p:nvSpPr>
        <p:spPr bwMode="auto">
          <a:xfrm>
            <a:off x="7429500" y="3408315"/>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4</a:t>
            </a:r>
          </a:p>
        </p:txBody>
      </p:sp>
      <p:sp>
        <p:nvSpPr>
          <p:cNvPr id="40" name="圆角矩形 4"/>
          <p:cNvSpPr>
            <a:spLocks noChangeArrowheads="1"/>
          </p:cNvSpPr>
          <p:nvPr/>
        </p:nvSpPr>
        <p:spPr bwMode="auto">
          <a:xfrm>
            <a:off x="1371600" y="41766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إكتساب مهارة الاستماع التعاطفي وإدارة المشاعر</a:t>
            </a:r>
            <a:endParaRPr lang="zh-CN" altLang="en-US" sz="2200" b="1" dirty="0" smtClean="0">
              <a:solidFill>
                <a:srgbClr val="FFFFFF"/>
              </a:solidFill>
              <a:latin typeface="Arial Unicode MS" pitchFamily="34" charset="-128"/>
              <a:ea typeface="Arial Unicode MS" pitchFamily="34" charset="-128"/>
              <a:cs typeface="Arial Unicode MS" pitchFamily="34" charset="-128"/>
            </a:endParaRPr>
          </a:p>
        </p:txBody>
      </p:sp>
      <p:pic>
        <p:nvPicPr>
          <p:cNvPr id="41"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7086484" y="3708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extBox 12"/>
          <p:cNvSpPr txBox="1">
            <a:spLocks noChangeArrowheads="1"/>
          </p:cNvSpPr>
          <p:nvPr/>
        </p:nvSpPr>
        <p:spPr bwMode="auto">
          <a:xfrm>
            <a:off x="7277100" y="4170315"/>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5</a:t>
            </a:r>
          </a:p>
        </p:txBody>
      </p:sp>
      <p:sp>
        <p:nvSpPr>
          <p:cNvPr id="43" name="圆角矩形 4"/>
          <p:cNvSpPr>
            <a:spLocks noChangeArrowheads="1"/>
          </p:cNvSpPr>
          <p:nvPr/>
        </p:nvSpPr>
        <p:spPr bwMode="auto">
          <a:xfrm>
            <a:off x="1219200" y="49386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كيف تحقق من أن خطواتك في الطريق الصحيح</a:t>
            </a:r>
            <a:endParaRPr lang="zh-CN" altLang="en-US" sz="2200" b="1" dirty="0" smtClean="0">
              <a:solidFill>
                <a:srgbClr val="FFFFFF"/>
              </a:solidFill>
              <a:latin typeface="Arial Unicode MS" pitchFamily="34" charset="-128"/>
              <a:ea typeface="Arial Unicode MS" pitchFamily="34" charset="-128"/>
              <a:cs typeface="Arial Unicode MS" pitchFamily="34" charset="-128"/>
            </a:endParaRPr>
          </a:p>
        </p:txBody>
      </p:sp>
      <p:pic>
        <p:nvPicPr>
          <p:cNvPr id="44"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6934084" y="4470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TextBox 12"/>
          <p:cNvSpPr txBox="1">
            <a:spLocks noChangeArrowheads="1"/>
          </p:cNvSpPr>
          <p:nvPr/>
        </p:nvSpPr>
        <p:spPr bwMode="auto">
          <a:xfrm>
            <a:off x="7124700" y="4932315"/>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6</a:t>
            </a:r>
          </a:p>
        </p:txBody>
      </p:sp>
      <p:sp>
        <p:nvSpPr>
          <p:cNvPr id="46" name="圆角矩形 4"/>
          <p:cNvSpPr>
            <a:spLocks noChangeArrowheads="1"/>
          </p:cNvSpPr>
          <p:nvPr/>
        </p:nvSpPr>
        <p:spPr bwMode="auto">
          <a:xfrm>
            <a:off x="1066800" y="5681663"/>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كيف تجدد قوتك وقدراتك </a:t>
            </a:r>
            <a:endParaRPr lang="zh-CN" altLang="en-US" sz="2200" b="1" dirty="0" smtClean="0">
              <a:solidFill>
                <a:srgbClr val="FFFFFF"/>
              </a:solidFill>
              <a:latin typeface="Arial Unicode MS" pitchFamily="34" charset="-128"/>
              <a:ea typeface="Arial Unicode MS" pitchFamily="34" charset="-128"/>
              <a:cs typeface="Arial Unicode MS" pitchFamily="34" charset="-128"/>
            </a:endParaRPr>
          </a:p>
        </p:txBody>
      </p:sp>
      <p:pic>
        <p:nvPicPr>
          <p:cNvPr id="47"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6781684" y="5232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8" name="TextBox 12"/>
          <p:cNvSpPr txBox="1">
            <a:spLocks noChangeArrowheads="1"/>
          </p:cNvSpPr>
          <p:nvPr/>
        </p:nvSpPr>
        <p:spPr bwMode="auto">
          <a:xfrm>
            <a:off x="6972300" y="5675313"/>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7</a:t>
            </a:r>
          </a:p>
        </p:txBody>
      </p:sp>
    </p:spTree>
    <p:extLst>
      <p:ext uri="{BB962C8B-B14F-4D97-AF65-F5344CB8AC3E}">
        <p14:creationId xmlns:p14="http://schemas.microsoft.com/office/powerpoint/2010/main" xmlns="" val="22876854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Effect transition="in" filter="fade">
                                      <p:cBhvr>
                                        <p:cTn id="45" dur="500"/>
                                        <p:tgtEl>
                                          <p:spTgt spid="35"/>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p:cTn id="55" dur="500" fill="hold"/>
                                        <p:tgtEl>
                                          <p:spTgt spid="34"/>
                                        </p:tgtEl>
                                        <p:attrNameLst>
                                          <p:attrName>ppt_w</p:attrName>
                                        </p:attrNameLst>
                                      </p:cBhvr>
                                      <p:tavLst>
                                        <p:tav tm="0">
                                          <p:val>
                                            <p:fltVal val="0"/>
                                          </p:val>
                                        </p:tav>
                                        <p:tav tm="100000">
                                          <p:val>
                                            <p:strVal val="#ppt_w"/>
                                          </p:val>
                                        </p:tav>
                                      </p:tavLst>
                                    </p:anim>
                                    <p:anim calcmode="lin" valueType="num">
                                      <p:cBhvr>
                                        <p:cTn id="56" dur="500" fill="hold"/>
                                        <p:tgtEl>
                                          <p:spTgt spid="34"/>
                                        </p:tgtEl>
                                        <p:attrNameLst>
                                          <p:attrName>ppt_h</p:attrName>
                                        </p:attrNameLst>
                                      </p:cBhvr>
                                      <p:tavLst>
                                        <p:tav tm="0">
                                          <p:val>
                                            <p:fltVal val="0"/>
                                          </p:val>
                                        </p:tav>
                                        <p:tav tm="100000">
                                          <p:val>
                                            <p:strVal val="#ppt_h"/>
                                          </p:val>
                                        </p:tav>
                                      </p:tavLst>
                                    </p:anim>
                                    <p:animEffect transition="in" filter="fade">
                                      <p:cBhvr>
                                        <p:cTn id="57" dur="500"/>
                                        <p:tgtEl>
                                          <p:spTgt spid="34"/>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500" fill="hold"/>
                                        <p:tgtEl>
                                          <p:spTgt spid="37"/>
                                        </p:tgtEl>
                                        <p:attrNameLst>
                                          <p:attrName>ppt_w</p:attrName>
                                        </p:attrNameLst>
                                      </p:cBhvr>
                                      <p:tavLst>
                                        <p:tav tm="0">
                                          <p:val>
                                            <p:fltVal val="0"/>
                                          </p:val>
                                        </p:tav>
                                        <p:tav tm="100000">
                                          <p:val>
                                            <p:strVal val="#ppt_w"/>
                                          </p:val>
                                        </p:tav>
                                      </p:tavLst>
                                    </p:anim>
                                    <p:anim calcmode="lin" valueType="num">
                                      <p:cBhvr>
                                        <p:cTn id="74" dur="500" fill="hold"/>
                                        <p:tgtEl>
                                          <p:spTgt spid="37"/>
                                        </p:tgtEl>
                                        <p:attrNameLst>
                                          <p:attrName>ppt_h</p:attrName>
                                        </p:attrNameLst>
                                      </p:cBhvr>
                                      <p:tavLst>
                                        <p:tav tm="0">
                                          <p:val>
                                            <p:fltVal val="0"/>
                                          </p:val>
                                        </p:tav>
                                        <p:tav tm="100000">
                                          <p:val>
                                            <p:strVal val="#ppt_h"/>
                                          </p:val>
                                        </p:tav>
                                      </p:tavLst>
                                    </p:anim>
                                    <p:animEffect transition="in" filter="fade">
                                      <p:cBhvr>
                                        <p:cTn id="75" dur="500"/>
                                        <p:tgtEl>
                                          <p:spTgt spid="37"/>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Effect transition="in" filter="fade">
                                      <p:cBhvr>
                                        <p:cTn id="81" dur="500"/>
                                        <p:tgtEl>
                                          <p:spTgt spid="4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 calcmode="lin" valueType="num">
                                      <p:cBhvr>
                                        <p:cTn id="85" dur="500" fill="hold"/>
                                        <p:tgtEl>
                                          <p:spTgt spid="42"/>
                                        </p:tgtEl>
                                        <p:attrNameLst>
                                          <p:attrName>ppt_w</p:attrName>
                                        </p:attrNameLst>
                                      </p:cBhvr>
                                      <p:tavLst>
                                        <p:tav tm="0">
                                          <p:val>
                                            <p:fltVal val="0"/>
                                          </p:val>
                                        </p:tav>
                                        <p:tav tm="100000">
                                          <p:val>
                                            <p:strVal val="#ppt_w"/>
                                          </p:val>
                                        </p:tav>
                                      </p:tavLst>
                                    </p:anim>
                                    <p:anim calcmode="lin" valueType="num">
                                      <p:cBhvr>
                                        <p:cTn id="86" dur="500" fill="hold"/>
                                        <p:tgtEl>
                                          <p:spTgt spid="42"/>
                                        </p:tgtEl>
                                        <p:attrNameLst>
                                          <p:attrName>ppt_h</p:attrName>
                                        </p:attrNameLst>
                                      </p:cBhvr>
                                      <p:tavLst>
                                        <p:tav tm="0">
                                          <p:val>
                                            <p:fltVal val="0"/>
                                          </p:val>
                                        </p:tav>
                                        <p:tav tm="100000">
                                          <p:val>
                                            <p:strVal val="#ppt_h"/>
                                          </p:val>
                                        </p:tav>
                                      </p:tavLst>
                                    </p:anim>
                                    <p:animEffect transition="in" filter="fade">
                                      <p:cBhvr>
                                        <p:cTn id="87" dur="500"/>
                                        <p:tgtEl>
                                          <p:spTgt spid="4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p:cTn id="91" dur="500" fill="hold"/>
                                        <p:tgtEl>
                                          <p:spTgt spid="40"/>
                                        </p:tgtEl>
                                        <p:attrNameLst>
                                          <p:attrName>ppt_w</p:attrName>
                                        </p:attrNameLst>
                                      </p:cBhvr>
                                      <p:tavLst>
                                        <p:tav tm="0">
                                          <p:val>
                                            <p:fltVal val="0"/>
                                          </p:val>
                                        </p:tav>
                                        <p:tav tm="100000">
                                          <p:val>
                                            <p:strVal val="#ppt_w"/>
                                          </p:val>
                                        </p:tav>
                                      </p:tavLst>
                                    </p:anim>
                                    <p:anim calcmode="lin" valueType="num">
                                      <p:cBhvr>
                                        <p:cTn id="92" dur="500" fill="hold"/>
                                        <p:tgtEl>
                                          <p:spTgt spid="40"/>
                                        </p:tgtEl>
                                        <p:attrNameLst>
                                          <p:attrName>ppt_h</p:attrName>
                                        </p:attrNameLst>
                                      </p:cBhvr>
                                      <p:tavLst>
                                        <p:tav tm="0">
                                          <p:val>
                                            <p:fltVal val="0"/>
                                          </p:val>
                                        </p:tav>
                                        <p:tav tm="100000">
                                          <p:val>
                                            <p:strVal val="#ppt_h"/>
                                          </p:val>
                                        </p:tav>
                                      </p:tavLst>
                                    </p:anim>
                                    <p:animEffect transition="in" filter="fade">
                                      <p:cBhvr>
                                        <p:cTn id="93" dur="500"/>
                                        <p:tgtEl>
                                          <p:spTgt spid="40"/>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p:cTn id="115" dur="500" fill="hold"/>
                                        <p:tgtEl>
                                          <p:spTgt spid="47"/>
                                        </p:tgtEl>
                                        <p:attrNameLst>
                                          <p:attrName>ppt_w</p:attrName>
                                        </p:attrNameLst>
                                      </p:cBhvr>
                                      <p:tavLst>
                                        <p:tav tm="0">
                                          <p:val>
                                            <p:fltVal val="0"/>
                                          </p:val>
                                        </p:tav>
                                        <p:tav tm="100000">
                                          <p:val>
                                            <p:strVal val="#ppt_w"/>
                                          </p:val>
                                        </p:tav>
                                      </p:tavLst>
                                    </p:anim>
                                    <p:anim calcmode="lin" valueType="num">
                                      <p:cBhvr>
                                        <p:cTn id="116" dur="500" fill="hold"/>
                                        <p:tgtEl>
                                          <p:spTgt spid="47"/>
                                        </p:tgtEl>
                                        <p:attrNameLst>
                                          <p:attrName>ppt_h</p:attrName>
                                        </p:attrNameLst>
                                      </p:cBhvr>
                                      <p:tavLst>
                                        <p:tav tm="0">
                                          <p:val>
                                            <p:fltVal val="0"/>
                                          </p:val>
                                        </p:tav>
                                        <p:tav tm="100000">
                                          <p:val>
                                            <p:strVal val="#ppt_h"/>
                                          </p:val>
                                        </p:tav>
                                      </p:tavLst>
                                    </p:anim>
                                    <p:animEffect transition="in" filter="fade">
                                      <p:cBhvr>
                                        <p:cTn id="117" dur="500"/>
                                        <p:tgtEl>
                                          <p:spTgt spid="47"/>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p:cTn id="121" dur="500" fill="hold"/>
                                        <p:tgtEl>
                                          <p:spTgt spid="48"/>
                                        </p:tgtEl>
                                        <p:attrNameLst>
                                          <p:attrName>ppt_w</p:attrName>
                                        </p:attrNameLst>
                                      </p:cBhvr>
                                      <p:tavLst>
                                        <p:tav tm="0">
                                          <p:val>
                                            <p:fltVal val="0"/>
                                          </p:val>
                                        </p:tav>
                                        <p:tav tm="100000">
                                          <p:val>
                                            <p:strVal val="#ppt_w"/>
                                          </p:val>
                                        </p:tav>
                                      </p:tavLst>
                                    </p:anim>
                                    <p:anim calcmode="lin" valueType="num">
                                      <p:cBhvr>
                                        <p:cTn id="122" dur="500" fill="hold"/>
                                        <p:tgtEl>
                                          <p:spTgt spid="48"/>
                                        </p:tgtEl>
                                        <p:attrNameLst>
                                          <p:attrName>ppt_h</p:attrName>
                                        </p:attrNameLst>
                                      </p:cBhvr>
                                      <p:tavLst>
                                        <p:tav tm="0">
                                          <p:val>
                                            <p:fltVal val="0"/>
                                          </p:val>
                                        </p:tav>
                                        <p:tav tm="100000">
                                          <p:val>
                                            <p:strVal val="#ppt_h"/>
                                          </p:val>
                                        </p:tav>
                                      </p:tavLst>
                                    </p:anim>
                                    <p:animEffect transition="in" filter="fade">
                                      <p:cBhvr>
                                        <p:cTn id="123" dur="500"/>
                                        <p:tgtEl>
                                          <p:spTgt spid="48"/>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46"/>
                                        </p:tgtEl>
                                        <p:attrNameLst>
                                          <p:attrName>style.visibility</p:attrName>
                                        </p:attrNameLst>
                                      </p:cBhvr>
                                      <p:to>
                                        <p:strVal val="visible"/>
                                      </p:to>
                                    </p:set>
                                    <p:anim calcmode="lin" valueType="num">
                                      <p:cBhvr>
                                        <p:cTn id="127" dur="500" fill="hold"/>
                                        <p:tgtEl>
                                          <p:spTgt spid="46"/>
                                        </p:tgtEl>
                                        <p:attrNameLst>
                                          <p:attrName>ppt_w</p:attrName>
                                        </p:attrNameLst>
                                      </p:cBhvr>
                                      <p:tavLst>
                                        <p:tav tm="0">
                                          <p:val>
                                            <p:fltVal val="0"/>
                                          </p:val>
                                        </p:tav>
                                        <p:tav tm="100000">
                                          <p:val>
                                            <p:strVal val="#ppt_w"/>
                                          </p:val>
                                        </p:tav>
                                      </p:tavLst>
                                    </p:anim>
                                    <p:anim calcmode="lin" valueType="num">
                                      <p:cBhvr>
                                        <p:cTn id="128" dur="500" fill="hold"/>
                                        <p:tgtEl>
                                          <p:spTgt spid="46"/>
                                        </p:tgtEl>
                                        <p:attrNameLst>
                                          <p:attrName>ppt_h</p:attrName>
                                        </p:attrNameLst>
                                      </p:cBhvr>
                                      <p:tavLst>
                                        <p:tav tm="0">
                                          <p:val>
                                            <p:fltVal val="0"/>
                                          </p:val>
                                        </p:tav>
                                        <p:tav tm="100000">
                                          <p:val>
                                            <p:strVal val="#ppt_h"/>
                                          </p:val>
                                        </p:tav>
                                      </p:tavLst>
                                    </p:anim>
                                    <p:animEffect transition="in" filter="fade">
                                      <p:cBhvr>
                                        <p:cTn id="129"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animBg="1"/>
      <p:bldP spid="30" grpId="0"/>
      <p:bldP spid="34" grpId="0" animBg="1"/>
      <p:bldP spid="36" grpId="0"/>
      <p:bldP spid="37" grpId="0" animBg="1"/>
      <p:bldP spid="39" grpId="0"/>
      <p:bldP spid="40" grpId="0" animBg="1"/>
      <p:bldP spid="42" grpId="0"/>
      <p:bldP spid="43" grpId="0" animBg="1"/>
      <p:bldP spid="45" grpId="0"/>
      <p:bldP spid="46" grpId="0" animBg="1"/>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3974262845"/>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12743317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414178489"/>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0277165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2925825206"/>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25271245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4205232602"/>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213122416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3293371735"/>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1451517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graphicFrame>
        <p:nvGraphicFramePr>
          <p:cNvPr id="8" name="Diagram 7"/>
          <p:cNvGraphicFramePr/>
          <p:nvPr>
            <p:extLst>
              <p:ext uri="{D42A27DB-BD31-4B8C-83A1-F6EECF244321}">
                <p14:modId xmlns:p14="http://schemas.microsoft.com/office/powerpoint/2010/main" xmlns="" val="1374137949"/>
              </p:ext>
            </p:extLst>
          </p:nvPr>
        </p:nvGraphicFramePr>
        <p:xfrm>
          <a:off x="1447800" y="685800"/>
          <a:ext cx="7086600" cy="571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1986869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600200" y="2057400"/>
            <a:ext cx="6039632" cy="2743200"/>
          </a:xfrm>
          <a:prstGeom prst="horizontalScroll">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اللمسات العشر الانسانية</a:t>
            </a:r>
          </a:p>
        </p:txBody>
      </p:sp>
    </p:spTree>
    <p:extLst>
      <p:ext uri="{BB962C8B-B14F-4D97-AF65-F5344CB8AC3E}">
        <p14:creationId xmlns:p14="http://schemas.microsoft.com/office/powerpoint/2010/main" xmlns="" val="37511435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8" name="Rectangle 4"/>
          <p:cNvSpPr txBox="1">
            <a:spLocks noChangeArrowheads="1"/>
          </p:cNvSpPr>
          <p:nvPr/>
        </p:nvSpPr>
        <p:spPr>
          <a:xfrm>
            <a:off x="685800" y="277812"/>
            <a:ext cx="8229600" cy="11398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5300" dirty="0" smtClean="0"/>
              <a:t>HUMAN TOUCH</a:t>
            </a:r>
          </a:p>
        </p:txBody>
      </p:sp>
      <p:sp>
        <p:nvSpPr>
          <p:cNvPr id="9" name="Rectangle 5"/>
          <p:cNvSpPr txBox="1">
            <a:spLocks noChangeArrowheads="1"/>
          </p:cNvSpPr>
          <p:nvPr/>
        </p:nvSpPr>
        <p:spPr>
          <a:xfrm>
            <a:off x="1371599" y="1557338"/>
            <a:ext cx="6400801" cy="4530725"/>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609600" indent="-609600" algn="l">
              <a:lnSpc>
                <a:spcPct val="80000"/>
              </a:lnSpc>
              <a:buFont typeface="Wingdings" pitchFamily="2" charset="2"/>
              <a:buAutoNum type="arabicPeriod"/>
              <a:defRPr/>
            </a:pPr>
            <a:r>
              <a:rPr lang="en-US" sz="3000" b="1" dirty="0">
                <a:solidFill>
                  <a:srgbClr val="7030A0"/>
                </a:solidFill>
              </a:rPr>
              <a:t>H:HEAR HIM</a:t>
            </a:r>
          </a:p>
          <a:p>
            <a:pPr marL="609600" indent="-609600" algn="l">
              <a:lnSpc>
                <a:spcPct val="80000"/>
              </a:lnSpc>
              <a:buFont typeface="Wingdings" pitchFamily="2" charset="2"/>
              <a:buAutoNum type="arabicPeriod"/>
              <a:defRPr/>
            </a:pPr>
            <a:r>
              <a:rPr lang="en-US" sz="3000" b="1" dirty="0">
                <a:solidFill>
                  <a:srgbClr val="7030A0"/>
                </a:solidFill>
              </a:rPr>
              <a:t>U:UNDERSTAND HIS FEELINGS</a:t>
            </a:r>
          </a:p>
          <a:p>
            <a:pPr marL="609600" indent="-609600" algn="l">
              <a:lnSpc>
                <a:spcPct val="80000"/>
              </a:lnSpc>
              <a:buFont typeface="Wingdings" pitchFamily="2" charset="2"/>
              <a:buAutoNum type="arabicPeriod"/>
              <a:defRPr/>
            </a:pPr>
            <a:r>
              <a:rPr lang="en-US" sz="3000" b="1" dirty="0">
                <a:solidFill>
                  <a:srgbClr val="7030A0"/>
                </a:solidFill>
              </a:rPr>
              <a:t>M:MOTIVATE HIS DESIRE</a:t>
            </a:r>
          </a:p>
          <a:p>
            <a:pPr marL="609600" indent="-609600" algn="l">
              <a:lnSpc>
                <a:spcPct val="80000"/>
              </a:lnSpc>
              <a:buFont typeface="Wingdings" pitchFamily="2" charset="2"/>
              <a:buAutoNum type="arabicPeriod"/>
              <a:defRPr/>
            </a:pPr>
            <a:r>
              <a:rPr lang="en-US" sz="3000" b="1" dirty="0">
                <a:solidFill>
                  <a:srgbClr val="7030A0"/>
                </a:solidFill>
              </a:rPr>
              <a:t>A :APPRECIATE HIS EFFORTS</a:t>
            </a:r>
          </a:p>
          <a:p>
            <a:pPr marL="609600" indent="-609600" algn="l">
              <a:lnSpc>
                <a:spcPct val="80000"/>
              </a:lnSpc>
              <a:buFont typeface="Wingdings" pitchFamily="2" charset="2"/>
              <a:buAutoNum type="arabicPeriod"/>
              <a:defRPr/>
            </a:pPr>
            <a:r>
              <a:rPr lang="en-US" sz="3000" b="1" dirty="0">
                <a:solidFill>
                  <a:srgbClr val="7030A0"/>
                </a:solidFill>
              </a:rPr>
              <a:t>N:NEWS HIM</a:t>
            </a:r>
          </a:p>
          <a:p>
            <a:pPr marL="609600" indent="-609600" algn="l">
              <a:lnSpc>
                <a:spcPct val="80000"/>
              </a:lnSpc>
              <a:buFont typeface="Wingdings" pitchFamily="2" charset="2"/>
              <a:buAutoNum type="arabicPeriod"/>
              <a:defRPr/>
            </a:pPr>
            <a:r>
              <a:rPr lang="en-US" sz="3000" b="1" dirty="0">
                <a:solidFill>
                  <a:srgbClr val="7030A0"/>
                </a:solidFill>
              </a:rPr>
              <a:t>T:TRAIN HIM</a:t>
            </a:r>
          </a:p>
          <a:p>
            <a:pPr marL="609600" indent="-609600" algn="l">
              <a:lnSpc>
                <a:spcPct val="80000"/>
              </a:lnSpc>
              <a:buFont typeface="Wingdings" pitchFamily="2" charset="2"/>
              <a:buAutoNum type="arabicPeriod"/>
              <a:defRPr/>
            </a:pPr>
            <a:r>
              <a:rPr lang="en-US" sz="3000" b="1" dirty="0">
                <a:solidFill>
                  <a:srgbClr val="7030A0"/>
                </a:solidFill>
              </a:rPr>
              <a:t>O:OPEN HIS EYES</a:t>
            </a:r>
          </a:p>
          <a:p>
            <a:pPr marL="609600" indent="-609600" algn="l">
              <a:lnSpc>
                <a:spcPct val="80000"/>
              </a:lnSpc>
              <a:buFont typeface="Wingdings" pitchFamily="2" charset="2"/>
              <a:buAutoNum type="arabicPeriod"/>
              <a:defRPr/>
            </a:pPr>
            <a:r>
              <a:rPr lang="en-US" sz="3000" b="1" dirty="0">
                <a:solidFill>
                  <a:srgbClr val="7030A0"/>
                </a:solidFill>
              </a:rPr>
              <a:t>UNDERSTAND HIS UNIGUENESS </a:t>
            </a:r>
          </a:p>
          <a:p>
            <a:pPr marL="609600" indent="-609600" algn="l">
              <a:lnSpc>
                <a:spcPct val="80000"/>
              </a:lnSpc>
              <a:buFont typeface="Wingdings" pitchFamily="2" charset="2"/>
              <a:buAutoNum type="arabicPeriod"/>
              <a:defRPr/>
            </a:pPr>
            <a:r>
              <a:rPr lang="en-US" sz="3000" b="1" dirty="0">
                <a:solidFill>
                  <a:srgbClr val="7030A0"/>
                </a:solidFill>
              </a:rPr>
              <a:t>C:CONTACT HIM</a:t>
            </a:r>
          </a:p>
          <a:p>
            <a:pPr marL="609600" indent="-609600" algn="l">
              <a:lnSpc>
                <a:spcPct val="80000"/>
              </a:lnSpc>
              <a:buFont typeface="Wingdings" pitchFamily="2" charset="2"/>
              <a:buAutoNum type="arabicPeriod"/>
              <a:defRPr/>
            </a:pPr>
            <a:r>
              <a:rPr lang="en-US" sz="3000" b="1" dirty="0">
                <a:solidFill>
                  <a:srgbClr val="7030A0"/>
                </a:solidFill>
              </a:rPr>
              <a:t>H:HONOUR  HIM</a:t>
            </a:r>
          </a:p>
        </p:txBody>
      </p:sp>
    </p:spTree>
    <p:extLst>
      <p:ext uri="{BB962C8B-B14F-4D97-AF65-F5344CB8AC3E}">
        <p14:creationId xmlns:p14="http://schemas.microsoft.com/office/powerpoint/2010/main" xmlns="" val="206792087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nodeType="afterEffect">
                                  <p:stCondLst>
                                    <p:cond delay="0"/>
                                  </p:stCondLst>
                                  <p:childTnLst>
                                    <p:animClr clrSpc="rgb" dir="cw">
                                      <p:cBhvr override="childStyle">
                                        <p:cTn id="6" dur="2000" fill="hold"/>
                                        <p:tgtEl>
                                          <p:spTgt spid="9">
                                            <p:txEl>
                                              <p:pRg st="0" end="0"/>
                                            </p:txEl>
                                          </p:spTgt>
                                        </p:tgtEl>
                                        <p:attrNameLst>
                                          <p:attrName>style.color</p:attrName>
                                        </p:attrNameLst>
                                      </p:cBhvr>
                                      <p:to>
                                        <a:schemeClr val="accent2"/>
                                      </p:to>
                                    </p:animClr>
                                  </p:childTnLst>
                                </p:cTn>
                              </p:par>
                            </p:childTnLst>
                          </p:cTn>
                        </p:par>
                        <p:par>
                          <p:cTn id="7" fill="hold">
                            <p:stCondLst>
                              <p:cond delay="2000"/>
                            </p:stCondLst>
                            <p:childTnLst>
                              <p:par>
                                <p:cTn id="8" presetID="3" presetClass="emph" presetSubtype="2" fill="hold" nodeType="afterEffect">
                                  <p:stCondLst>
                                    <p:cond delay="0"/>
                                  </p:stCondLst>
                                  <p:childTnLst>
                                    <p:animClr clrSpc="rgb" dir="cw">
                                      <p:cBhvr override="childStyle">
                                        <p:cTn id="9" dur="2000" fill="hold"/>
                                        <p:tgtEl>
                                          <p:spTgt spid="9">
                                            <p:txEl>
                                              <p:pRg st="1" end="1"/>
                                            </p:txEl>
                                          </p:spTgt>
                                        </p:tgtEl>
                                        <p:attrNameLst>
                                          <p:attrName>style.color</p:attrName>
                                        </p:attrNameLst>
                                      </p:cBhvr>
                                      <p:to>
                                        <a:schemeClr val="accent2"/>
                                      </p:to>
                                    </p:animClr>
                                  </p:childTnLst>
                                </p:cTn>
                              </p:par>
                            </p:childTnLst>
                          </p:cTn>
                        </p:par>
                        <p:par>
                          <p:cTn id="10" fill="hold">
                            <p:stCondLst>
                              <p:cond delay="4000"/>
                            </p:stCondLst>
                            <p:childTnLst>
                              <p:par>
                                <p:cTn id="11" presetID="3" presetClass="emph" presetSubtype="2" fill="hold" nodeType="afterEffect">
                                  <p:stCondLst>
                                    <p:cond delay="0"/>
                                  </p:stCondLst>
                                  <p:childTnLst>
                                    <p:animClr clrSpc="rgb" dir="cw">
                                      <p:cBhvr override="childStyle">
                                        <p:cTn id="12" dur="2000" fill="hold"/>
                                        <p:tgtEl>
                                          <p:spTgt spid="9">
                                            <p:txEl>
                                              <p:pRg st="2" end="2"/>
                                            </p:txEl>
                                          </p:spTgt>
                                        </p:tgtEl>
                                        <p:attrNameLst>
                                          <p:attrName>style.color</p:attrName>
                                        </p:attrNameLst>
                                      </p:cBhvr>
                                      <p:to>
                                        <a:schemeClr val="accent2"/>
                                      </p:to>
                                    </p:animClr>
                                  </p:childTnLst>
                                </p:cTn>
                              </p:par>
                            </p:childTnLst>
                          </p:cTn>
                        </p:par>
                        <p:par>
                          <p:cTn id="13" fill="hold">
                            <p:stCondLst>
                              <p:cond delay="6000"/>
                            </p:stCondLst>
                            <p:childTnLst>
                              <p:par>
                                <p:cTn id="14" presetID="3" presetClass="emph" presetSubtype="2" fill="hold" nodeType="afterEffect">
                                  <p:stCondLst>
                                    <p:cond delay="0"/>
                                  </p:stCondLst>
                                  <p:childTnLst>
                                    <p:animClr clrSpc="rgb" dir="cw">
                                      <p:cBhvr override="childStyle">
                                        <p:cTn id="15" dur="2000" fill="hold"/>
                                        <p:tgtEl>
                                          <p:spTgt spid="9">
                                            <p:txEl>
                                              <p:pRg st="3" end="3"/>
                                            </p:txEl>
                                          </p:spTgt>
                                        </p:tgtEl>
                                        <p:attrNameLst>
                                          <p:attrName>style.color</p:attrName>
                                        </p:attrNameLst>
                                      </p:cBhvr>
                                      <p:to>
                                        <a:schemeClr val="accent2"/>
                                      </p:to>
                                    </p:animClr>
                                  </p:childTnLst>
                                </p:cTn>
                              </p:par>
                            </p:childTnLst>
                          </p:cTn>
                        </p:par>
                        <p:par>
                          <p:cTn id="16" fill="hold">
                            <p:stCondLst>
                              <p:cond delay="8000"/>
                            </p:stCondLst>
                            <p:childTnLst>
                              <p:par>
                                <p:cTn id="17" presetID="3" presetClass="emph" presetSubtype="2" fill="hold" nodeType="afterEffect">
                                  <p:stCondLst>
                                    <p:cond delay="0"/>
                                  </p:stCondLst>
                                  <p:childTnLst>
                                    <p:animClr clrSpc="rgb" dir="cw">
                                      <p:cBhvr override="childStyle">
                                        <p:cTn id="18" dur="2000" fill="hold"/>
                                        <p:tgtEl>
                                          <p:spTgt spid="9">
                                            <p:txEl>
                                              <p:pRg st="4" end="4"/>
                                            </p:txEl>
                                          </p:spTgt>
                                        </p:tgtEl>
                                        <p:attrNameLst>
                                          <p:attrName>style.color</p:attrName>
                                        </p:attrNameLst>
                                      </p:cBhvr>
                                      <p:to>
                                        <a:schemeClr val="accent2"/>
                                      </p:to>
                                    </p:animClr>
                                  </p:childTnLst>
                                </p:cTn>
                              </p:par>
                            </p:childTnLst>
                          </p:cTn>
                        </p:par>
                        <p:par>
                          <p:cTn id="19" fill="hold">
                            <p:stCondLst>
                              <p:cond delay="10000"/>
                            </p:stCondLst>
                            <p:childTnLst>
                              <p:par>
                                <p:cTn id="20" presetID="3" presetClass="emph" presetSubtype="2" fill="hold" nodeType="afterEffect">
                                  <p:stCondLst>
                                    <p:cond delay="0"/>
                                  </p:stCondLst>
                                  <p:childTnLst>
                                    <p:animClr clrSpc="rgb" dir="cw">
                                      <p:cBhvr override="childStyle">
                                        <p:cTn id="21" dur="2000" fill="hold"/>
                                        <p:tgtEl>
                                          <p:spTgt spid="9">
                                            <p:txEl>
                                              <p:pRg st="5" end="5"/>
                                            </p:txEl>
                                          </p:spTgt>
                                        </p:tgtEl>
                                        <p:attrNameLst>
                                          <p:attrName>style.color</p:attrName>
                                        </p:attrNameLst>
                                      </p:cBhvr>
                                      <p:to>
                                        <a:schemeClr val="accent2"/>
                                      </p:to>
                                    </p:animClr>
                                  </p:childTnLst>
                                </p:cTn>
                              </p:par>
                            </p:childTnLst>
                          </p:cTn>
                        </p:par>
                        <p:par>
                          <p:cTn id="22" fill="hold">
                            <p:stCondLst>
                              <p:cond delay="12000"/>
                            </p:stCondLst>
                            <p:childTnLst>
                              <p:par>
                                <p:cTn id="23" presetID="3" presetClass="emph" presetSubtype="2" fill="hold" nodeType="afterEffect">
                                  <p:stCondLst>
                                    <p:cond delay="0"/>
                                  </p:stCondLst>
                                  <p:childTnLst>
                                    <p:animClr clrSpc="rgb" dir="cw">
                                      <p:cBhvr override="childStyle">
                                        <p:cTn id="24" dur="2000" fill="hold"/>
                                        <p:tgtEl>
                                          <p:spTgt spid="9">
                                            <p:txEl>
                                              <p:pRg st="6" end="6"/>
                                            </p:txEl>
                                          </p:spTgt>
                                        </p:tgtEl>
                                        <p:attrNameLst>
                                          <p:attrName>style.color</p:attrName>
                                        </p:attrNameLst>
                                      </p:cBhvr>
                                      <p:to>
                                        <a:schemeClr val="accent2"/>
                                      </p:to>
                                    </p:animClr>
                                  </p:childTnLst>
                                </p:cTn>
                              </p:par>
                            </p:childTnLst>
                          </p:cTn>
                        </p:par>
                        <p:par>
                          <p:cTn id="25" fill="hold">
                            <p:stCondLst>
                              <p:cond delay="14000"/>
                            </p:stCondLst>
                            <p:childTnLst>
                              <p:par>
                                <p:cTn id="26" presetID="3" presetClass="emph" presetSubtype="2" fill="hold" nodeType="afterEffect">
                                  <p:stCondLst>
                                    <p:cond delay="0"/>
                                  </p:stCondLst>
                                  <p:childTnLst>
                                    <p:animClr clrSpc="rgb" dir="cw">
                                      <p:cBhvr override="childStyle">
                                        <p:cTn id="27" dur="2000" fill="hold"/>
                                        <p:tgtEl>
                                          <p:spTgt spid="9">
                                            <p:txEl>
                                              <p:pRg st="7" end="7"/>
                                            </p:txEl>
                                          </p:spTgt>
                                        </p:tgtEl>
                                        <p:attrNameLst>
                                          <p:attrName>style.color</p:attrName>
                                        </p:attrNameLst>
                                      </p:cBhvr>
                                      <p:to>
                                        <a:schemeClr val="accent2"/>
                                      </p:to>
                                    </p:animClr>
                                  </p:childTnLst>
                                </p:cTn>
                              </p:par>
                            </p:childTnLst>
                          </p:cTn>
                        </p:par>
                        <p:par>
                          <p:cTn id="28" fill="hold">
                            <p:stCondLst>
                              <p:cond delay="16000"/>
                            </p:stCondLst>
                            <p:childTnLst>
                              <p:par>
                                <p:cTn id="29" presetID="3" presetClass="emph" presetSubtype="2" fill="hold" nodeType="afterEffect">
                                  <p:stCondLst>
                                    <p:cond delay="0"/>
                                  </p:stCondLst>
                                  <p:childTnLst>
                                    <p:animClr clrSpc="rgb" dir="cw">
                                      <p:cBhvr override="childStyle">
                                        <p:cTn id="30" dur="2000" fill="hold"/>
                                        <p:tgtEl>
                                          <p:spTgt spid="9">
                                            <p:txEl>
                                              <p:pRg st="8" end="8"/>
                                            </p:txEl>
                                          </p:spTgt>
                                        </p:tgtEl>
                                        <p:attrNameLst>
                                          <p:attrName>style.color</p:attrName>
                                        </p:attrNameLst>
                                      </p:cBhvr>
                                      <p:to>
                                        <a:schemeClr val="accent2"/>
                                      </p:to>
                                    </p:animClr>
                                  </p:childTnLst>
                                </p:cTn>
                              </p:par>
                            </p:childTnLst>
                          </p:cTn>
                        </p:par>
                        <p:par>
                          <p:cTn id="31" fill="hold">
                            <p:stCondLst>
                              <p:cond delay="18000"/>
                            </p:stCondLst>
                            <p:childTnLst>
                              <p:par>
                                <p:cTn id="32" presetID="3" presetClass="emph" presetSubtype="2" fill="hold" nodeType="afterEffect">
                                  <p:stCondLst>
                                    <p:cond delay="0"/>
                                  </p:stCondLst>
                                  <p:childTnLst>
                                    <p:animClr clrSpc="rgb" dir="cw">
                                      <p:cBhvr override="childStyle">
                                        <p:cTn id="33" dur="2000" fill="hold"/>
                                        <p:tgtEl>
                                          <p:spTgt spid="9">
                                            <p:txEl>
                                              <p:pRg st="9" end="9"/>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524000" y="2057400"/>
            <a:ext cx="6039632" cy="2743200"/>
          </a:xfrm>
          <a:prstGeom prst="horizontalScroll">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وسائل الاتصال</a:t>
            </a:r>
          </a:p>
        </p:txBody>
      </p:sp>
    </p:spTree>
    <p:extLst>
      <p:ext uri="{BB962C8B-B14F-4D97-AF65-F5344CB8AC3E}">
        <p14:creationId xmlns:p14="http://schemas.microsoft.com/office/powerpoint/2010/main" xmlns="" val="16131824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0" y="0"/>
            <a:ext cx="9144000" cy="6858000"/>
          </a:xfrm>
          <a:prstGeom prst="rect">
            <a:avLst/>
          </a:prstGeom>
        </p:spPr>
      </p:pic>
      <p:pic>
        <p:nvPicPr>
          <p:cNvPr id="1026" name="Picture 2" descr="F:\دينى\work\صور\imaككككg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53001" y="609600"/>
            <a:ext cx="2236484" cy="18097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1" name="مستطيل 12"/>
          <p:cNvSpPr/>
          <p:nvPr/>
        </p:nvSpPr>
        <p:spPr>
          <a:xfrm>
            <a:off x="4953000" y="2453717"/>
            <a:ext cx="2590801" cy="584775"/>
          </a:xfrm>
          <a:prstGeom prst="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الحديث</a:t>
            </a:r>
            <a:endParaRPr lang="ar-SA" sz="3200" dirty="0">
              <a:solidFill>
                <a:schemeClr val="tx2">
                  <a:lumMod val="50000"/>
                </a:schemeClr>
              </a:solidFill>
            </a:endParaRPr>
          </a:p>
        </p:txBody>
      </p:sp>
      <p:pic>
        <p:nvPicPr>
          <p:cNvPr id="1027" name="Picture 3" descr="F:\دينى\work\صور\1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031342" y="473118"/>
            <a:ext cx="2235858" cy="198059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2" name="مستطيل 13"/>
          <p:cNvSpPr/>
          <p:nvPr/>
        </p:nvSpPr>
        <p:spPr>
          <a:xfrm>
            <a:off x="2031552" y="2453717"/>
            <a:ext cx="2464248" cy="584775"/>
          </a:xfrm>
          <a:prstGeom prst="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القراءة</a:t>
            </a:r>
            <a:endParaRPr lang="ar-SA" sz="3200" dirty="0">
              <a:solidFill>
                <a:schemeClr val="tx2">
                  <a:lumMod val="50000"/>
                </a:schemeClr>
              </a:solidFill>
            </a:endParaRPr>
          </a:p>
        </p:txBody>
      </p:sp>
      <p:pic>
        <p:nvPicPr>
          <p:cNvPr id="1028" name="Picture 4" descr="F:\دينى\work\صور\writinتg-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53000" y="3429000"/>
            <a:ext cx="2267420" cy="207271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5" name="مستطيل 12"/>
          <p:cNvSpPr/>
          <p:nvPr/>
        </p:nvSpPr>
        <p:spPr>
          <a:xfrm>
            <a:off x="4953000" y="5511225"/>
            <a:ext cx="2511950" cy="584775"/>
          </a:xfrm>
          <a:prstGeom prst="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الكتابة</a:t>
            </a:r>
            <a:endParaRPr lang="ar-SA" sz="3200" dirty="0">
              <a:solidFill>
                <a:schemeClr val="tx2">
                  <a:lumMod val="50000"/>
                </a:schemeClr>
              </a:solidFill>
            </a:endParaRPr>
          </a:p>
        </p:txBody>
      </p:sp>
      <p:pic>
        <p:nvPicPr>
          <p:cNvPr id="1029" name="Picture 5" descr="F:\دينى\work\صور\imagاااااااes.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905000" y="3352800"/>
            <a:ext cx="2239438" cy="211039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16" name="مستطيل 13"/>
          <p:cNvSpPr/>
          <p:nvPr/>
        </p:nvSpPr>
        <p:spPr>
          <a:xfrm>
            <a:off x="1940078" y="5511225"/>
            <a:ext cx="2403322" cy="584775"/>
          </a:xfrm>
          <a:prstGeom prst="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الاستماع</a:t>
            </a:r>
            <a:endParaRPr lang="ar-SA" sz="3200" dirty="0">
              <a:solidFill>
                <a:schemeClr val="tx2">
                  <a:lumMod val="50000"/>
                </a:schemeClr>
              </a:solidFill>
            </a:endParaRPr>
          </a:p>
        </p:txBody>
      </p:sp>
    </p:spTree>
    <p:extLst>
      <p:ext uri="{BB962C8B-B14F-4D97-AF65-F5344CB8AC3E}">
        <p14:creationId xmlns:p14="http://schemas.microsoft.com/office/powerpoint/2010/main" xmlns="" val="23834758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anim calcmode="lin" valueType="num">
                                      <p:cBhvr>
                                        <p:cTn id="15" dur="1000" fill="hold"/>
                                        <p:tgtEl>
                                          <p:spTgt spid="11"/>
                                        </p:tgtEl>
                                        <p:attrNameLst>
                                          <p:attrName>style.rotation</p:attrName>
                                        </p:attrNameLst>
                                      </p:cBhvr>
                                      <p:tavLst>
                                        <p:tav tm="0">
                                          <p:val>
                                            <p:fltVal val="90"/>
                                          </p:val>
                                        </p:tav>
                                        <p:tav tm="100000">
                                          <p:val>
                                            <p:fltVal val="0"/>
                                          </p:val>
                                        </p:tav>
                                      </p:tavLst>
                                    </p:anim>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1027"/>
                                        </p:tgtEl>
                                        <p:attrNameLst>
                                          <p:attrName>style.visibility</p:attrName>
                                        </p:attrNameLst>
                                      </p:cBhvr>
                                      <p:to>
                                        <p:strVal val="visible"/>
                                      </p:to>
                                    </p:set>
                                    <p:anim calcmode="lin" valueType="num">
                                      <p:cBhvr>
                                        <p:cTn id="21" dur="1000" fill="hold"/>
                                        <p:tgtEl>
                                          <p:spTgt spid="1027"/>
                                        </p:tgtEl>
                                        <p:attrNameLst>
                                          <p:attrName>ppt_w</p:attrName>
                                        </p:attrNameLst>
                                      </p:cBhvr>
                                      <p:tavLst>
                                        <p:tav tm="0">
                                          <p:val>
                                            <p:fltVal val="0"/>
                                          </p:val>
                                        </p:tav>
                                        <p:tav tm="100000">
                                          <p:val>
                                            <p:strVal val="#ppt_w"/>
                                          </p:val>
                                        </p:tav>
                                      </p:tavLst>
                                    </p:anim>
                                    <p:anim calcmode="lin" valueType="num">
                                      <p:cBhvr>
                                        <p:cTn id="22" dur="1000" fill="hold"/>
                                        <p:tgtEl>
                                          <p:spTgt spid="1027"/>
                                        </p:tgtEl>
                                        <p:attrNameLst>
                                          <p:attrName>ppt_h</p:attrName>
                                        </p:attrNameLst>
                                      </p:cBhvr>
                                      <p:tavLst>
                                        <p:tav tm="0">
                                          <p:val>
                                            <p:fltVal val="0"/>
                                          </p:val>
                                        </p:tav>
                                        <p:tav tm="100000">
                                          <p:val>
                                            <p:strVal val="#ppt_h"/>
                                          </p:val>
                                        </p:tav>
                                      </p:tavLst>
                                    </p:anim>
                                    <p:anim calcmode="lin" valueType="num">
                                      <p:cBhvr>
                                        <p:cTn id="23" dur="1000" fill="hold"/>
                                        <p:tgtEl>
                                          <p:spTgt spid="1027"/>
                                        </p:tgtEl>
                                        <p:attrNameLst>
                                          <p:attrName>style.rotation</p:attrName>
                                        </p:attrNameLst>
                                      </p:cBhvr>
                                      <p:tavLst>
                                        <p:tav tm="0">
                                          <p:val>
                                            <p:fltVal val="90"/>
                                          </p:val>
                                        </p:tav>
                                        <p:tav tm="100000">
                                          <p:val>
                                            <p:fltVal val="0"/>
                                          </p:val>
                                        </p:tav>
                                      </p:tavLst>
                                    </p:anim>
                                    <p:animEffect transition="in" filter="fade">
                                      <p:cBhvr>
                                        <p:cTn id="24" dur="1000"/>
                                        <p:tgtEl>
                                          <p:spTgt spid="102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28"/>
                                        </p:tgtEl>
                                        <p:attrNameLst>
                                          <p:attrName>style.visibility</p:attrName>
                                        </p:attrNameLst>
                                      </p:cBhvr>
                                      <p:to>
                                        <p:strVal val="visible"/>
                                      </p:to>
                                    </p:set>
                                    <p:anim calcmode="lin" valueType="num">
                                      <p:cBhvr>
                                        <p:cTn id="35" dur="1000" fill="hold"/>
                                        <p:tgtEl>
                                          <p:spTgt spid="1028"/>
                                        </p:tgtEl>
                                        <p:attrNameLst>
                                          <p:attrName>ppt_w</p:attrName>
                                        </p:attrNameLst>
                                      </p:cBhvr>
                                      <p:tavLst>
                                        <p:tav tm="0">
                                          <p:val>
                                            <p:fltVal val="0"/>
                                          </p:val>
                                        </p:tav>
                                        <p:tav tm="100000">
                                          <p:val>
                                            <p:strVal val="#ppt_w"/>
                                          </p:val>
                                        </p:tav>
                                      </p:tavLst>
                                    </p:anim>
                                    <p:anim calcmode="lin" valueType="num">
                                      <p:cBhvr>
                                        <p:cTn id="36" dur="1000" fill="hold"/>
                                        <p:tgtEl>
                                          <p:spTgt spid="1028"/>
                                        </p:tgtEl>
                                        <p:attrNameLst>
                                          <p:attrName>ppt_h</p:attrName>
                                        </p:attrNameLst>
                                      </p:cBhvr>
                                      <p:tavLst>
                                        <p:tav tm="0">
                                          <p:val>
                                            <p:fltVal val="0"/>
                                          </p:val>
                                        </p:tav>
                                        <p:tav tm="100000">
                                          <p:val>
                                            <p:strVal val="#ppt_h"/>
                                          </p:val>
                                        </p:tav>
                                      </p:tavLst>
                                    </p:anim>
                                    <p:anim calcmode="lin" valueType="num">
                                      <p:cBhvr>
                                        <p:cTn id="37" dur="1000" fill="hold"/>
                                        <p:tgtEl>
                                          <p:spTgt spid="1028"/>
                                        </p:tgtEl>
                                        <p:attrNameLst>
                                          <p:attrName>style.rotation</p:attrName>
                                        </p:attrNameLst>
                                      </p:cBhvr>
                                      <p:tavLst>
                                        <p:tav tm="0">
                                          <p:val>
                                            <p:fltVal val="90"/>
                                          </p:val>
                                        </p:tav>
                                        <p:tav tm="100000">
                                          <p:val>
                                            <p:fltVal val="0"/>
                                          </p:val>
                                        </p:tav>
                                      </p:tavLst>
                                    </p:anim>
                                    <p:animEffect transition="in" filter="fade">
                                      <p:cBhvr>
                                        <p:cTn id="38" dur="1000"/>
                                        <p:tgtEl>
                                          <p:spTgt spid="102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1000" fill="hold"/>
                                        <p:tgtEl>
                                          <p:spTgt spid="15"/>
                                        </p:tgtEl>
                                        <p:attrNameLst>
                                          <p:attrName>ppt_w</p:attrName>
                                        </p:attrNameLst>
                                      </p:cBhvr>
                                      <p:tavLst>
                                        <p:tav tm="0">
                                          <p:val>
                                            <p:fltVal val="0"/>
                                          </p:val>
                                        </p:tav>
                                        <p:tav tm="100000">
                                          <p:val>
                                            <p:strVal val="#ppt_w"/>
                                          </p:val>
                                        </p:tav>
                                      </p:tavLst>
                                    </p:anim>
                                    <p:anim calcmode="lin" valueType="num">
                                      <p:cBhvr>
                                        <p:cTn id="42" dur="1000" fill="hold"/>
                                        <p:tgtEl>
                                          <p:spTgt spid="15"/>
                                        </p:tgtEl>
                                        <p:attrNameLst>
                                          <p:attrName>ppt_h</p:attrName>
                                        </p:attrNameLst>
                                      </p:cBhvr>
                                      <p:tavLst>
                                        <p:tav tm="0">
                                          <p:val>
                                            <p:fltVal val="0"/>
                                          </p:val>
                                        </p:tav>
                                        <p:tav tm="100000">
                                          <p:val>
                                            <p:strVal val="#ppt_h"/>
                                          </p:val>
                                        </p:tav>
                                      </p:tavLst>
                                    </p:anim>
                                    <p:anim calcmode="lin" valueType="num">
                                      <p:cBhvr>
                                        <p:cTn id="43" dur="1000" fill="hold"/>
                                        <p:tgtEl>
                                          <p:spTgt spid="15"/>
                                        </p:tgtEl>
                                        <p:attrNameLst>
                                          <p:attrName>style.rotation</p:attrName>
                                        </p:attrNameLst>
                                      </p:cBhvr>
                                      <p:tavLst>
                                        <p:tav tm="0">
                                          <p:val>
                                            <p:fltVal val="90"/>
                                          </p:val>
                                        </p:tav>
                                        <p:tav tm="100000">
                                          <p:val>
                                            <p:fltVal val="0"/>
                                          </p:val>
                                        </p:tav>
                                      </p:tavLst>
                                    </p:anim>
                                    <p:animEffect transition="in" filter="fade">
                                      <p:cBhvr>
                                        <p:cTn id="44" dur="10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29"/>
                                        </p:tgtEl>
                                        <p:attrNameLst>
                                          <p:attrName>style.visibility</p:attrName>
                                        </p:attrNameLst>
                                      </p:cBhvr>
                                      <p:to>
                                        <p:strVal val="visible"/>
                                      </p:to>
                                    </p:set>
                                    <p:anim calcmode="lin" valueType="num">
                                      <p:cBhvr>
                                        <p:cTn id="49" dur="1000" fill="hold"/>
                                        <p:tgtEl>
                                          <p:spTgt spid="1029"/>
                                        </p:tgtEl>
                                        <p:attrNameLst>
                                          <p:attrName>ppt_w</p:attrName>
                                        </p:attrNameLst>
                                      </p:cBhvr>
                                      <p:tavLst>
                                        <p:tav tm="0">
                                          <p:val>
                                            <p:fltVal val="0"/>
                                          </p:val>
                                        </p:tav>
                                        <p:tav tm="100000">
                                          <p:val>
                                            <p:strVal val="#ppt_w"/>
                                          </p:val>
                                        </p:tav>
                                      </p:tavLst>
                                    </p:anim>
                                    <p:anim calcmode="lin" valueType="num">
                                      <p:cBhvr>
                                        <p:cTn id="50" dur="1000" fill="hold"/>
                                        <p:tgtEl>
                                          <p:spTgt spid="1029"/>
                                        </p:tgtEl>
                                        <p:attrNameLst>
                                          <p:attrName>ppt_h</p:attrName>
                                        </p:attrNameLst>
                                      </p:cBhvr>
                                      <p:tavLst>
                                        <p:tav tm="0">
                                          <p:val>
                                            <p:fltVal val="0"/>
                                          </p:val>
                                        </p:tav>
                                        <p:tav tm="100000">
                                          <p:val>
                                            <p:strVal val="#ppt_h"/>
                                          </p:val>
                                        </p:tav>
                                      </p:tavLst>
                                    </p:anim>
                                    <p:anim calcmode="lin" valueType="num">
                                      <p:cBhvr>
                                        <p:cTn id="51" dur="1000" fill="hold"/>
                                        <p:tgtEl>
                                          <p:spTgt spid="1029"/>
                                        </p:tgtEl>
                                        <p:attrNameLst>
                                          <p:attrName>style.rotation</p:attrName>
                                        </p:attrNameLst>
                                      </p:cBhvr>
                                      <p:tavLst>
                                        <p:tav tm="0">
                                          <p:val>
                                            <p:fltVal val="90"/>
                                          </p:val>
                                        </p:tav>
                                        <p:tav tm="100000">
                                          <p:val>
                                            <p:fltVal val="0"/>
                                          </p:val>
                                        </p:tav>
                                      </p:tavLst>
                                    </p:anim>
                                    <p:animEffect transition="in" filter="fade">
                                      <p:cBhvr>
                                        <p:cTn id="52" dur="1000"/>
                                        <p:tgtEl>
                                          <p:spTgt spid="1029"/>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1000" fill="hold"/>
                                        <p:tgtEl>
                                          <p:spTgt spid="16"/>
                                        </p:tgtEl>
                                        <p:attrNameLst>
                                          <p:attrName>ppt_w</p:attrName>
                                        </p:attrNameLst>
                                      </p:cBhvr>
                                      <p:tavLst>
                                        <p:tav tm="0">
                                          <p:val>
                                            <p:fltVal val="0"/>
                                          </p:val>
                                        </p:tav>
                                        <p:tav tm="100000">
                                          <p:val>
                                            <p:strVal val="#ppt_w"/>
                                          </p:val>
                                        </p:tav>
                                      </p:tavLst>
                                    </p:anim>
                                    <p:anim calcmode="lin" valueType="num">
                                      <p:cBhvr>
                                        <p:cTn id="56" dur="1000" fill="hold"/>
                                        <p:tgtEl>
                                          <p:spTgt spid="16"/>
                                        </p:tgtEl>
                                        <p:attrNameLst>
                                          <p:attrName>ppt_h</p:attrName>
                                        </p:attrNameLst>
                                      </p:cBhvr>
                                      <p:tavLst>
                                        <p:tav tm="0">
                                          <p:val>
                                            <p:fltVal val="0"/>
                                          </p:val>
                                        </p:tav>
                                        <p:tav tm="100000">
                                          <p:val>
                                            <p:strVal val="#ppt_h"/>
                                          </p:val>
                                        </p:tav>
                                      </p:tavLst>
                                    </p:anim>
                                    <p:anim calcmode="lin" valueType="num">
                                      <p:cBhvr>
                                        <p:cTn id="57" dur="1000" fill="hold"/>
                                        <p:tgtEl>
                                          <p:spTgt spid="16"/>
                                        </p:tgtEl>
                                        <p:attrNameLst>
                                          <p:attrName>style.rotation</p:attrName>
                                        </p:attrNameLst>
                                      </p:cBhvr>
                                      <p:tavLst>
                                        <p:tav tm="0">
                                          <p:val>
                                            <p:fltVal val="90"/>
                                          </p:val>
                                        </p:tav>
                                        <p:tav tm="100000">
                                          <p:val>
                                            <p:fltVal val="0"/>
                                          </p:val>
                                        </p:tav>
                                      </p:tavLst>
                                    </p:anim>
                                    <p:animEffect transition="in" filter="fade">
                                      <p:cBhvr>
                                        <p:cTn id="5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a:blip r:embed="rId2"/>
          <a:stretch>
            <a:fillRect/>
          </a:stretch>
        </p:blipFill>
        <p:spPr>
          <a:xfrm>
            <a:off x="0" y="0"/>
            <a:ext cx="9144000" cy="6858000"/>
          </a:xfrm>
          <a:prstGeom prst="rect">
            <a:avLst/>
          </a:prstGeom>
        </p:spPr>
      </p:pic>
      <p:sp>
        <p:nvSpPr>
          <p:cNvPr id="9" name="Rounded Rectangle 8"/>
          <p:cNvSpPr/>
          <p:nvPr/>
        </p:nvSpPr>
        <p:spPr>
          <a:xfrm>
            <a:off x="2286000" y="344466"/>
            <a:ext cx="4572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تصبح في نهاية الدورة قادرا على</a:t>
            </a:r>
            <a:endParaRPr lang="ar-EG" sz="3200" dirty="0">
              <a:solidFill>
                <a:schemeClr val="tx2">
                  <a:lumMod val="50000"/>
                </a:schemeClr>
              </a:solidFill>
            </a:endParaRPr>
          </a:p>
        </p:txBody>
      </p:sp>
      <p:sp>
        <p:nvSpPr>
          <p:cNvPr id="25" name="圆角矩形 4"/>
          <p:cNvSpPr>
            <a:spLocks noChangeArrowheads="1"/>
          </p:cNvSpPr>
          <p:nvPr/>
        </p:nvSpPr>
        <p:spPr bwMode="auto">
          <a:xfrm>
            <a:off x="2362316" y="12302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الشعور بالمسؤولية والمبادرة </a:t>
            </a:r>
          </a:p>
        </p:txBody>
      </p:sp>
      <p:pic>
        <p:nvPicPr>
          <p:cNvPr id="26"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8077200" y="6858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 name="TextBox 12"/>
          <p:cNvSpPr txBox="1">
            <a:spLocks noChangeArrowheads="1"/>
          </p:cNvSpPr>
          <p:nvPr/>
        </p:nvSpPr>
        <p:spPr bwMode="auto">
          <a:xfrm>
            <a:off x="8267816" y="1223915"/>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smtClean="0">
                <a:solidFill>
                  <a:srgbClr val="000000"/>
                </a:solidFill>
              </a:rPr>
              <a:t>1</a:t>
            </a:r>
          </a:p>
        </p:txBody>
      </p:sp>
      <p:sp>
        <p:nvSpPr>
          <p:cNvPr id="28" name="圆角矩形 4"/>
          <p:cNvSpPr>
            <a:spLocks noChangeArrowheads="1"/>
          </p:cNvSpPr>
          <p:nvPr/>
        </p:nvSpPr>
        <p:spPr bwMode="auto">
          <a:xfrm>
            <a:off x="2209916" y="19668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smtClean="0">
                <a:solidFill>
                  <a:srgbClr val="000000"/>
                </a:solidFill>
              </a:rPr>
              <a:t>التركز </a:t>
            </a:r>
            <a:r>
              <a:rPr lang="ar-EG" sz="2200" b="1" dirty="0">
                <a:solidFill>
                  <a:srgbClr val="000000"/>
                </a:solidFill>
              </a:rPr>
              <a:t>على الأهداف والغايات </a:t>
            </a:r>
          </a:p>
        </p:txBody>
      </p:sp>
      <p:pic>
        <p:nvPicPr>
          <p:cNvPr id="29"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7924800" y="16510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Box 12"/>
          <p:cNvSpPr txBox="1">
            <a:spLocks noChangeArrowheads="1"/>
          </p:cNvSpPr>
          <p:nvPr/>
        </p:nvSpPr>
        <p:spPr bwMode="auto">
          <a:xfrm>
            <a:off x="8115416" y="1960515"/>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2</a:t>
            </a:r>
          </a:p>
        </p:txBody>
      </p:sp>
      <p:sp>
        <p:nvSpPr>
          <p:cNvPr id="31" name="圆角矩形 4"/>
          <p:cNvSpPr>
            <a:spLocks noChangeArrowheads="1"/>
          </p:cNvSpPr>
          <p:nvPr/>
        </p:nvSpPr>
        <p:spPr bwMode="auto">
          <a:xfrm>
            <a:off x="2057516" y="2673350"/>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smtClean="0">
                <a:solidFill>
                  <a:srgbClr val="000000"/>
                </a:solidFill>
              </a:rPr>
              <a:t>تنظم </a:t>
            </a:r>
            <a:r>
              <a:rPr lang="ar-EG" sz="2200" b="1" dirty="0">
                <a:solidFill>
                  <a:srgbClr val="000000"/>
                </a:solidFill>
              </a:rPr>
              <a:t>وقتك </a:t>
            </a:r>
          </a:p>
        </p:txBody>
      </p:sp>
      <p:pic>
        <p:nvPicPr>
          <p:cNvPr id="32"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7772400" y="22606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12"/>
          <p:cNvSpPr txBox="1">
            <a:spLocks noChangeArrowheads="1"/>
          </p:cNvSpPr>
          <p:nvPr/>
        </p:nvSpPr>
        <p:spPr bwMode="auto">
          <a:xfrm>
            <a:off x="7963016" y="2667000"/>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3</a:t>
            </a:r>
          </a:p>
        </p:txBody>
      </p:sp>
      <p:sp>
        <p:nvSpPr>
          <p:cNvPr id="34" name="圆角矩形 4"/>
          <p:cNvSpPr>
            <a:spLocks noChangeArrowheads="1"/>
          </p:cNvSpPr>
          <p:nvPr/>
        </p:nvSpPr>
        <p:spPr bwMode="auto">
          <a:xfrm>
            <a:off x="1905116" y="34146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a:solidFill>
                  <a:srgbClr val="000000"/>
                </a:solidFill>
              </a:rPr>
              <a:t>اربح وربح </a:t>
            </a:r>
          </a:p>
        </p:txBody>
      </p:sp>
      <p:pic>
        <p:nvPicPr>
          <p:cNvPr id="35"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7620000" y="2967085"/>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TextBox 12"/>
          <p:cNvSpPr txBox="1">
            <a:spLocks noChangeArrowheads="1"/>
          </p:cNvSpPr>
          <p:nvPr/>
        </p:nvSpPr>
        <p:spPr bwMode="auto">
          <a:xfrm>
            <a:off x="7810616" y="3408315"/>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4</a:t>
            </a:r>
          </a:p>
        </p:txBody>
      </p:sp>
      <p:sp>
        <p:nvSpPr>
          <p:cNvPr id="37" name="圆角矩形 4"/>
          <p:cNvSpPr>
            <a:spLocks noChangeArrowheads="1"/>
          </p:cNvSpPr>
          <p:nvPr/>
        </p:nvSpPr>
        <p:spPr bwMode="auto">
          <a:xfrm>
            <a:off x="1752716" y="41766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smtClean="0">
                <a:solidFill>
                  <a:srgbClr val="000000"/>
                </a:solidFill>
              </a:rPr>
              <a:t>ممارسة </a:t>
            </a:r>
            <a:r>
              <a:rPr lang="ar-EG" sz="2200" b="1" dirty="0">
                <a:solidFill>
                  <a:srgbClr val="000000"/>
                </a:solidFill>
              </a:rPr>
              <a:t>مهارات التفاهم </a:t>
            </a:r>
          </a:p>
        </p:txBody>
      </p:sp>
      <p:pic>
        <p:nvPicPr>
          <p:cNvPr id="38"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7467600" y="3708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9" name="TextBox 12"/>
          <p:cNvSpPr txBox="1">
            <a:spLocks noChangeArrowheads="1"/>
          </p:cNvSpPr>
          <p:nvPr/>
        </p:nvSpPr>
        <p:spPr bwMode="auto">
          <a:xfrm>
            <a:off x="7658216" y="4170315"/>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5</a:t>
            </a:r>
          </a:p>
        </p:txBody>
      </p:sp>
      <p:sp>
        <p:nvSpPr>
          <p:cNvPr id="40" name="圆角矩形 4"/>
          <p:cNvSpPr>
            <a:spLocks noChangeArrowheads="1"/>
          </p:cNvSpPr>
          <p:nvPr/>
        </p:nvSpPr>
        <p:spPr bwMode="auto">
          <a:xfrm>
            <a:off x="1600316" y="4938665"/>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smtClean="0">
                <a:solidFill>
                  <a:srgbClr val="000000"/>
                </a:solidFill>
              </a:rPr>
              <a:t>ستكون </a:t>
            </a:r>
            <a:r>
              <a:rPr lang="ar-EG" sz="2200" b="1" dirty="0">
                <a:solidFill>
                  <a:srgbClr val="000000"/>
                </a:solidFill>
              </a:rPr>
              <a:t>بريق منسجم </a:t>
            </a:r>
          </a:p>
        </p:txBody>
      </p:sp>
      <p:pic>
        <p:nvPicPr>
          <p:cNvPr id="41"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7315200" y="4470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extBox 12"/>
          <p:cNvSpPr txBox="1">
            <a:spLocks noChangeArrowheads="1"/>
          </p:cNvSpPr>
          <p:nvPr/>
        </p:nvSpPr>
        <p:spPr bwMode="auto">
          <a:xfrm>
            <a:off x="7505816" y="4932315"/>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6</a:t>
            </a:r>
          </a:p>
        </p:txBody>
      </p:sp>
      <p:sp>
        <p:nvSpPr>
          <p:cNvPr id="43" name="圆角矩形 4"/>
          <p:cNvSpPr>
            <a:spLocks noChangeArrowheads="1"/>
          </p:cNvSpPr>
          <p:nvPr/>
        </p:nvSpPr>
        <p:spPr bwMode="auto">
          <a:xfrm>
            <a:off x="1447916" y="5681663"/>
            <a:ext cx="6286500" cy="642937"/>
          </a:xfrm>
          <a:prstGeom prst="roundRect">
            <a:avLst>
              <a:gd name="adj" fmla="val 16667"/>
            </a:avLst>
          </a:prstGeom>
          <a:solidFill>
            <a:srgbClr val="CC0099"/>
          </a:solidFill>
          <a:ln w="25400">
            <a:solidFill>
              <a:srgbClr val="00B0F0"/>
            </a:solidFill>
            <a:round/>
            <a:headEnd/>
            <a:tailEnd/>
          </a:ln>
          <a:effectLst>
            <a:outerShdw dist="38100" dir="2700000" algn="ctr" rotWithShape="0">
              <a:srgbClr val="000000">
                <a:alpha val="37999"/>
              </a:srgbClr>
            </a:outerShdw>
          </a:effectLst>
        </p:spPr>
        <p:txBody>
          <a:bodyPr anchor="ctr"/>
          <a:lstStyle/>
          <a:p>
            <a:pPr algn="ctr" rtl="1" fontAlgn="base">
              <a:spcBef>
                <a:spcPct val="0"/>
              </a:spcBef>
              <a:spcAft>
                <a:spcPct val="0"/>
              </a:spcAft>
            </a:pPr>
            <a:r>
              <a:rPr lang="ar-EG" sz="2200" b="1" dirty="0" smtClean="0">
                <a:solidFill>
                  <a:srgbClr val="000000"/>
                </a:solidFill>
              </a:rPr>
              <a:t>تجديد </a:t>
            </a:r>
            <a:r>
              <a:rPr lang="ar-EG" sz="2200" b="1" dirty="0">
                <a:solidFill>
                  <a:srgbClr val="000000"/>
                </a:solidFill>
              </a:rPr>
              <a:t>طاقاتك </a:t>
            </a:r>
          </a:p>
        </p:txBody>
      </p:sp>
      <p:pic>
        <p:nvPicPr>
          <p:cNvPr id="44" name="Picture 2" descr="C:\Documents and Settings\鱼不愚\桌面\3dicon1_zcool.com.cn [转换].png"/>
          <p:cNvPicPr>
            <a:picLocks noChangeAspect="1" noChangeArrowheads="1"/>
          </p:cNvPicPr>
          <p:nvPr/>
        </p:nvPicPr>
        <p:blipFill>
          <a:blip r:embed="rId3">
            <a:duotone>
              <a:prstClr val="black"/>
              <a:srgbClr val="CC0099">
                <a:tint val="45000"/>
                <a:satMod val="400000"/>
              </a:srgbClr>
            </a:duotone>
            <a:extLst>
              <a:ext uri="{28A0092B-C50C-407E-A947-70E740481C1C}">
                <a14:useLocalDpi xmlns:a14="http://schemas.microsoft.com/office/drawing/2010/main" xmlns="" val="0"/>
              </a:ext>
            </a:extLst>
          </a:blip>
          <a:srcRect l="38753" r="35728" b="62553"/>
          <a:stretch>
            <a:fillRect/>
          </a:stretch>
        </p:blipFill>
        <p:spPr bwMode="auto">
          <a:xfrm>
            <a:off x="7162800" y="5232400"/>
            <a:ext cx="1143000" cy="124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5" name="TextBox 12"/>
          <p:cNvSpPr txBox="1">
            <a:spLocks noChangeArrowheads="1"/>
          </p:cNvSpPr>
          <p:nvPr/>
        </p:nvSpPr>
        <p:spPr bwMode="auto">
          <a:xfrm>
            <a:off x="7353416" y="5675313"/>
            <a:ext cx="762000" cy="523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algn="l" rtl="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algn="l" rtl="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algn="l" rtl="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algn="l" rtl="0" eaLnBrk="0" fontAlgn="base" hangingPunct="0">
              <a:spcBef>
                <a:spcPct val="0"/>
              </a:spcBef>
              <a:spcAft>
                <a:spcPct val="0"/>
              </a:spcAft>
              <a:defRPr>
                <a:solidFill>
                  <a:schemeClr val="tx1"/>
                </a:solidFill>
                <a:latin typeface="Arial" pitchFamily="34" charset="0"/>
                <a:ea typeface="SimSun" pitchFamily="2" charset="-122"/>
              </a:defRPr>
            </a:lvl9pPr>
          </a:lstStyle>
          <a:p>
            <a:pPr algn="ctr" eaLnBrk="1" fontAlgn="base" hangingPunct="1">
              <a:spcBef>
                <a:spcPct val="0"/>
              </a:spcBef>
              <a:spcAft>
                <a:spcPct val="0"/>
              </a:spcAft>
            </a:pPr>
            <a:r>
              <a:rPr lang="ar-EG" sz="2800" b="1" dirty="0" smtClean="0">
                <a:solidFill>
                  <a:srgbClr val="000000"/>
                </a:solidFill>
              </a:rPr>
              <a:t>7</a:t>
            </a:r>
          </a:p>
        </p:txBody>
      </p:sp>
    </p:spTree>
    <p:extLst>
      <p:ext uri="{BB962C8B-B14F-4D97-AF65-F5344CB8AC3E}">
        <p14:creationId xmlns:p14="http://schemas.microsoft.com/office/powerpoint/2010/main" xmlns="" val="27420869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500" fill="hold"/>
                                        <p:tgtEl>
                                          <p:spTgt spid="25"/>
                                        </p:tgtEl>
                                        <p:attrNameLst>
                                          <p:attrName>ppt_w</p:attrName>
                                        </p:attrNameLst>
                                      </p:cBhvr>
                                      <p:tavLst>
                                        <p:tav tm="0">
                                          <p:val>
                                            <p:fltVal val="0"/>
                                          </p:val>
                                        </p:tav>
                                        <p:tav tm="100000">
                                          <p:val>
                                            <p:strVal val="#ppt_w"/>
                                          </p:val>
                                        </p:tav>
                                      </p:tavLst>
                                    </p:anim>
                                    <p:anim calcmode="lin" valueType="num">
                                      <p:cBhvr>
                                        <p:cTn id="20" dur="500" fill="hold"/>
                                        <p:tgtEl>
                                          <p:spTgt spid="25"/>
                                        </p:tgtEl>
                                        <p:attrNameLst>
                                          <p:attrName>ppt_h</p:attrName>
                                        </p:attrNameLst>
                                      </p:cBhvr>
                                      <p:tavLst>
                                        <p:tav tm="0">
                                          <p:val>
                                            <p:fltVal val="0"/>
                                          </p:val>
                                        </p:tav>
                                        <p:tav tm="100000">
                                          <p:val>
                                            <p:strVal val="#ppt_h"/>
                                          </p:val>
                                        </p:tav>
                                      </p:tavLst>
                                    </p:anim>
                                    <p:animEffect transition="in" filter="fade">
                                      <p:cBhvr>
                                        <p:cTn id="21" dur="500"/>
                                        <p:tgtEl>
                                          <p:spTgt spid="25"/>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500" fill="hold"/>
                                        <p:tgtEl>
                                          <p:spTgt spid="30"/>
                                        </p:tgtEl>
                                        <p:attrNameLst>
                                          <p:attrName>ppt_w</p:attrName>
                                        </p:attrNameLst>
                                      </p:cBhvr>
                                      <p:tavLst>
                                        <p:tav tm="0">
                                          <p:val>
                                            <p:fltVal val="0"/>
                                          </p:val>
                                        </p:tav>
                                        <p:tav tm="100000">
                                          <p:val>
                                            <p:strVal val="#ppt_w"/>
                                          </p:val>
                                        </p:tav>
                                      </p:tavLst>
                                    </p:anim>
                                    <p:anim calcmode="lin" valueType="num">
                                      <p:cBhvr>
                                        <p:cTn id="32" dur="500" fill="hold"/>
                                        <p:tgtEl>
                                          <p:spTgt spid="30"/>
                                        </p:tgtEl>
                                        <p:attrNameLst>
                                          <p:attrName>ppt_h</p:attrName>
                                        </p:attrNameLst>
                                      </p:cBhvr>
                                      <p:tavLst>
                                        <p:tav tm="0">
                                          <p:val>
                                            <p:fltVal val="0"/>
                                          </p:val>
                                        </p:tav>
                                        <p:tav tm="100000">
                                          <p:val>
                                            <p:strVal val="#ppt_h"/>
                                          </p:val>
                                        </p:tav>
                                      </p:tavLst>
                                    </p:anim>
                                    <p:animEffect transition="in" filter="fade">
                                      <p:cBhvr>
                                        <p:cTn id="33" dur="500"/>
                                        <p:tgtEl>
                                          <p:spTgt spid="30"/>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p:cTn id="67" dur="500" fill="hold"/>
                                        <p:tgtEl>
                                          <p:spTgt spid="36"/>
                                        </p:tgtEl>
                                        <p:attrNameLst>
                                          <p:attrName>ppt_w</p:attrName>
                                        </p:attrNameLst>
                                      </p:cBhvr>
                                      <p:tavLst>
                                        <p:tav tm="0">
                                          <p:val>
                                            <p:fltVal val="0"/>
                                          </p:val>
                                        </p:tav>
                                        <p:tav tm="100000">
                                          <p:val>
                                            <p:strVal val="#ppt_w"/>
                                          </p:val>
                                        </p:tav>
                                      </p:tavLst>
                                    </p:anim>
                                    <p:anim calcmode="lin" valueType="num">
                                      <p:cBhvr>
                                        <p:cTn id="68" dur="500" fill="hold"/>
                                        <p:tgtEl>
                                          <p:spTgt spid="36"/>
                                        </p:tgtEl>
                                        <p:attrNameLst>
                                          <p:attrName>ppt_h</p:attrName>
                                        </p:attrNameLst>
                                      </p:cBhvr>
                                      <p:tavLst>
                                        <p:tav tm="0">
                                          <p:val>
                                            <p:fltVal val="0"/>
                                          </p:val>
                                        </p:tav>
                                        <p:tav tm="100000">
                                          <p:val>
                                            <p:strVal val="#ppt_h"/>
                                          </p:val>
                                        </p:tav>
                                      </p:tavLst>
                                    </p:anim>
                                    <p:animEffect transition="in" filter="fade">
                                      <p:cBhvr>
                                        <p:cTn id="69" dur="500"/>
                                        <p:tgtEl>
                                          <p:spTgt spid="36"/>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p:cTn id="73" dur="500" fill="hold"/>
                                        <p:tgtEl>
                                          <p:spTgt spid="34"/>
                                        </p:tgtEl>
                                        <p:attrNameLst>
                                          <p:attrName>ppt_w</p:attrName>
                                        </p:attrNameLst>
                                      </p:cBhvr>
                                      <p:tavLst>
                                        <p:tav tm="0">
                                          <p:val>
                                            <p:fltVal val="0"/>
                                          </p:val>
                                        </p:tav>
                                        <p:tav tm="100000">
                                          <p:val>
                                            <p:strVal val="#ppt_w"/>
                                          </p:val>
                                        </p:tav>
                                      </p:tavLst>
                                    </p:anim>
                                    <p:anim calcmode="lin" valueType="num">
                                      <p:cBhvr>
                                        <p:cTn id="74" dur="500" fill="hold"/>
                                        <p:tgtEl>
                                          <p:spTgt spid="34"/>
                                        </p:tgtEl>
                                        <p:attrNameLst>
                                          <p:attrName>ppt_h</p:attrName>
                                        </p:attrNameLst>
                                      </p:cBhvr>
                                      <p:tavLst>
                                        <p:tav tm="0">
                                          <p:val>
                                            <p:fltVal val="0"/>
                                          </p:val>
                                        </p:tav>
                                        <p:tav tm="100000">
                                          <p:val>
                                            <p:strVal val="#ppt_h"/>
                                          </p:val>
                                        </p:tav>
                                      </p:tavLst>
                                    </p:anim>
                                    <p:animEffect transition="in" filter="fade">
                                      <p:cBhvr>
                                        <p:cTn id="75" dur="500"/>
                                        <p:tgtEl>
                                          <p:spTgt spid="34"/>
                                        </p:tgtEl>
                                      </p:cBhvr>
                                    </p:animEffect>
                                  </p:childTnLst>
                                </p:cTn>
                              </p:par>
                            </p:childTnLst>
                          </p:cTn>
                        </p:par>
                        <p:par>
                          <p:cTn id="76" fill="hold">
                            <p:stCondLst>
                              <p:cond delay="6000"/>
                            </p:stCondLst>
                            <p:childTnLst>
                              <p:par>
                                <p:cTn id="77" presetID="53" presetClass="entr" presetSubtype="16" fill="hold" nodeType="after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p:cTn id="79" dur="500" fill="hold"/>
                                        <p:tgtEl>
                                          <p:spTgt spid="38"/>
                                        </p:tgtEl>
                                        <p:attrNameLst>
                                          <p:attrName>ppt_w</p:attrName>
                                        </p:attrNameLst>
                                      </p:cBhvr>
                                      <p:tavLst>
                                        <p:tav tm="0">
                                          <p:val>
                                            <p:fltVal val="0"/>
                                          </p:val>
                                        </p:tav>
                                        <p:tav tm="100000">
                                          <p:val>
                                            <p:strVal val="#ppt_w"/>
                                          </p:val>
                                        </p:tav>
                                      </p:tavLst>
                                    </p:anim>
                                    <p:anim calcmode="lin" valueType="num">
                                      <p:cBhvr>
                                        <p:cTn id="80" dur="500" fill="hold"/>
                                        <p:tgtEl>
                                          <p:spTgt spid="38"/>
                                        </p:tgtEl>
                                        <p:attrNameLst>
                                          <p:attrName>ppt_h</p:attrName>
                                        </p:attrNameLst>
                                      </p:cBhvr>
                                      <p:tavLst>
                                        <p:tav tm="0">
                                          <p:val>
                                            <p:fltVal val="0"/>
                                          </p:val>
                                        </p:tav>
                                        <p:tav tm="100000">
                                          <p:val>
                                            <p:strVal val="#ppt_h"/>
                                          </p:val>
                                        </p:tav>
                                      </p:tavLst>
                                    </p:anim>
                                    <p:animEffect transition="in" filter="fade">
                                      <p:cBhvr>
                                        <p:cTn id="81" dur="500"/>
                                        <p:tgtEl>
                                          <p:spTgt spid="38"/>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 calcmode="lin" valueType="num">
                                      <p:cBhvr>
                                        <p:cTn id="85" dur="500" fill="hold"/>
                                        <p:tgtEl>
                                          <p:spTgt spid="39"/>
                                        </p:tgtEl>
                                        <p:attrNameLst>
                                          <p:attrName>ppt_w</p:attrName>
                                        </p:attrNameLst>
                                      </p:cBhvr>
                                      <p:tavLst>
                                        <p:tav tm="0">
                                          <p:val>
                                            <p:fltVal val="0"/>
                                          </p:val>
                                        </p:tav>
                                        <p:tav tm="100000">
                                          <p:val>
                                            <p:strVal val="#ppt_w"/>
                                          </p:val>
                                        </p:tav>
                                      </p:tavLst>
                                    </p:anim>
                                    <p:anim calcmode="lin" valueType="num">
                                      <p:cBhvr>
                                        <p:cTn id="86" dur="500" fill="hold"/>
                                        <p:tgtEl>
                                          <p:spTgt spid="39"/>
                                        </p:tgtEl>
                                        <p:attrNameLst>
                                          <p:attrName>ppt_h</p:attrName>
                                        </p:attrNameLst>
                                      </p:cBhvr>
                                      <p:tavLst>
                                        <p:tav tm="0">
                                          <p:val>
                                            <p:fltVal val="0"/>
                                          </p:val>
                                        </p:tav>
                                        <p:tav tm="100000">
                                          <p:val>
                                            <p:strVal val="#ppt_h"/>
                                          </p:val>
                                        </p:tav>
                                      </p:tavLst>
                                    </p:anim>
                                    <p:animEffect transition="in" filter="fade">
                                      <p:cBhvr>
                                        <p:cTn id="87" dur="500"/>
                                        <p:tgtEl>
                                          <p:spTgt spid="39"/>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500" fill="hold"/>
                                        <p:tgtEl>
                                          <p:spTgt spid="37"/>
                                        </p:tgtEl>
                                        <p:attrNameLst>
                                          <p:attrName>ppt_w</p:attrName>
                                        </p:attrNameLst>
                                      </p:cBhvr>
                                      <p:tavLst>
                                        <p:tav tm="0">
                                          <p:val>
                                            <p:fltVal val="0"/>
                                          </p:val>
                                        </p:tav>
                                        <p:tav tm="100000">
                                          <p:val>
                                            <p:strVal val="#ppt_w"/>
                                          </p:val>
                                        </p:tav>
                                      </p:tavLst>
                                    </p:anim>
                                    <p:anim calcmode="lin" valueType="num">
                                      <p:cBhvr>
                                        <p:cTn id="92" dur="500" fill="hold"/>
                                        <p:tgtEl>
                                          <p:spTgt spid="37"/>
                                        </p:tgtEl>
                                        <p:attrNameLst>
                                          <p:attrName>ppt_h</p:attrName>
                                        </p:attrNameLst>
                                      </p:cBhvr>
                                      <p:tavLst>
                                        <p:tav tm="0">
                                          <p:val>
                                            <p:fltVal val="0"/>
                                          </p:val>
                                        </p:tav>
                                        <p:tav tm="100000">
                                          <p:val>
                                            <p:strVal val="#ppt_h"/>
                                          </p:val>
                                        </p:tav>
                                      </p:tavLst>
                                    </p:anim>
                                    <p:animEffect transition="in" filter="fade">
                                      <p:cBhvr>
                                        <p:cTn id="93" dur="500"/>
                                        <p:tgtEl>
                                          <p:spTgt spid="37"/>
                                        </p:tgtEl>
                                      </p:cBhvr>
                                    </p:animEffect>
                                  </p:childTnLst>
                                </p:cTn>
                              </p:par>
                            </p:childTnLst>
                          </p:cTn>
                        </p:par>
                        <p:par>
                          <p:cTn id="94" fill="hold">
                            <p:stCondLst>
                              <p:cond delay="7500"/>
                            </p:stCondLst>
                            <p:childTnLst>
                              <p:par>
                                <p:cTn id="95" presetID="53" presetClass="entr" presetSubtype="16"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 calcmode="lin" valueType="num">
                                      <p:cBhvr>
                                        <p:cTn id="97" dur="500" fill="hold"/>
                                        <p:tgtEl>
                                          <p:spTgt spid="41"/>
                                        </p:tgtEl>
                                        <p:attrNameLst>
                                          <p:attrName>ppt_w</p:attrName>
                                        </p:attrNameLst>
                                      </p:cBhvr>
                                      <p:tavLst>
                                        <p:tav tm="0">
                                          <p:val>
                                            <p:fltVal val="0"/>
                                          </p:val>
                                        </p:tav>
                                        <p:tav tm="100000">
                                          <p:val>
                                            <p:strVal val="#ppt_w"/>
                                          </p:val>
                                        </p:tav>
                                      </p:tavLst>
                                    </p:anim>
                                    <p:anim calcmode="lin" valueType="num">
                                      <p:cBhvr>
                                        <p:cTn id="98" dur="500" fill="hold"/>
                                        <p:tgtEl>
                                          <p:spTgt spid="41"/>
                                        </p:tgtEl>
                                        <p:attrNameLst>
                                          <p:attrName>ppt_h</p:attrName>
                                        </p:attrNameLst>
                                      </p:cBhvr>
                                      <p:tavLst>
                                        <p:tav tm="0">
                                          <p:val>
                                            <p:fltVal val="0"/>
                                          </p:val>
                                        </p:tav>
                                        <p:tav tm="100000">
                                          <p:val>
                                            <p:strVal val="#ppt_h"/>
                                          </p:val>
                                        </p:tav>
                                      </p:tavLst>
                                    </p:anim>
                                    <p:animEffect transition="in" filter="fade">
                                      <p:cBhvr>
                                        <p:cTn id="99" dur="500"/>
                                        <p:tgtEl>
                                          <p:spTgt spid="41"/>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2"/>
                                        </p:tgtEl>
                                        <p:attrNameLst>
                                          <p:attrName>style.visibility</p:attrName>
                                        </p:attrNameLst>
                                      </p:cBhvr>
                                      <p:to>
                                        <p:strVal val="visible"/>
                                      </p:to>
                                    </p:set>
                                    <p:anim calcmode="lin" valueType="num">
                                      <p:cBhvr>
                                        <p:cTn id="103" dur="500" fill="hold"/>
                                        <p:tgtEl>
                                          <p:spTgt spid="42"/>
                                        </p:tgtEl>
                                        <p:attrNameLst>
                                          <p:attrName>ppt_w</p:attrName>
                                        </p:attrNameLst>
                                      </p:cBhvr>
                                      <p:tavLst>
                                        <p:tav tm="0">
                                          <p:val>
                                            <p:fltVal val="0"/>
                                          </p:val>
                                        </p:tav>
                                        <p:tav tm="100000">
                                          <p:val>
                                            <p:strVal val="#ppt_w"/>
                                          </p:val>
                                        </p:tav>
                                      </p:tavLst>
                                    </p:anim>
                                    <p:anim calcmode="lin" valueType="num">
                                      <p:cBhvr>
                                        <p:cTn id="104" dur="500" fill="hold"/>
                                        <p:tgtEl>
                                          <p:spTgt spid="42"/>
                                        </p:tgtEl>
                                        <p:attrNameLst>
                                          <p:attrName>ppt_h</p:attrName>
                                        </p:attrNameLst>
                                      </p:cBhvr>
                                      <p:tavLst>
                                        <p:tav tm="0">
                                          <p:val>
                                            <p:fltVal val="0"/>
                                          </p:val>
                                        </p:tav>
                                        <p:tav tm="100000">
                                          <p:val>
                                            <p:strVal val="#ppt_h"/>
                                          </p:val>
                                        </p:tav>
                                      </p:tavLst>
                                    </p:anim>
                                    <p:animEffect transition="in" filter="fade">
                                      <p:cBhvr>
                                        <p:cTn id="105" dur="500"/>
                                        <p:tgtEl>
                                          <p:spTgt spid="42"/>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0"/>
                                        </p:tgtEl>
                                        <p:attrNameLst>
                                          <p:attrName>style.visibility</p:attrName>
                                        </p:attrNameLst>
                                      </p:cBhvr>
                                      <p:to>
                                        <p:strVal val="visible"/>
                                      </p:to>
                                    </p:set>
                                    <p:anim calcmode="lin" valueType="num">
                                      <p:cBhvr>
                                        <p:cTn id="109" dur="500" fill="hold"/>
                                        <p:tgtEl>
                                          <p:spTgt spid="40"/>
                                        </p:tgtEl>
                                        <p:attrNameLst>
                                          <p:attrName>ppt_w</p:attrName>
                                        </p:attrNameLst>
                                      </p:cBhvr>
                                      <p:tavLst>
                                        <p:tav tm="0">
                                          <p:val>
                                            <p:fltVal val="0"/>
                                          </p:val>
                                        </p:tav>
                                        <p:tav tm="100000">
                                          <p:val>
                                            <p:strVal val="#ppt_w"/>
                                          </p:val>
                                        </p:tav>
                                      </p:tavLst>
                                    </p:anim>
                                    <p:anim calcmode="lin" valueType="num">
                                      <p:cBhvr>
                                        <p:cTn id="110" dur="500" fill="hold"/>
                                        <p:tgtEl>
                                          <p:spTgt spid="40"/>
                                        </p:tgtEl>
                                        <p:attrNameLst>
                                          <p:attrName>ppt_h</p:attrName>
                                        </p:attrNameLst>
                                      </p:cBhvr>
                                      <p:tavLst>
                                        <p:tav tm="0">
                                          <p:val>
                                            <p:fltVal val="0"/>
                                          </p:val>
                                        </p:tav>
                                        <p:tav tm="100000">
                                          <p:val>
                                            <p:strVal val="#ppt_h"/>
                                          </p:val>
                                        </p:tav>
                                      </p:tavLst>
                                    </p:anim>
                                    <p:animEffect transition="in" filter="fade">
                                      <p:cBhvr>
                                        <p:cTn id="111" dur="500"/>
                                        <p:tgtEl>
                                          <p:spTgt spid="40"/>
                                        </p:tgtEl>
                                      </p:cBhvr>
                                    </p:animEffect>
                                  </p:childTnLst>
                                </p:cTn>
                              </p:par>
                            </p:childTnLst>
                          </p:cTn>
                        </p:par>
                        <p:par>
                          <p:cTn id="112" fill="hold">
                            <p:stCondLst>
                              <p:cond delay="9000"/>
                            </p:stCondLst>
                            <p:childTnLst>
                              <p:par>
                                <p:cTn id="113" presetID="53" presetClass="entr" presetSubtype="16" fill="hold"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childTnLst>
                          </p:cTn>
                        </p:par>
                        <p:par>
                          <p:cTn id="124" fill="hold">
                            <p:stCondLst>
                              <p:cond delay="10000"/>
                            </p:stCondLst>
                            <p:childTnLst>
                              <p:par>
                                <p:cTn id="125" presetID="53" presetClass="entr" presetSubtype="16" fill="hold" grpId="0" nodeType="afterEffect">
                                  <p:stCondLst>
                                    <p:cond delay="0"/>
                                  </p:stCondLst>
                                  <p:childTnLst>
                                    <p:set>
                                      <p:cBhvr>
                                        <p:cTn id="126" dur="1" fill="hold">
                                          <p:stCondLst>
                                            <p:cond delay="0"/>
                                          </p:stCondLst>
                                        </p:cTn>
                                        <p:tgtEl>
                                          <p:spTgt spid="43"/>
                                        </p:tgtEl>
                                        <p:attrNameLst>
                                          <p:attrName>style.visibility</p:attrName>
                                        </p:attrNameLst>
                                      </p:cBhvr>
                                      <p:to>
                                        <p:strVal val="visible"/>
                                      </p:to>
                                    </p:set>
                                    <p:anim calcmode="lin" valueType="num">
                                      <p:cBhvr>
                                        <p:cTn id="127" dur="500" fill="hold"/>
                                        <p:tgtEl>
                                          <p:spTgt spid="43"/>
                                        </p:tgtEl>
                                        <p:attrNameLst>
                                          <p:attrName>ppt_w</p:attrName>
                                        </p:attrNameLst>
                                      </p:cBhvr>
                                      <p:tavLst>
                                        <p:tav tm="0">
                                          <p:val>
                                            <p:fltVal val="0"/>
                                          </p:val>
                                        </p:tav>
                                        <p:tav tm="100000">
                                          <p:val>
                                            <p:strVal val="#ppt_w"/>
                                          </p:val>
                                        </p:tav>
                                      </p:tavLst>
                                    </p:anim>
                                    <p:anim calcmode="lin" valueType="num">
                                      <p:cBhvr>
                                        <p:cTn id="128" dur="500" fill="hold"/>
                                        <p:tgtEl>
                                          <p:spTgt spid="43"/>
                                        </p:tgtEl>
                                        <p:attrNameLst>
                                          <p:attrName>ppt_h</p:attrName>
                                        </p:attrNameLst>
                                      </p:cBhvr>
                                      <p:tavLst>
                                        <p:tav tm="0">
                                          <p:val>
                                            <p:fltVal val="0"/>
                                          </p:val>
                                        </p:tav>
                                        <p:tav tm="100000">
                                          <p:val>
                                            <p:strVal val="#ppt_h"/>
                                          </p:val>
                                        </p:tav>
                                      </p:tavLst>
                                    </p:anim>
                                    <p:animEffect transition="in" filter="fade">
                                      <p:cBhvr>
                                        <p:cTn id="12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animBg="1"/>
      <p:bldP spid="30" grpId="0"/>
      <p:bldP spid="31" grpId="0" animBg="1"/>
      <p:bldP spid="33" grpId="0"/>
      <p:bldP spid="34" grpId="0" animBg="1"/>
      <p:bldP spid="36" grpId="0"/>
      <p:bldP spid="37" grpId="0" animBg="1"/>
      <p:bldP spid="39" grpId="0"/>
      <p:bldP spid="40" grpId="0" animBg="1"/>
      <p:bldP spid="42" grpId="0"/>
      <p:bldP spid="43" grpId="0" animBg="1"/>
      <p:bldP spid="4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524000" y="2057400"/>
            <a:ext cx="6039632" cy="2743200"/>
          </a:xfrm>
          <a:prstGeom prst="horizontalScroll">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فنون الحوار</a:t>
            </a:r>
          </a:p>
        </p:txBody>
      </p:sp>
      <p:sp>
        <p:nvSpPr>
          <p:cNvPr id="9" name="Rounded Rectangle 8"/>
          <p:cNvSpPr/>
          <p:nvPr/>
        </p:nvSpPr>
        <p:spPr>
          <a:xfrm>
            <a:off x="1924832" y="4916466"/>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800" dirty="0">
                <a:solidFill>
                  <a:schemeClr val="tx2">
                    <a:lumMod val="50000"/>
                  </a:schemeClr>
                </a:solidFill>
              </a:rPr>
              <a:t>تقنية لقيادة الحوار مستقاة من الهدي النبوي</a:t>
            </a:r>
          </a:p>
        </p:txBody>
      </p:sp>
    </p:spTree>
    <p:extLst>
      <p:ext uri="{BB962C8B-B14F-4D97-AF65-F5344CB8AC3E}">
        <p14:creationId xmlns:p14="http://schemas.microsoft.com/office/powerpoint/2010/main" xmlns="" val="7490111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Flowchart: Document 4"/>
          <p:cNvSpPr/>
          <p:nvPr/>
        </p:nvSpPr>
        <p:spPr>
          <a:xfrm>
            <a:off x="2286000" y="2133600"/>
            <a:ext cx="4495800" cy="2286000"/>
          </a:xfrm>
          <a:prstGeom prst="flowChartDocumen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مثال 1</a:t>
            </a:r>
          </a:p>
        </p:txBody>
      </p:sp>
    </p:spTree>
    <p:extLst>
      <p:ext uri="{BB962C8B-B14F-4D97-AF65-F5344CB8AC3E}">
        <p14:creationId xmlns:p14="http://schemas.microsoft.com/office/powerpoint/2010/main" xmlns="" val="2682846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990600" y="540127"/>
            <a:ext cx="7162800" cy="4524315"/>
          </a:xfrm>
          <a:prstGeom prst="rect">
            <a:avLst/>
          </a:prstGeom>
        </p:spPr>
        <p:txBody>
          <a:bodyPr wrap="square">
            <a:spAutoFit/>
          </a:bodyPr>
          <a:lstStyle/>
          <a:p>
            <a:pPr algn="justLow" rtl="1"/>
            <a:r>
              <a:rPr lang="ar-EG" sz="3200" b="1" dirty="0">
                <a:solidFill>
                  <a:srgbClr val="0070C0"/>
                </a:solidFill>
              </a:rPr>
              <a:t>عن ابي أمامة رضي الله عنه:ان فتى شابا أتى النبي (صلى الله عليه وسلم) فقال: يا رسول الله أئذن لي </a:t>
            </a:r>
            <a:r>
              <a:rPr lang="ar-EG" sz="3200" b="1" dirty="0" smtClean="0">
                <a:solidFill>
                  <a:srgbClr val="0070C0"/>
                </a:solidFill>
              </a:rPr>
              <a:t>بالزنا,فقال(صلى </a:t>
            </a:r>
            <a:r>
              <a:rPr lang="ar-EG" sz="3200" b="1" dirty="0">
                <a:solidFill>
                  <a:srgbClr val="0070C0"/>
                </a:solidFill>
              </a:rPr>
              <a:t>الله عليه وسلم) أدن,فدنا منه قريبا,قال: اجلس, فجلس, فقال أتحبه لأمك قال:لا والله,جعلني الله فدائك,:ولا الناس يحبونه لأمهاتهم,قال :اتحبه لأختك قال: لا والله جعلني الله فداك, قال ولا الناس يحبونه لأخواتهم, قال اتحبه لعمتك قال: لا والله جعلني الله فداك. قال ولا الناس يحبونه لعماتهم, قال اتحبه لخالتك </a:t>
            </a:r>
          </a:p>
        </p:txBody>
      </p:sp>
      <p:sp>
        <p:nvSpPr>
          <p:cNvPr id="3" name="Rectangle 2"/>
          <p:cNvSpPr/>
          <p:nvPr/>
        </p:nvSpPr>
        <p:spPr>
          <a:xfrm>
            <a:off x="1066800" y="4754940"/>
            <a:ext cx="6934200" cy="1569660"/>
          </a:xfrm>
          <a:prstGeom prst="rect">
            <a:avLst/>
          </a:prstGeom>
        </p:spPr>
        <p:txBody>
          <a:bodyPr wrap="square">
            <a:spAutoFit/>
          </a:bodyPr>
          <a:lstStyle/>
          <a:p>
            <a:pPr algn="justLow" rtl="1"/>
            <a:r>
              <a:rPr lang="ar-EG" sz="3200" b="1" dirty="0">
                <a:solidFill>
                  <a:srgbClr val="0070C0"/>
                </a:solidFill>
              </a:rPr>
              <a:t>فوضع يده عليه وقال اللهم اغفر ذنبه وطهر </a:t>
            </a:r>
            <a:r>
              <a:rPr lang="ar-EG" sz="3200" b="1" dirty="0" smtClean="0">
                <a:solidFill>
                  <a:srgbClr val="0070C0"/>
                </a:solidFill>
              </a:rPr>
              <a:t/>
            </a:r>
            <a:br>
              <a:rPr lang="ar-EG" sz="3200" b="1" dirty="0" smtClean="0">
                <a:solidFill>
                  <a:srgbClr val="0070C0"/>
                </a:solidFill>
              </a:rPr>
            </a:br>
            <a:r>
              <a:rPr lang="ar-EG" sz="3200" b="1" dirty="0" smtClean="0">
                <a:solidFill>
                  <a:srgbClr val="0070C0"/>
                </a:solidFill>
              </a:rPr>
              <a:t>قلبه </a:t>
            </a:r>
            <a:r>
              <a:rPr lang="ar-EG" sz="3200" b="1" dirty="0">
                <a:solidFill>
                  <a:srgbClr val="0070C0"/>
                </a:solidFill>
              </a:rPr>
              <a:t>واحصن فرجه, فلم يكن الفتى بعد ذلك يلتفت الى شئ</a:t>
            </a:r>
          </a:p>
        </p:txBody>
      </p:sp>
    </p:spTree>
    <p:extLst>
      <p:ext uri="{BB962C8B-B14F-4D97-AF65-F5344CB8AC3E}">
        <p14:creationId xmlns:p14="http://schemas.microsoft.com/office/powerpoint/2010/main" xmlns="" val="264491907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514600" y="457200"/>
            <a:ext cx="4114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الدروس المستفادة</a:t>
            </a:r>
          </a:p>
        </p:txBody>
      </p:sp>
      <p:sp>
        <p:nvSpPr>
          <p:cNvPr id="11" name="Rounded Rectangle 10"/>
          <p:cNvSpPr/>
          <p:nvPr/>
        </p:nvSpPr>
        <p:spPr>
          <a:xfrm>
            <a:off x="1752600" y="1868466"/>
            <a:ext cx="5105400" cy="1484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حدد مستمعك,حدد هدفك حدد ان تكون قائدا فيتغير الموقف أم مقودا فتكون سلبيا</a:t>
            </a:r>
          </a:p>
        </p:txBody>
      </p:sp>
      <p:sp>
        <p:nvSpPr>
          <p:cNvPr id="2" name="Pentagon 1"/>
          <p:cNvSpPr/>
          <p:nvPr/>
        </p:nvSpPr>
        <p:spPr>
          <a:xfrm flipH="1">
            <a:off x="7010400" y="2249466"/>
            <a:ext cx="1524000" cy="722334"/>
          </a:xfrm>
          <a:prstGeom prst="homePlate">
            <a:avLst/>
          </a:prstGeom>
          <a:solidFill>
            <a:srgbClr val="FF3399">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dirty="0"/>
              <a:t>حدد</a:t>
            </a:r>
            <a:endParaRPr lang="ar-EG" sz="3200" dirty="0">
              <a:solidFill>
                <a:schemeClr val="tx2">
                  <a:lumMod val="50000"/>
                </a:schemeClr>
              </a:solidFill>
            </a:endParaRPr>
          </a:p>
        </p:txBody>
      </p:sp>
      <p:sp>
        <p:nvSpPr>
          <p:cNvPr id="17" name="Rounded Rectangle 16"/>
          <p:cNvSpPr/>
          <p:nvPr/>
        </p:nvSpPr>
        <p:spPr>
          <a:xfrm>
            <a:off x="1752600" y="4078266"/>
            <a:ext cx="5105400" cy="1484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السماح بالجلوس الى جوارك وعدم زجره وان تصدق في حبه وبلا شروط كل ذلك يدل علا القرب</a:t>
            </a:r>
          </a:p>
        </p:txBody>
      </p:sp>
      <p:sp>
        <p:nvSpPr>
          <p:cNvPr id="18" name="Pentagon 17"/>
          <p:cNvSpPr/>
          <p:nvPr/>
        </p:nvSpPr>
        <p:spPr>
          <a:xfrm flipH="1">
            <a:off x="7010400" y="4459266"/>
            <a:ext cx="1524000" cy="722334"/>
          </a:xfrm>
          <a:prstGeom prst="homePlate">
            <a:avLst/>
          </a:prstGeom>
          <a:solidFill>
            <a:srgbClr val="FF3399">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dirty="0"/>
              <a:t>القرب النفسي</a:t>
            </a:r>
            <a:endParaRPr lang="ar-EG" sz="2400" dirty="0">
              <a:solidFill>
                <a:schemeClr val="tx2">
                  <a:lumMod val="50000"/>
                </a:schemeClr>
              </a:solidFill>
            </a:endParaRPr>
          </a:p>
        </p:txBody>
      </p:sp>
    </p:spTree>
    <p:extLst>
      <p:ext uri="{BB962C8B-B14F-4D97-AF65-F5344CB8AC3E}">
        <p14:creationId xmlns:p14="http://schemas.microsoft.com/office/powerpoint/2010/main" xmlns="" val="428770550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438400" y="381000"/>
            <a:ext cx="4114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الدروس المستفادة</a:t>
            </a:r>
          </a:p>
        </p:txBody>
      </p:sp>
      <p:sp>
        <p:nvSpPr>
          <p:cNvPr id="11" name="Rounded Rectangle 10"/>
          <p:cNvSpPr/>
          <p:nvPr/>
        </p:nvSpPr>
        <p:spPr>
          <a:xfrm>
            <a:off x="1905000" y="1792266"/>
            <a:ext cx="5105400" cy="1484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2400" dirty="0">
                <a:solidFill>
                  <a:schemeClr val="tx2">
                    <a:lumMod val="50000"/>
                  </a:schemeClr>
                </a:solidFill>
              </a:rPr>
              <a:t>حتى تنقل الانسان الاخر من زاويته ال زاويتك,فابدا بأن تنتقل انت الى زاويته ثم تسير معه الى زاويتك, فيعتقد أنها زاويته ثم تسير معه </a:t>
            </a:r>
            <a:endParaRPr lang="ar-EG" sz="2400" dirty="0" smtClean="0">
              <a:solidFill>
                <a:schemeClr val="tx2">
                  <a:lumMod val="50000"/>
                </a:schemeClr>
              </a:solidFill>
            </a:endParaRPr>
          </a:p>
          <a:p>
            <a:pPr algn="ctr" rtl="1"/>
            <a:r>
              <a:rPr lang="ar-EG" sz="2400" dirty="0" smtClean="0">
                <a:solidFill>
                  <a:schemeClr val="tx2">
                    <a:lumMod val="50000"/>
                  </a:schemeClr>
                </a:solidFill>
              </a:rPr>
              <a:t>الى </a:t>
            </a:r>
            <a:r>
              <a:rPr lang="ar-EG" sz="2400" dirty="0">
                <a:solidFill>
                  <a:schemeClr val="tx2">
                    <a:lumMod val="50000"/>
                  </a:schemeClr>
                </a:solidFill>
              </a:rPr>
              <a:t>زاوينك, فيعتقد أنها زاويته</a:t>
            </a:r>
          </a:p>
        </p:txBody>
      </p:sp>
      <p:sp>
        <p:nvSpPr>
          <p:cNvPr id="2" name="Pentagon 1"/>
          <p:cNvSpPr/>
          <p:nvPr/>
        </p:nvSpPr>
        <p:spPr>
          <a:xfrm flipH="1">
            <a:off x="7162800" y="2173266"/>
            <a:ext cx="1524000" cy="722334"/>
          </a:xfrm>
          <a:prstGeom prst="homePlate">
            <a:avLst/>
          </a:prstGeom>
          <a:solidFill>
            <a:srgbClr val="FF3399">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dirty="0"/>
              <a:t>النظر بمنظاره</a:t>
            </a:r>
            <a:endParaRPr lang="ar-EG" sz="2400" dirty="0">
              <a:solidFill>
                <a:schemeClr val="tx2">
                  <a:lumMod val="50000"/>
                </a:schemeClr>
              </a:solidFill>
            </a:endParaRPr>
          </a:p>
        </p:txBody>
      </p:sp>
      <p:sp>
        <p:nvSpPr>
          <p:cNvPr id="17" name="Rounded Rectangle 16"/>
          <p:cNvSpPr/>
          <p:nvPr/>
        </p:nvSpPr>
        <p:spPr>
          <a:xfrm>
            <a:off x="1905000" y="4230666"/>
            <a:ext cx="5105400" cy="10271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دع الرجل الأخر يكثر معك نقاط الالتقاء </a:t>
            </a:r>
          </a:p>
        </p:txBody>
      </p:sp>
      <p:sp>
        <p:nvSpPr>
          <p:cNvPr id="18" name="Pentagon 17"/>
          <p:cNvSpPr/>
          <p:nvPr/>
        </p:nvSpPr>
        <p:spPr>
          <a:xfrm flipH="1">
            <a:off x="7162800" y="4383066"/>
            <a:ext cx="1524000" cy="722334"/>
          </a:xfrm>
          <a:prstGeom prst="homePlate">
            <a:avLst/>
          </a:prstGeom>
          <a:solidFill>
            <a:srgbClr val="FF3399">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dirty="0"/>
              <a:t>ابدا بنقاط الاتفاق </a:t>
            </a:r>
          </a:p>
        </p:txBody>
      </p:sp>
    </p:spTree>
    <p:extLst>
      <p:ext uri="{BB962C8B-B14F-4D97-AF65-F5344CB8AC3E}">
        <p14:creationId xmlns:p14="http://schemas.microsoft.com/office/powerpoint/2010/main" xmlns="" val="37168345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438400" y="457200"/>
            <a:ext cx="4114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الدروس المستفادة</a:t>
            </a:r>
          </a:p>
        </p:txBody>
      </p:sp>
      <p:sp>
        <p:nvSpPr>
          <p:cNvPr id="11" name="Rounded Rectangle 10"/>
          <p:cNvSpPr/>
          <p:nvPr/>
        </p:nvSpPr>
        <p:spPr>
          <a:xfrm>
            <a:off x="1905000" y="1868466"/>
            <a:ext cx="5105400" cy="1484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فالسؤال مصدر اثارة للانتباه لان فيه مجهولا وترغيبا فتحبه النفس </a:t>
            </a:r>
          </a:p>
        </p:txBody>
      </p:sp>
      <p:sp>
        <p:nvSpPr>
          <p:cNvPr id="2" name="Pentagon 1"/>
          <p:cNvSpPr/>
          <p:nvPr/>
        </p:nvSpPr>
        <p:spPr>
          <a:xfrm flipH="1">
            <a:off x="7162800" y="2249466"/>
            <a:ext cx="1524000" cy="722334"/>
          </a:xfrm>
          <a:prstGeom prst="homePlate">
            <a:avLst/>
          </a:prstGeom>
          <a:solidFill>
            <a:srgbClr val="FF3399">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dirty="0"/>
              <a:t>اثارة السؤال </a:t>
            </a:r>
          </a:p>
        </p:txBody>
      </p:sp>
      <p:sp>
        <p:nvSpPr>
          <p:cNvPr id="17" name="Rounded Rectangle 16"/>
          <p:cNvSpPr/>
          <p:nvPr/>
        </p:nvSpPr>
        <p:spPr>
          <a:xfrm>
            <a:off x="1905000" y="4306866"/>
            <a:ext cx="5105400" cy="10271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وضع اليد على الصدر,الكلمة الطيبة, الدعاء,الاكثار من اللمسات السحرية</a:t>
            </a:r>
          </a:p>
        </p:txBody>
      </p:sp>
      <p:sp>
        <p:nvSpPr>
          <p:cNvPr id="18" name="Pentagon 17"/>
          <p:cNvSpPr/>
          <p:nvPr/>
        </p:nvSpPr>
        <p:spPr>
          <a:xfrm flipH="1">
            <a:off x="7162800" y="4459266"/>
            <a:ext cx="1524000" cy="722334"/>
          </a:xfrm>
          <a:prstGeom prst="homePlate">
            <a:avLst/>
          </a:prstGeom>
          <a:solidFill>
            <a:srgbClr val="FF3399">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dirty="0"/>
              <a:t>اللمسات الحانية </a:t>
            </a:r>
          </a:p>
        </p:txBody>
      </p:sp>
    </p:spTree>
    <p:extLst>
      <p:ext uri="{BB962C8B-B14F-4D97-AF65-F5344CB8AC3E}">
        <p14:creationId xmlns:p14="http://schemas.microsoft.com/office/powerpoint/2010/main" xmlns="" val="135332319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 y="-297"/>
            <a:ext cx="9144793" cy="6858594"/>
          </a:xfrm>
          <a:prstGeom prst="rect">
            <a:avLst/>
          </a:prstGeom>
        </p:spPr>
      </p:pic>
      <p:sp>
        <p:nvSpPr>
          <p:cNvPr id="5" name="Flowchart: Document 4"/>
          <p:cNvSpPr/>
          <p:nvPr/>
        </p:nvSpPr>
        <p:spPr>
          <a:xfrm>
            <a:off x="2286000" y="2133600"/>
            <a:ext cx="4495800" cy="2286000"/>
          </a:xfrm>
          <a:prstGeom prst="flowChartDocumen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مثال </a:t>
            </a:r>
            <a:r>
              <a:rPr lang="ar-EG" sz="5000" dirty="0" smtClean="0">
                <a:solidFill>
                  <a:schemeClr val="tx2">
                    <a:lumMod val="50000"/>
                  </a:schemeClr>
                </a:solidFill>
              </a:rPr>
              <a:t>2</a:t>
            </a:r>
            <a:endParaRPr lang="ar-EG" sz="5000" dirty="0">
              <a:solidFill>
                <a:schemeClr val="tx2">
                  <a:lumMod val="50000"/>
                </a:schemeClr>
              </a:solidFill>
            </a:endParaRPr>
          </a:p>
        </p:txBody>
      </p:sp>
    </p:spTree>
    <p:extLst>
      <p:ext uri="{BB962C8B-B14F-4D97-AF65-F5344CB8AC3E}">
        <p14:creationId xmlns:p14="http://schemas.microsoft.com/office/powerpoint/2010/main" xmlns="" val="142962013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1143000" y="1184970"/>
            <a:ext cx="6934200" cy="3539430"/>
          </a:xfrm>
          <a:prstGeom prst="rect">
            <a:avLst/>
          </a:prstGeom>
        </p:spPr>
        <p:txBody>
          <a:bodyPr wrap="square">
            <a:spAutoFit/>
          </a:bodyPr>
          <a:lstStyle/>
          <a:p>
            <a:pPr algn="justLow" rtl="1"/>
            <a:r>
              <a:rPr lang="ar-EG" sz="3200" b="1" dirty="0">
                <a:solidFill>
                  <a:srgbClr val="0070C0"/>
                </a:solidFill>
              </a:rPr>
              <a:t>عن انس رضي الله عنه قال كان </a:t>
            </a:r>
            <a:br>
              <a:rPr lang="ar-EG" sz="3200" b="1" dirty="0">
                <a:solidFill>
                  <a:srgbClr val="0070C0"/>
                </a:solidFill>
              </a:rPr>
            </a:br>
            <a:r>
              <a:rPr lang="ar-EG" sz="3200" b="1" dirty="0">
                <a:solidFill>
                  <a:srgbClr val="0070C0"/>
                </a:solidFill>
              </a:rPr>
              <a:t>(صلى الله عليه وسلم) أحسن الناس خلقا وكان لي اخ يقال له </a:t>
            </a:r>
            <a:r>
              <a:rPr lang="ar-EG" sz="3200" b="1" dirty="0" smtClean="0">
                <a:solidFill>
                  <a:srgbClr val="0070C0"/>
                </a:solidFill>
              </a:rPr>
              <a:t>أبو </a:t>
            </a:r>
            <a:r>
              <a:rPr lang="ar-EG" sz="3200" b="1" dirty="0">
                <a:solidFill>
                  <a:srgbClr val="0070C0"/>
                </a:solidFill>
              </a:rPr>
              <a:t>عمير وهو فطيم  كان اذا جاءنا </a:t>
            </a:r>
            <a:br>
              <a:rPr lang="ar-EG" sz="3200" b="1" dirty="0">
                <a:solidFill>
                  <a:srgbClr val="0070C0"/>
                </a:solidFill>
              </a:rPr>
            </a:br>
            <a:r>
              <a:rPr lang="ar-EG" sz="3200" b="1" dirty="0">
                <a:solidFill>
                  <a:srgbClr val="0070C0"/>
                </a:solidFill>
              </a:rPr>
              <a:t>(صلى الله عليه وسلم) قال يا أبا عمير ما فعل النغير وهو طائر صغير لنغر كان يلعب به , وربما حضرت الصلاة وهو في بي تنا فيامرنا  بالبساط اللذي تحته فيكنس ثم ينفخ ,ثم يقوم ونقوم خلفه فيصلي بنا</a:t>
            </a:r>
          </a:p>
        </p:txBody>
      </p:sp>
    </p:spTree>
    <p:extLst>
      <p:ext uri="{BB962C8B-B14F-4D97-AF65-F5344CB8AC3E}">
        <p14:creationId xmlns:p14="http://schemas.microsoft.com/office/powerpoint/2010/main" xmlns="" val="25483614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438400" y="381000"/>
            <a:ext cx="4114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الدروس المستفادة</a:t>
            </a:r>
          </a:p>
        </p:txBody>
      </p:sp>
      <p:sp>
        <p:nvSpPr>
          <p:cNvPr id="11" name="Rounded Rectangle 10"/>
          <p:cNvSpPr/>
          <p:nvPr/>
        </p:nvSpPr>
        <p:spPr>
          <a:xfrm>
            <a:off x="1981200" y="1792266"/>
            <a:ext cx="5105400" cy="1484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التواضع له, الابتسامة, الكنى, التكلم بما يناسب ادراكه وعقله</a:t>
            </a:r>
          </a:p>
        </p:txBody>
      </p:sp>
      <p:sp>
        <p:nvSpPr>
          <p:cNvPr id="2" name="Pentagon 1"/>
          <p:cNvSpPr/>
          <p:nvPr/>
        </p:nvSpPr>
        <p:spPr>
          <a:xfrm flipH="1">
            <a:off x="7239000" y="2173266"/>
            <a:ext cx="1524000" cy="722334"/>
          </a:xfrm>
          <a:prstGeom prst="homePlate">
            <a:avLst/>
          </a:prstGeom>
          <a:solidFill>
            <a:srgbClr val="FF3399">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dirty="0"/>
              <a:t>حسسه بالاهتمام</a:t>
            </a:r>
            <a:endParaRPr lang="ar-EG" sz="2000" dirty="0">
              <a:solidFill>
                <a:schemeClr val="tx2">
                  <a:lumMod val="50000"/>
                </a:schemeClr>
              </a:solidFill>
            </a:endParaRPr>
          </a:p>
        </p:txBody>
      </p:sp>
      <p:sp>
        <p:nvSpPr>
          <p:cNvPr id="17" name="Rounded Rectangle 16"/>
          <p:cNvSpPr/>
          <p:nvPr/>
        </p:nvSpPr>
        <p:spPr>
          <a:xfrm>
            <a:off x="1981200" y="4002066"/>
            <a:ext cx="5105400" cy="1484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السؤال عن اهتماماته وهمومه ومشاكله </a:t>
            </a:r>
            <a:r>
              <a:rPr lang="ar-EG" sz="3200" dirty="0" smtClean="0">
                <a:solidFill>
                  <a:schemeClr val="tx2">
                    <a:lumMod val="50000"/>
                  </a:schemeClr>
                </a:solidFill>
              </a:rPr>
              <a:t>ونفسيته تشعره </a:t>
            </a:r>
            <a:r>
              <a:rPr lang="ar-EG" sz="3200" dirty="0">
                <a:solidFill>
                  <a:schemeClr val="tx2">
                    <a:lumMod val="50000"/>
                  </a:schemeClr>
                </a:solidFill>
              </a:rPr>
              <a:t>بانك </a:t>
            </a:r>
            <a:r>
              <a:rPr lang="ar-EG" sz="3200" dirty="0" smtClean="0">
                <a:solidFill>
                  <a:schemeClr val="tx2">
                    <a:lumMod val="50000"/>
                  </a:schemeClr>
                </a:solidFill>
              </a:rPr>
              <a:t/>
            </a:r>
            <a:br>
              <a:rPr lang="ar-EG" sz="3200" dirty="0" smtClean="0">
                <a:solidFill>
                  <a:schemeClr val="tx2">
                    <a:lumMod val="50000"/>
                  </a:schemeClr>
                </a:solidFill>
              </a:rPr>
            </a:br>
            <a:r>
              <a:rPr lang="ar-EG" sz="3200" dirty="0" smtClean="0">
                <a:solidFill>
                  <a:schemeClr val="tx2">
                    <a:lumMod val="50000"/>
                  </a:schemeClr>
                </a:solidFill>
              </a:rPr>
              <a:t>تعرفه </a:t>
            </a:r>
            <a:r>
              <a:rPr lang="ar-EG" sz="3200" dirty="0">
                <a:solidFill>
                  <a:schemeClr val="tx2">
                    <a:lumMod val="50000"/>
                  </a:schemeClr>
                </a:solidFill>
              </a:rPr>
              <a:t>جيدا</a:t>
            </a:r>
          </a:p>
        </p:txBody>
      </p:sp>
      <p:sp>
        <p:nvSpPr>
          <p:cNvPr id="18" name="Pentagon 17"/>
          <p:cNvSpPr/>
          <p:nvPr/>
        </p:nvSpPr>
        <p:spPr>
          <a:xfrm flipH="1">
            <a:off x="7239000" y="4383066"/>
            <a:ext cx="1524000" cy="722334"/>
          </a:xfrm>
          <a:prstGeom prst="homePlate">
            <a:avLst/>
          </a:prstGeom>
          <a:solidFill>
            <a:srgbClr val="FF3399">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dirty="0"/>
              <a:t>الخلفية المسبقة</a:t>
            </a:r>
            <a:endParaRPr lang="ar-EG" sz="2400" dirty="0">
              <a:solidFill>
                <a:schemeClr val="tx2">
                  <a:lumMod val="50000"/>
                </a:schemeClr>
              </a:solidFill>
            </a:endParaRPr>
          </a:p>
        </p:txBody>
      </p:sp>
    </p:spTree>
    <p:extLst>
      <p:ext uri="{BB962C8B-B14F-4D97-AF65-F5344CB8AC3E}">
        <p14:creationId xmlns:p14="http://schemas.microsoft.com/office/powerpoint/2010/main" xmlns="" val="102295781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514600" y="341334"/>
            <a:ext cx="4114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الدروس المستفادة</a:t>
            </a:r>
          </a:p>
        </p:txBody>
      </p:sp>
      <p:sp>
        <p:nvSpPr>
          <p:cNvPr id="17" name="Rounded Rectangle 16"/>
          <p:cNvSpPr/>
          <p:nvPr/>
        </p:nvSpPr>
        <p:spPr>
          <a:xfrm>
            <a:off x="1981200" y="2779734"/>
            <a:ext cx="5105400" cy="2325666"/>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بالتواضع, عندها تملك أقوى سلاح للتاثير وجذب </a:t>
            </a:r>
            <a:r>
              <a:rPr lang="ar-EG" sz="3200" dirty="0" smtClean="0">
                <a:solidFill>
                  <a:schemeClr val="tx2">
                    <a:lumMod val="50000"/>
                  </a:schemeClr>
                </a:solidFill>
              </a:rPr>
              <a:t>الأخرين</a:t>
            </a:r>
          </a:p>
          <a:p>
            <a:pPr algn="ctr" rtl="1"/>
            <a:r>
              <a:rPr lang="ar-EG" sz="3200" dirty="0" smtClean="0">
                <a:solidFill>
                  <a:schemeClr val="tx2">
                    <a:lumMod val="50000"/>
                  </a:schemeClr>
                </a:solidFill>
              </a:rPr>
              <a:t> </a:t>
            </a:r>
            <a:r>
              <a:rPr lang="ar-EG" sz="3200" dirty="0">
                <a:solidFill>
                  <a:schemeClr val="tx2">
                    <a:lumMod val="50000"/>
                  </a:schemeClr>
                </a:solidFill>
              </a:rPr>
              <a:t>ان تتأدب حتى مع من هم أقل منك عمرا ومعرفة</a:t>
            </a:r>
          </a:p>
        </p:txBody>
      </p:sp>
      <p:sp>
        <p:nvSpPr>
          <p:cNvPr id="18" name="Pentagon 17"/>
          <p:cNvSpPr/>
          <p:nvPr/>
        </p:nvSpPr>
        <p:spPr>
          <a:xfrm flipH="1">
            <a:off x="7239000" y="3581400"/>
            <a:ext cx="1524000" cy="722334"/>
          </a:xfrm>
          <a:prstGeom prst="homePlate">
            <a:avLst/>
          </a:prstGeom>
          <a:solidFill>
            <a:srgbClr val="FF3399">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3200" dirty="0"/>
              <a:t>التأدب</a:t>
            </a:r>
            <a:endParaRPr lang="ar-EG" sz="3200" dirty="0">
              <a:solidFill>
                <a:schemeClr val="tx2">
                  <a:lumMod val="50000"/>
                </a:schemeClr>
              </a:solidFill>
            </a:endParaRPr>
          </a:p>
        </p:txBody>
      </p:sp>
    </p:spTree>
    <p:extLst>
      <p:ext uri="{BB962C8B-B14F-4D97-AF65-F5344CB8AC3E}">
        <p14:creationId xmlns:p14="http://schemas.microsoft.com/office/powerpoint/2010/main" xmlns="" val="203846919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371600" y="1295400"/>
            <a:ext cx="6324600" cy="3849666"/>
          </a:xfrm>
          <a:prstGeom prst="horizontalScroll">
            <a:avLst/>
          </a:prstGeom>
          <a:gradFill>
            <a:gsLst>
              <a:gs pos="0">
                <a:srgbClr val="FF99FF"/>
              </a:gs>
              <a:gs pos="50000">
                <a:srgbClr val="FF6699"/>
              </a:gs>
              <a:gs pos="100000">
                <a:srgbClr val="FF99FF"/>
              </a:gs>
            </a:gsLst>
            <a:lin ang="5400000" scaled="0"/>
          </a:gradFill>
          <a:ln>
            <a:solidFill>
              <a:srgbClr val="FF99CC"/>
            </a:solidFill>
          </a:ln>
        </p:spPr>
        <p:style>
          <a:lnRef idx="2">
            <a:schemeClr val="accent1">
              <a:shade val="50000"/>
            </a:schemeClr>
          </a:lnRef>
          <a:fillRef idx="1">
            <a:schemeClr val="accent1"/>
          </a:fillRef>
          <a:effectRef idx="0">
            <a:schemeClr val="accent1"/>
          </a:effectRef>
          <a:fontRef idx="minor">
            <a:schemeClr val="lt1"/>
          </a:fontRef>
        </p:style>
        <p:txBody>
          <a:bodyPr rtlCol="1"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العادة الأولى </a:t>
            </a:r>
            <a:endPar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rtl="1"/>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كن سباق ،مبادر </a:t>
            </a:r>
          </a:p>
          <a:p>
            <a:pPr algn="ctr"/>
            <a:r>
              <a:rPr lang="ar-EG" sz="5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ar-EG" sz="5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الرؤية الشخصية)</a:t>
            </a:r>
          </a:p>
        </p:txBody>
      </p:sp>
    </p:spTree>
    <p:extLst>
      <p:ext uri="{BB962C8B-B14F-4D97-AF65-F5344CB8AC3E}">
        <p14:creationId xmlns:p14="http://schemas.microsoft.com/office/powerpoint/2010/main" xmlns="" val="3140932116"/>
      </p:ext>
    </p:extLst>
  </p:cSld>
  <p:clrMapOvr>
    <a:masterClrMapping/>
  </p:clrMapOvr>
  <mc:AlternateContent xmlns:mc="http://schemas.openxmlformats.org/markup-compatibility/2006">
    <mc:Choice xmlns:p14="http://schemas.microsoft.com/office/powerpoint/2010/main" xmlns="" Requires="p14">
      <p:transition spd="slow" p14:dur="1200">
        <p14:prism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Flowchart: Document 4"/>
          <p:cNvSpPr/>
          <p:nvPr/>
        </p:nvSpPr>
        <p:spPr>
          <a:xfrm>
            <a:off x="2286000" y="2133600"/>
            <a:ext cx="4495800" cy="2286000"/>
          </a:xfrm>
          <a:prstGeom prst="flowChartDocumen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مثال </a:t>
            </a:r>
            <a:r>
              <a:rPr lang="ar-EG" sz="5000" dirty="0" smtClean="0">
                <a:solidFill>
                  <a:schemeClr val="tx2">
                    <a:lumMod val="50000"/>
                  </a:schemeClr>
                </a:solidFill>
              </a:rPr>
              <a:t>3</a:t>
            </a:r>
            <a:endParaRPr lang="ar-EG" sz="5000" dirty="0">
              <a:solidFill>
                <a:schemeClr val="tx2">
                  <a:lumMod val="50000"/>
                </a:schemeClr>
              </a:solidFill>
            </a:endParaRPr>
          </a:p>
        </p:txBody>
      </p:sp>
    </p:spTree>
    <p:extLst>
      <p:ext uri="{BB962C8B-B14F-4D97-AF65-F5344CB8AC3E}">
        <p14:creationId xmlns:p14="http://schemas.microsoft.com/office/powerpoint/2010/main" xmlns="" val="28423725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514600" y="457200"/>
            <a:ext cx="4114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الدروس المستفادة</a:t>
            </a:r>
          </a:p>
        </p:txBody>
      </p:sp>
      <p:sp>
        <p:nvSpPr>
          <p:cNvPr id="11" name="Rounded Rectangle 10"/>
          <p:cNvSpPr/>
          <p:nvPr/>
        </p:nvSpPr>
        <p:spPr>
          <a:xfrm>
            <a:off x="1905000" y="1868466"/>
            <a:ext cx="5105400" cy="1484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تسمع اكثر مما تتكلم ولا تقاطع , وان تمنح الفرصة للتعبير عما </a:t>
            </a:r>
            <a:r>
              <a:rPr lang="ar-EG" sz="3200" dirty="0" smtClean="0">
                <a:solidFill>
                  <a:schemeClr val="tx2">
                    <a:lumMod val="50000"/>
                  </a:schemeClr>
                </a:solidFill>
              </a:rPr>
              <a:t>بالداخل</a:t>
            </a:r>
          </a:p>
          <a:p>
            <a:pPr algn="ctr" rtl="1"/>
            <a:r>
              <a:rPr lang="ar-EG" sz="3200" dirty="0" smtClean="0">
                <a:solidFill>
                  <a:schemeClr val="tx2">
                    <a:lumMod val="50000"/>
                  </a:schemeClr>
                </a:solidFill>
              </a:rPr>
              <a:t>ولو </a:t>
            </a:r>
            <a:r>
              <a:rPr lang="ar-EG" sz="3200" dirty="0">
                <a:solidFill>
                  <a:schemeClr val="tx2">
                    <a:lumMod val="50000"/>
                  </a:schemeClr>
                </a:solidFill>
              </a:rPr>
              <a:t>كان باطلا</a:t>
            </a:r>
          </a:p>
        </p:txBody>
      </p:sp>
      <p:sp>
        <p:nvSpPr>
          <p:cNvPr id="2" name="Pentagon 1"/>
          <p:cNvSpPr/>
          <p:nvPr/>
        </p:nvSpPr>
        <p:spPr>
          <a:xfrm flipH="1">
            <a:off x="7162800" y="2249466"/>
            <a:ext cx="1524000" cy="722334"/>
          </a:xfrm>
          <a:prstGeom prst="homePlate">
            <a:avLst/>
          </a:prstGeom>
          <a:solidFill>
            <a:srgbClr val="FF3399">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dirty="0"/>
              <a:t>كن اذنا صاغية</a:t>
            </a:r>
          </a:p>
        </p:txBody>
      </p:sp>
      <p:sp>
        <p:nvSpPr>
          <p:cNvPr id="17" name="Rounded Rectangle 16"/>
          <p:cNvSpPr/>
          <p:nvPr/>
        </p:nvSpPr>
        <p:spPr>
          <a:xfrm>
            <a:off x="1905000" y="4078266"/>
            <a:ext cx="5105400" cy="1484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dirty="0">
                <a:solidFill>
                  <a:schemeClr val="tx2">
                    <a:lumMod val="50000"/>
                  </a:schemeClr>
                </a:solidFill>
              </a:rPr>
              <a:t>مجرد  سماعك له, وافراغ ما بدلوه لدلوك وتوجيه كل اعضائك تجاهه,يدل أنك تقول </a:t>
            </a:r>
            <a:r>
              <a:rPr lang="ar-EG" sz="2400" dirty="0" smtClean="0">
                <a:solidFill>
                  <a:schemeClr val="tx2">
                    <a:lumMod val="50000"/>
                  </a:schemeClr>
                </a:solidFill>
              </a:rPr>
              <a:t>له ( </a:t>
            </a:r>
            <a:r>
              <a:rPr lang="ar-EG" sz="2400" dirty="0">
                <a:solidFill>
                  <a:schemeClr val="tx2">
                    <a:lumMod val="50000"/>
                  </a:schemeClr>
                </a:solidFill>
              </a:rPr>
              <a:t>أنا </a:t>
            </a:r>
            <a:r>
              <a:rPr lang="ar-EG" sz="2400" dirty="0" smtClean="0">
                <a:solidFill>
                  <a:schemeClr val="tx2">
                    <a:lumMod val="50000"/>
                  </a:schemeClr>
                </a:solidFill>
              </a:rPr>
              <a:t>حترمتك </a:t>
            </a:r>
            <a:r>
              <a:rPr lang="ar-EG" sz="2400" dirty="0">
                <a:solidFill>
                  <a:schemeClr val="tx2">
                    <a:lumMod val="50000"/>
                  </a:schemeClr>
                </a:solidFill>
              </a:rPr>
              <a:t>مهما خالفتنى),ثم تترك له حرية الاختيار,لان المفروض مرفوض, والمطلوب مرغوب</a:t>
            </a:r>
          </a:p>
        </p:txBody>
      </p:sp>
      <p:sp>
        <p:nvSpPr>
          <p:cNvPr id="18" name="Pentagon 17"/>
          <p:cNvSpPr/>
          <p:nvPr/>
        </p:nvSpPr>
        <p:spPr>
          <a:xfrm flipH="1">
            <a:off x="7162800" y="4459266"/>
            <a:ext cx="1524000" cy="722334"/>
          </a:xfrm>
          <a:prstGeom prst="homePlate">
            <a:avLst/>
          </a:prstGeom>
          <a:solidFill>
            <a:srgbClr val="FF3399">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dirty="0"/>
              <a:t>احترام الذات</a:t>
            </a:r>
            <a:endParaRPr lang="ar-EG" sz="2400" dirty="0">
              <a:solidFill>
                <a:schemeClr val="tx2">
                  <a:lumMod val="50000"/>
                </a:schemeClr>
              </a:solidFill>
            </a:endParaRPr>
          </a:p>
        </p:txBody>
      </p:sp>
    </p:spTree>
    <p:extLst>
      <p:ext uri="{BB962C8B-B14F-4D97-AF65-F5344CB8AC3E}">
        <p14:creationId xmlns:p14="http://schemas.microsoft.com/office/powerpoint/2010/main" xmlns="" val="32391250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7"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1143000" y="1295400"/>
            <a:ext cx="6934200" cy="4031873"/>
          </a:xfrm>
          <a:prstGeom prst="rect">
            <a:avLst/>
          </a:prstGeom>
        </p:spPr>
        <p:txBody>
          <a:bodyPr wrap="square">
            <a:spAutoFit/>
          </a:bodyPr>
          <a:lstStyle/>
          <a:p>
            <a:pPr algn="justLow" rtl="1"/>
            <a:r>
              <a:rPr lang="ar-EG" sz="3200" b="1" dirty="0">
                <a:solidFill>
                  <a:srgbClr val="0070C0"/>
                </a:solidFill>
              </a:rPr>
              <a:t>يروى  ان عتبة بن ربيعة جلس الى رسول الله </a:t>
            </a:r>
            <a:r>
              <a:rPr lang="ar-EG" sz="3200" b="1" dirty="0" smtClean="0">
                <a:solidFill>
                  <a:srgbClr val="0070C0"/>
                </a:solidFill>
              </a:rPr>
              <a:t>(صلى الله عليه وسلم) </a:t>
            </a:r>
            <a:r>
              <a:rPr lang="ar-EG" sz="3200" b="1" dirty="0">
                <a:solidFill>
                  <a:srgbClr val="0070C0"/>
                </a:solidFill>
              </a:rPr>
              <a:t>فقال له: يا ابن أخى انك منا حيث قد علمت من السلطة في العشيرة والمكان من النسب وانك قد أتيت قومك بأمر عظيم , فرقت به جماعتهم, وسفهت به أحلامهم وعبت به آلهتهم وكفرت به من مضى من ابائهم . فاسمع مني أعرض عليك أمورا لعلك تقبل بعضها فقال رسول الله (</a:t>
            </a:r>
            <a:r>
              <a:rPr lang="ar-EG" sz="3200" b="1" dirty="0" smtClean="0">
                <a:solidFill>
                  <a:srgbClr val="0070C0"/>
                </a:solidFill>
              </a:rPr>
              <a:t>صلى الله عليه وسلم): </a:t>
            </a:r>
            <a:r>
              <a:rPr lang="ar-EG" sz="3200" b="1" dirty="0">
                <a:solidFill>
                  <a:srgbClr val="0070C0"/>
                </a:solidFill>
              </a:rPr>
              <a:t>قل يا أبو الوليد اسمع؟ </a:t>
            </a:r>
          </a:p>
        </p:txBody>
      </p:sp>
    </p:spTree>
    <p:extLst>
      <p:ext uri="{BB962C8B-B14F-4D97-AF65-F5344CB8AC3E}">
        <p14:creationId xmlns:p14="http://schemas.microsoft.com/office/powerpoint/2010/main" xmlns="" val="194583268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990600" y="914400"/>
            <a:ext cx="6934200" cy="4524315"/>
          </a:xfrm>
          <a:prstGeom prst="rect">
            <a:avLst/>
          </a:prstGeom>
        </p:spPr>
        <p:txBody>
          <a:bodyPr wrap="square">
            <a:spAutoFit/>
          </a:bodyPr>
          <a:lstStyle/>
          <a:p>
            <a:pPr algn="justLow" rtl="1"/>
            <a:r>
              <a:rPr lang="ar-EG" sz="3200" b="1" dirty="0">
                <a:solidFill>
                  <a:srgbClr val="0070C0"/>
                </a:solidFill>
              </a:rPr>
              <a:t>فقال له عتبة ما قال, حتى اذا فرغ قال له :او قد فرغت يا ابا الوليد؟ نعم قال ,قال:فاسمع مني قال أفعل فأخذ رسول </a:t>
            </a:r>
            <a:r>
              <a:rPr lang="ar-EG" sz="3200" b="1" dirty="0" smtClean="0">
                <a:solidFill>
                  <a:srgbClr val="0070C0"/>
                </a:solidFill>
              </a:rPr>
              <a:t>الله(صلى الله عليه وسلم) </a:t>
            </a:r>
            <a:r>
              <a:rPr lang="ar-EG" sz="3200" b="1" dirty="0">
                <a:solidFill>
                  <a:srgbClr val="0070C0"/>
                </a:solidFill>
              </a:rPr>
              <a:t>يتلو عليه من سورة فصلت حتى اذا انتهى الى الاية 37 سجد ثم قال لعتبة:قد سمعت يا أبا الوليد, فأنت وذاك,فقام عتبة الى أصحابه فقال بعضهم:نحلف بالله لقد جاءكم عتبة بوجه غير ذى الوجه الذى ذهب به وطلب عتبة اليهم ان يدعو الرسول </a:t>
            </a:r>
            <a:r>
              <a:rPr lang="ar-EG" sz="3200" b="1" dirty="0" smtClean="0">
                <a:solidFill>
                  <a:srgbClr val="0070C0"/>
                </a:solidFill>
              </a:rPr>
              <a:t>(صلى الله عليه وسلم) </a:t>
            </a:r>
            <a:r>
              <a:rPr lang="ar-EG" sz="3200" b="1" dirty="0">
                <a:solidFill>
                  <a:srgbClr val="0070C0"/>
                </a:solidFill>
              </a:rPr>
              <a:t>وشأنه فأبوا وقالو له : سحرك يا أبو الوليد بلسانه</a:t>
            </a:r>
          </a:p>
        </p:txBody>
      </p:sp>
    </p:spTree>
    <p:extLst>
      <p:ext uri="{BB962C8B-B14F-4D97-AF65-F5344CB8AC3E}">
        <p14:creationId xmlns:p14="http://schemas.microsoft.com/office/powerpoint/2010/main" xmlns="" val="27325134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438400" y="381000"/>
            <a:ext cx="4114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الدروس المستفادة</a:t>
            </a:r>
          </a:p>
        </p:txBody>
      </p:sp>
      <p:sp>
        <p:nvSpPr>
          <p:cNvPr id="11" name="Rounded Rectangle 10"/>
          <p:cNvSpPr/>
          <p:nvPr/>
        </p:nvSpPr>
        <p:spPr>
          <a:xfrm>
            <a:off x="1905000" y="2020866"/>
            <a:ext cx="5105400" cy="1484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حينما تتقبل الآخرين كما هم </a:t>
            </a:r>
            <a:r>
              <a:rPr lang="ar-EG" sz="3200" dirty="0" smtClean="0">
                <a:solidFill>
                  <a:schemeClr val="tx2">
                    <a:lumMod val="50000"/>
                  </a:schemeClr>
                </a:solidFill>
              </a:rPr>
              <a:t>وتصدق </a:t>
            </a:r>
            <a:r>
              <a:rPr lang="ar-EG" sz="3200" dirty="0">
                <a:solidFill>
                  <a:schemeClr val="tx2">
                    <a:lumMod val="50000"/>
                  </a:schemeClr>
                </a:solidFill>
              </a:rPr>
              <a:t>معهم وتصبر تجاههم يسمح لك بالتجوال في عقولهم</a:t>
            </a:r>
          </a:p>
        </p:txBody>
      </p:sp>
      <p:sp>
        <p:nvSpPr>
          <p:cNvPr id="2" name="Pentagon 1"/>
          <p:cNvSpPr/>
          <p:nvPr/>
        </p:nvSpPr>
        <p:spPr>
          <a:xfrm flipH="1">
            <a:off x="7162800" y="2401866"/>
            <a:ext cx="1524000" cy="722334"/>
          </a:xfrm>
          <a:prstGeom prst="homePlate">
            <a:avLst/>
          </a:prstGeom>
          <a:solidFill>
            <a:srgbClr val="FF3399">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dirty="0"/>
              <a:t>اصبر واحلم</a:t>
            </a:r>
          </a:p>
        </p:txBody>
      </p:sp>
      <p:sp>
        <p:nvSpPr>
          <p:cNvPr id="12" name="Rounded Rectangle 11"/>
          <p:cNvSpPr/>
          <p:nvPr/>
        </p:nvSpPr>
        <p:spPr>
          <a:xfrm>
            <a:off x="1905000" y="4038600"/>
            <a:ext cx="5105400" cy="20574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2400" dirty="0">
                <a:solidFill>
                  <a:schemeClr val="tx2">
                    <a:lumMod val="50000"/>
                  </a:schemeClr>
                </a:solidFill>
              </a:rPr>
              <a:t>شعار ارفعه كثيرا وردده داخليا وخارجيا, فالغضب هو الكمين الفتاك لمنع دخول المعلومات واستقبالها , وهو أشرس سلبيات </a:t>
            </a:r>
            <a:r>
              <a:rPr lang="ar-EG" sz="2400" dirty="0" smtClean="0">
                <a:solidFill>
                  <a:schemeClr val="tx2">
                    <a:lumMod val="50000"/>
                  </a:schemeClr>
                </a:solidFill>
              </a:rPr>
              <a:t>الحوار</a:t>
            </a:r>
          </a:p>
          <a:p>
            <a:pPr algn="ctr" rtl="1"/>
            <a:r>
              <a:rPr lang="ar-SA" sz="2400" dirty="0">
                <a:solidFill>
                  <a:schemeClr val="tx2">
                    <a:lumMod val="50000"/>
                  </a:schemeClr>
                </a:solidFill>
              </a:rPr>
              <a:t>امتصاص الغضب والكلام الهادئ يجعلك متزنا واضعا هدفك في ذهنك لا يغيب </a:t>
            </a:r>
            <a:r>
              <a:rPr lang="ar-SA" sz="2400" dirty="0" smtClean="0">
                <a:solidFill>
                  <a:schemeClr val="tx2">
                    <a:lumMod val="50000"/>
                  </a:schemeClr>
                </a:solidFill>
              </a:rPr>
              <a:t>عنك</a:t>
            </a:r>
            <a:endParaRPr lang="en-GB" sz="2400" dirty="0">
              <a:solidFill>
                <a:schemeClr val="tx2">
                  <a:lumMod val="50000"/>
                </a:schemeClr>
              </a:solidFill>
            </a:endParaRPr>
          </a:p>
        </p:txBody>
      </p:sp>
      <p:sp>
        <p:nvSpPr>
          <p:cNvPr id="13" name="Pentagon 12"/>
          <p:cNvSpPr/>
          <p:nvPr/>
        </p:nvSpPr>
        <p:spPr>
          <a:xfrm flipH="1">
            <a:off x="7162800" y="4687866"/>
            <a:ext cx="1524000" cy="722334"/>
          </a:xfrm>
          <a:prstGeom prst="homePlate">
            <a:avLst/>
          </a:prstGeom>
          <a:solidFill>
            <a:srgbClr val="FF3399">
              <a:alpha val="56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000" dirty="0"/>
              <a:t>لا تغضب</a:t>
            </a:r>
          </a:p>
        </p:txBody>
      </p:sp>
    </p:spTree>
    <p:extLst>
      <p:ext uri="{BB962C8B-B14F-4D97-AF65-F5344CB8AC3E}">
        <p14:creationId xmlns:p14="http://schemas.microsoft.com/office/powerpoint/2010/main" xmlns="" val="119677859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Flowchart: Document 4"/>
          <p:cNvSpPr/>
          <p:nvPr/>
        </p:nvSpPr>
        <p:spPr>
          <a:xfrm>
            <a:off x="2362200" y="2133600"/>
            <a:ext cx="4495800" cy="2286000"/>
          </a:xfrm>
          <a:prstGeom prst="flowChartDocumen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مثال </a:t>
            </a:r>
            <a:r>
              <a:rPr lang="ar-EG" sz="5000" dirty="0" smtClean="0">
                <a:solidFill>
                  <a:schemeClr val="tx2">
                    <a:lumMod val="50000"/>
                  </a:schemeClr>
                </a:solidFill>
              </a:rPr>
              <a:t>4</a:t>
            </a:r>
            <a:endParaRPr lang="ar-EG" sz="5000" dirty="0">
              <a:solidFill>
                <a:schemeClr val="tx2">
                  <a:lumMod val="50000"/>
                </a:schemeClr>
              </a:solidFill>
            </a:endParaRPr>
          </a:p>
        </p:txBody>
      </p:sp>
    </p:spTree>
    <p:extLst>
      <p:ext uri="{BB962C8B-B14F-4D97-AF65-F5344CB8AC3E}">
        <p14:creationId xmlns:p14="http://schemas.microsoft.com/office/powerpoint/2010/main" xmlns="" val="327684431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457200" y="228600"/>
            <a:ext cx="8229600" cy="6494085"/>
          </a:xfrm>
          <a:prstGeom prst="rect">
            <a:avLst/>
          </a:prstGeom>
        </p:spPr>
        <p:txBody>
          <a:bodyPr wrap="square">
            <a:spAutoFit/>
          </a:bodyPr>
          <a:lstStyle/>
          <a:p>
            <a:pPr algn="justLow" rtl="1"/>
            <a:r>
              <a:rPr lang="ar-EG" sz="3200" b="1" dirty="0">
                <a:solidFill>
                  <a:srgbClr val="0070C0"/>
                </a:solidFill>
              </a:rPr>
              <a:t>روى ان قريشا أرسلت أحد زعمائها وهو حصين الخزاعي وكان من الحكماء المتكامين ليفاوض الرسول (</a:t>
            </a:r>
            <a:r>
              <a:rPr lang="ar-EG" sz="3200" b="1" dirty="0" smtClean="0">
                <a:solidFill>
                  <a:srgbClr val="0070C0"/>
                </a:solidFill>
              </a:rPr>
              <a:t>صلى الله عليه وسلم)في </a:t>
            </a:r>
            <a:r>
              <a:rPr lang="ar-EG" sz="3200" b="1" dirty="0">
                <a:solidFill>
                  <a:srgbClr val="0070C0"/>
                </a:solidFill>
              </a:rPr>
              <a:t>سب الهة قريش, فلما دخل على الرسول </a:t>
            </a:r>
            <a:r>
              <a:rPr lang="ar-EG" sz="3200" b="1" dirty="0" smtClean="0">
                <a:solidFill>
                  <a:srgbClr val="0070C0"/>
                </a:solidFill>
              </a:rPr>
              <a:t>(صلى الله عليه وسلم) </a:t>
            </a:r>
            <a:r>
              <a:rPr lang="ar-EG" sz="3200" b="1" dirty="0">
                <a:solidFill>
                  <a:srgbClr val="0070C0"/>
                </a:solidFill>
              </a:rPr>
              <a:t>قال له يا محمدبلغنا أنك تسب الهتنا وتسفه عقولنا,لقد كان أبوك وجدك  حصيفا وخيرا فقال له الرسول </a:t>
            </a:r>
            <a:r>
              <a:rPr lang="ar-EG" sz="3200" b="1" dirty="0" smtClean="0">
                <a:solidFill>
                  <a:srgbClr val="0070C0"/>
                </a:solidFill>
              </a:rPr>
              <a:t>(صلى الله عليه وسلم) </a:t>
            </a:r>
            <a:r>
              <a:rPr lang="ar-EG" sz="3200" b="1" dirty="0">
                <a:solidFill>
                  <a:srgbClr val="0070C0"/>
                </a:solidFill>
              </a:rPr>
              <a:t>يا حصين ان أبي وأباك في النار, يا حصين كم اله تعبد؟ قال: سبعة, واحد في الساء وستة فب الأرض فقال </a:t>
            </a:r>
            <a:r>
              <a:rPr lang="ar-EG" sz="3200" b="1" dirty="0" smtClean="0">
                <a:solidFill>
                  <a:srgbClr val="0070C0"/>
                </a:solidFill>
              </a:rPr>
              <a:t>(صلى الله عليه وسلم) </a:t>
            </a:r>
            <a:r>
              <a:rPr lang="ar-EG" sz="3200" b="1" dirty="0">
                <a:solidFill>
                  <a:srgbClr val="0070C0"/>
                </a:solidFill>
              </a:rPr>
              <a:t>با حصين اذا أصابك الجوع والفقر فمن تدعو؟ قال الذي في السماء فقال </a:t>
            </a:r>
            <a:r>
              <a:rPr lang="ar-EG" sz="3200" b="1" dirty="0" smtClean="0">
                <a:solidFill>
                  <a:srgbClr val="0070C0"/>
                </a:solidFill>
              </a:rPr>
              <a:t>(صلى الله عليه وسلم)اذا </a:t>
            </a:r>
            <a:r>
              <a:rPr lang="ar-EG" sz="3200" b="1" dirty="0">
                <a:solidFill>
                  <a:srgbClr val="0070C0"/>
                </a:solidFill>
              </a:rPr>
              <a:t>عدمت الولد فمن تدعو؟ قال الذي في السماء فقال له (</a:t>
            </a:r>
            <a:r>
              <a:rPr lang="ar-EG" sz="3200" b="1" dirty="0" smtClean="0">
                <a:solidFill>
                  <a:srgbClr val="0070C0"/>
                </a:solidFill>
              </a:rPr>
              <a:t>صلى الله عليه وسلم)فيستجيب </a:t>
            </a:r>
            <a:r>
              <a:rPr lang="ar-EG" sz="3200" b="1" dirty="0">
                <a:solidFill>
                  <a:srgbClr val="0070C0"/>
                </a:solidFill>
              </a:rPr>
              <a:t>لك وحدك وتشرك معه غيره وهنا تنبه الحصين واقتنع بما قاله (</a:t>
            </a:r>
            <a:r>
              <a:rPr lang="ar-EG" sz="3200" b="1" dirty="0" smtClean="0">
                <a:solidFill>
                  <a:srgbClr val="0070C0"/>
                </a:solidFill>
              </a:rPr>
              <a:t>صلى الله عليه وسلم), </a:t>
            </a:r>
            <a:r>
              <a:rPr lang="ar-EG" sz="3200" b="1" dirty="0">
                <a:solidFill>
                  <a:srgbClr val="0070C0"/>
                </a:solidFill>
              </a:rPr>
              <a:t>ثم عرض له الرسول الاسلام فأسلم حصين</a:t>
            </a:r>
          </a:p>
        </p:txBody>
      </p:sp>
    </p:spTree>
    <p:extLst>
      <p:ext uri="{BB962C8B-B14F-4D97-AF65-F5344CB8AC3E}">
        <p14:creationId xmlns:p14="http://schemas.microsoft.com/office/powerpoint/2010/main" xmlns="" val="347603158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514600" y="609600"/>
            <a:ext cx="4114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الدروس المستفادة</a:t>
            </a:r>
          </a:p>
        </p:txBody>
      </p:sp>
      <p:sp>
        <p:nvSpPr>
          <p:cNvPr id="12" name="Rounded Rectangle 11"/>
          <p:cNvSpPr/>
          <p:nvPr/>
        </p:nvSpPr>
        <p:spPr>
          <a:xfrm>
            <a:off x="2286000" y="2554266"/>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الارشاد غير المباشر</a:t>
            </a:r>
          </a:p>
        </p:txBody>
      </p:sp>
      <p:sp>
        <p:nvSpPr>
          <p:cNvPr id="13" name="Oval 12"/>
          <p:cNvSpPr/>
          <p:nvPr/>
        </p:nvSpPr>
        <p:spPr>
          <a:xfrm>
            <a:off x="7696200" y="2554266"/>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1</a:t>
            </a:r>
            <a:endParaRPr lang="ar-EG" sz="3200" dirty="0">
              <a:solidFill>
                <a:schemeClr val="tx2">
                  <a:lumMod val="50000"/>
                </a:schemeClr>
              </a:solidFill>
            </a:endParaRPr>
          </a:p>
        </p:txBody>
      </p:sp>
      <p:sp>
        <p:nvSpPr>
          <p:cNvPr id="14" name="Rounded Rectangle 13"/>
          <p:cNvSpPr/>
          <p:nvPr/>
        </p:nvSpPr>
        <p:spPr>
          <a:xfrm>
            <a:off x="2286000" y="3584532"/>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المحاورة المنطقية</a:t>
            </a:r>
          </a:p>
        </p:txBody>
      </p:sp>
      <p:sp>
        <p:nvSpPr>
          <p:cNvPr id="15" name="Oval 14"/>
          <p:cNvSpPr/>
          <p:nvPr/>
        </p:nvSpPr>
        <p:spPr>
          <a:xfrm>
            <a:off x="7696200" y="3584532"/>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2</a:t>
            </a:r>
            <a:endParaRPr lang="ar-EG" sz="3200" dirty="0">
              <a:solidFill>
                <a:schemeClr val="tx2">
                  <a:lumMod val="50000"/>
                </a:schemeClr>
              </a:solidFill>
            </a:endParaRPr>
          </a:p>
        </p:txBody>
      </p:sp>
      <p:sp>
        <p:nvSpPr>
          <p:cNvPr id="16" name="Rounded Rectangle 15"/>
          <p:cNvSpPr/>
          <p:nvPr/>
        </p:nvSpPr>
        <p:spPr>
          <a:xfrm>
            <a:off x="2286000" y="4611666"/>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دعه يكتشف الحقيقة</a:t>
            </a:r>
          </a:p>
        </p:txBody>
      </p:sp>
      <p:sp>
        <p:nvSpPr>
          <p:cNvPr id="19" name="Oval 18"/>
          <p:cNvSpPr/>
          <p:nvPr/>
        </p:nvSpPr>
        <p:spPr>
          <a:xfrm>
            <a:off x="7696200" y="4611666"/>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3</a:t>
            </a:r>
            <a:endParaRPr lang="ar-EG" sz="3200" dirty="0">
              <a:solidFill>
                <a:schemeClr val="tx2">
                  <a:lumMod val="50000"/>
                </a:schemeClr>
              </a:solidFill>
            </a:endParaRPr>
          </a:p>
        </p:txBody>
      </p:sp>
    </p:spTree>
    <p:extLst>
      <p:ext uri="{BB962C8B-B14F-4D97-AF65-F5344CB8AC3E}">
        <p14:creationId xmlns:p14="http://schemas.microsoft.com/office/powerpoint/2010/main" xmlns="" val="24448077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2500"/>
                            </p:stCondLst>
                            <p:childTnLst>
                              <p:par>
                                <p:cTn id="25" presetID="16" presetClass="entr" presetSubtype="21"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9"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Flowchart: Document 4"/>
          <p:cNvSpPr/>
          <p:nvPr/>
        </p:nvSpPr>
        <p:spPr>
          <a:xfrm>
            <a:off x="2286000" y="2133600"/>
            <a:ext cx="4495800" cy="2286000"/>
          </a:xfrm>
          <a:prstGeom prst="flowChartDocumen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مثال </a:t>
            </a:r>
            <a:r>
              <a:rPr lang="ar-EG" sz="5000" dirty="0" smtClean="0">
                <a:solidFill>
                  <a:schemeClr val="tx2">
                    <a:lumMod val="50000"/>
                  </a:schemeClr>
                </a:solidFill>
              </a:rPr>
              <a:t>5</a:t>
            </a:r>
            <a:endParaRPr lang="ar-EG" sz="5000" dirty="0">
              <a:solidFill>
                <a:schemeClr val="tx2">
                  <a:lumMod val="50000"/>
                </a:schemeClr>
              </a:solidFill>
            </a:endParaRPr>
          </a:p>
        </p:txBody>
      </p:sp>
    </p:spTree>
    <p:extLst>
      <p:ext uri="{BB962C8B-B14F-4D97-AF65-F5344CB8AC3E}">
        <p14:creationId xmlns:p14="http://schemas.microsoft.com/office/powerpoint/2010/main" xmlns="" val="131923579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1066800" y="2133600"/>
            <a:ext cx="7086600" cy="2554545"/>
          </a:xfrm>
          <a:prstGeom prst="rect">
            <a:avLst/>
          </a:prstGeom>
        </p:spPr>
        <p:txBody>
          <a:bodyPr wrap="square">
            <a:spAutoFit/>
          </a:bodyPr>
          <a:lstStyle/>
          <a:p>
            <a:pPr algn="justLow" rtl="1"/>
            <a:r>
              <a:rPr lang="ar-EG" sz="3200" b="1" dirty="0">
                <a:solidFill>
                  <a:srgbClr val="0070C0"/>
                </a:solidFill>
              </a:rPr>
              <a:t>قال تعالى (ألم ترى الى الذي حاج ابراهيم في ربه ات آتاه الله الملك اذ قال ابراهيم  ربي الذي يحي ويميت قال أنا أحي وأميت  قال ابراهيم فأن الله ياتي بالشمس من المشرق فأت بها من المغرب فبهت الذي كفر والله لا يهدي القوم الظالمين)</a:t>
            </a:r>
          </a:p>
        </p:txBody>
      </p:sp>
    </p:spTree>
    <p:extLst>
      <p:ext uri="{BB962C8B-B14F-4D97-AF65-F5344CB8AC3E}">
        <p14:creationId xmlns:p14="http://schemas.microsoft.com/office/powerpoint/2010/main" xmlns="" val="17326548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Rectangle 1"/>
          <p:cNvSpPr/>
          <p:nvPr/>
        </p:nvSpPr>
        <p:spPr>
          <a:xfrm>
            <a:off x="838200" y="926842"/>
            <a:ext cx="7467600" cy="4524315"/>
          </a:xfrm>
          <a:prstGeom prst="rect">
            <a:avLst/>
          </a:prstGeom>
        </p:spPr>
        <p:txBody>
          <a:bodyPr wrap="square">
            <a:spAutoFit/>
          </a:bodyPr>
          <a:lstStyle/>
          <a:p>
            <a:pPr algn="justLow" rtl="1"/>
            <a:r>
              <a:rPr lang="ar-EG" sz="3200" b="1" dirty="0">
                <a:solidFill>
                  <a:srgbClr val="0070C0"/>
                </a:solidFill>
              </a:rPr>
              <a:t>كل إنسان لديه القوة لاتخاذ قراراته الشخصية ، وعندما يستخدم الإنسان هذه القوة لاختيار ردة فعله بناء على مبادئه الشخصية يكون سباق ،(ان الله لايغير مابقوم حتى يغيروا مابأنفسهم)،والأنسان السباق يعمل على الأشياء التي يملك القدرة على التحكم بها </a:t>
            </a:r>
            <a:r>
              <a:rPr lang="ar-EG" sz="3200" b="1" dirty="0" smtClean="0">
                <a:solidFill>
                  <a:srgbClr val="0070C0"/>
                </a:solidFill>
              </a:rPr>
              <a:t/>
            </a:r>
            <a:br>
              <a:rPr lang="ar-EG" sz="3200" b="1" dirty="0" smtClean="0">
                <a:solidFill>
                  <a:srgbClr val="0070C0"/>
                </a:solidFill>
              </a:rPr>
            </a:br>
            <a:r>
              <a:rPr lang="ar-EG" sz="3200" b="1" dirty="0" smtClean="0">
                <a:solidFill>
                  <a:srgbClr val="0070C0"/>
                </a:solidFill>
              </a:rPr>
              <a:t>( </a:t>
            </a:r>
            <a:r>
              <a:rPr lang="ar-EG" sz="3200" b="1" dirty="0">
                <a:solidFill>
                  <a:srgbClr val="0070C0"/>
                </a:solidFill>
              </a:rPr>
              <a:t>دائرة التأثير )بدلاً من الانشغال بالأشياء التي لا يستطيع التحكم بها ( دائرة الاهتمامات )، وهو يستخدم هذه القوه بإيجابية للتأثير على الأحداث وتوسيع </a:t>
            </a:r>
            <a:r>
              <a:rPr lang="ar-EG" sz="3200" b="1" dirty="0" smtClean="0">
                <a:solidFill>
                  <a:srgbClr val="0070C0"/>
                </a:solidFill>
              </a:rPr>
              <a:t/>
            </a:r>
            <a:br>
              <a:rPr lang="ar-EG" sz="3200" b="1" dirty="0" smtClean="0">
                <a:solidFill>
                  <a:srgbClr val="0070C0"/>
                </a:solidFill>
              </a:rPr>
            </a:br>
            <a:r>
              <a:rPr lang="ar-EG" sz="3200" b="1" dirty="0" smtClean="0">
                <a:solidFill>
                  <a:srgbClr val="0070C0"/>
                </a:solidFill>
              </a:rPr>
              <a:t>دائرة </a:t>
            </a:r>
            <a:r>
              <a:rPr lang="ar-EG" sz="3200" b="1" dirty="0">
                <a:solidFill>
                  <a:srgbClr val="0070C0"/>
                </a:solidFill>
              </a:rPr>
              <a:t>التأثير</a:t>
            </a:r>
          </a:p>
        </p:txBody>
      </p:sp>
    </p:spTree>
    <p:extLst>
      <p:ext uri="{BB962C8B-B14F-4D97-AF65-F5344CB8AC3E}">
        <p14:creationId xmlns:p14="http://schemas.microsoft.com/office/powerpoint/2010/main" xmlns="" val="195739885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438400" y="530268"/>
            <a:ext cx="4114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الدروس المستفادة</a:t>
            </a:r>
          </a:p>
        </p:txBody>
      </p:sp>
      <p:sp>
        <p:nvSpPr>
          <p:cNvPr id="12" name="Rounded Rectangle 11"/>
          <p:cNvSpPr/>
          <p:nvPr/>
        </p:nvSpPr>
        <p:spPr>
          <a:xfrm>
            <a:off x="5791200" y="2093934"/>
            <a:ext cx="2971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هجر كلمة لا</a:t>
            </a:r>
          </a:p>
        </p:txBody>
      </p:sp>
      <p:sp>
        <p:nvSpPr>
          <p:cNvPr id="14" name="Rounded Rectangle 13"/>
          <p:cNvSpPr/>
          <p:nvPr/>
        </p:nvSpPr>
        <p:spPr>
          <a:xfrm>
            <a:off x="2057400" y="3505200"/>
            <a:ext cx="6248400" cy="152400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لانها تقول انك مخطئ , كلمة لا محطمة للاخرين , وتزيد من العناد وتجعله لا يرتد عن كبريائه, فكلمة لا كالمطرقة على الراس</a:t>
            </a:r>
          </a:p>
        </p:txBody>
      </p:sp>
    </p:spTree>
    <p:extLst>
      <p:ext uri="{BB962C8B-B14F-4D97-AF65-F5344CB8AC3E}">
        <p14:creationId xmlns:p14="http://schemas.microsoft.com/office/powerpoint/2010/main" xmlns="" val="246701536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600200" y="2057400"/>
            <a:ext cx="6039632" cy="2743200"/>
          </a:xfrm>
          <a:prstGeom prst="horizontalScroll">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مهارة الاستماع</a:t>
            </a:r>
          </a:p>
        </p:txBody>
      </p:sp>
    </p:spTree>
    <p:extLst>
      <p:ext uri="{BB962C8B-B14F-4D97-AF65-F5344CB8AC3E}">
        <p14:creationId xmlns:p14="http://schemas.microsoft.com/office/powerpoint/2010/main" xmlns="" val="82289828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438400" y="569934"/>
            <a:ext cx="4114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مهارة الاستماع</a:t>
            </a:r>
          </a:p>
        </p:txBody>
      </p:sp>
      <p:sp>
        <p:nvSpPr>
          <p:cNvPr id="12" name="Rounded Rectangle 11"/>
          <p:cNvSpPr/>
          <p:nvPr/>
        </p:nvSpPr>
        <p:spPr>
          <a:xfrm>
            <a:off x="2438400" y="2514600"/>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اهمية الاستماع</a:t>
            </a:r>
          </a:p>
        </p:txBody>
      </p:sp>
      <p:sp>
        <p:nvSpPr>
          <p:cNvPr id="13" name="Oval 12"/>
          <p:cNvSpPr/>
          <p:nvPr/>
        </p:nvSpPr>
        <p:spPr>
          <a:xfrm>
            <a:off x="7848600" y="2514600"/>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1</a:t>
            </a:r>
            <a:endParaRPr lang="ar-EG" sz="3200" dirty="0">
              <a:solidFill>
                <a:schemeClr val="tx2">
                  <a:lumMod val="50000"/>
                </a:schemeClr>
              </a:solidFill>
            </a:endParaRPr>
          </a:p>
        </p:txBody>
      </p:sp>
      <p:sp>
        <p:nvSpPr>
          <p:cNvPr id="14" name="Rounded Rectangle 13"/>
          <p:cNvSpPr/>
          <p:nvPr/>
        </p:nvSpPr>
        <p:spPr>
          <a:xfrm>
            <a:off x="2438400" y="3544866"/>
            <a:ext cx="53340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كيف نتقن الاستماع</a:t>
            </a:r>
          </a:p>
        </p:txBody>
      </p:sp>
      <p:sp>
        <p:nvSpPr>
          <p:cNvPr id="15" name="Oval 14"/>
          <p:cNvSpPr/>
          <p:nvPr/>
        </p:nvSpPr>
        <p:spPr>
          <a:xfrm>
            <a:off x="7848600" y="3544866"/>
            <a:ext cx="685800" cy="722334"/>
          </a:xfrm>
          <a:prstGeom prst="ellipse">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smtClean="0">
                <a:solidFill>
                  <a:schemeClr val="tx2">
                    <a:lumMod val="50000"/>
                  </a:schemeClr>
                </a:solidFill>
              </a:rPr>
              <a:t>2</a:t>
            </a:r>
            <a:endParaRPr lang="ar-EG" sz="3200" dirty="0">
              <a:solidFill>
                <a:schemeClr val="tx2">
                  <a:lumMod val="50000"/>
                </a:schemeClr>
              </a:solidFill>
            </a:endParaRPr>
          </a:p>
        </p:txBody>
      </p:sp>
    </p:spTree>
    <p:extLst>
      <p:ext uri="{BB962C8B-B14F-4D97-AF65-F5344CB8AC3E}">
        <p14:creationId xmlns:p14="http://schemas.microsoft.com/office/powerpoint/2010/main" xmlns="" val="262011668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inVertical)">
                                      <p:cBhvr>
                                        <p:cTn id="11" dur="500"/>
                                        <p:tgtEl>
                                          <p:spTgt spid="12"/>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438400" y="457200"/>
            <a:ext cx="4114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اهمية الاستماع</a:t>
            </a:r>
          </a:p>
        </p:txBody>
      </p:sp>
      <p:sp>
        <p:nvSpPr>
          <p:cNvPr id="12" name="Rounded Rectangle 11"/>
          <p:cNvSpPr/>
          <p:nvPr/>
        </p:nvSpPr>
        <p:spPr>
          <a:xfrm>
            <a:off x="1600200" y="2932134"/>
            <a:ext cx="6019800" cy="2554266"/>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إن الاستماع ليست مهارة فحسب، بل هي وصفة أخلاقية يجب أن نتعلمها، إننا نستمع لغيرنا لا لأننا نريد مصلحة منهم لكن لكي نبني علاقات وطيدة معهم.</a:t>
            </a:r>
          </a:p>
        </p:txBody>
      </p:sp>
    </p:spTree>
    <p:extLst>
      <p:ext uri="{BB962C8B-B14F-4D97-AF65-F5344CB8AC3E}">
        <p14:creationId xmlns:p14="http://schemas.microsoft.com/office/powerpoint/2010/main" xmlns="" val="402978311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362200" y="381000"/>
            <a:ext cx="4114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اهمية الاستماع</a:t>
            </a:r>
          </a:p>
        </p:txBody>
      </p:sp>
      <p:sp>
        <p:nvSpPr>
          <p:cNvPr id="12" name="Rounded Rectangle 11"/>
          <p:cNvSpPr/>
          <p:nvPr/>
        </p:nvSpPr>
        <p:spPr>
          <a:xfrm>
            <a:off x="1600200" y="2779734"/>
            <a:ext cx="6019800" cy="2554266"/>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إن عدم معرفتنا بأهمية مهارة الاستماع تؤدي بدورها لحدوث الكثير من سوء الفهم، الذي يؤدي بدوره إلى تضييع الأوقات والجهود والأموال والعلاقات التي كنا نتمنا ازدهاره </a:t>
            </a:r>
          </a:p>
        </p:txBody>
      </p:sp>
    </p:spTree>
    <p:extLst>
      <p:ext uri="{BB962C8B-B14F-4D97-AF65-F5344CB8AC3E}">
        <p14:creationId xmlns:p14="http://schemas.microsoft.com/office/powerpoint/2010/main" xmlns="" val="2047874424"/>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6858000"/>
          </a:xfrm>
          <a:prstGeom prst="rect">
            <a:avLst/>
          </a:prstGeom>
        </p:spPr>
      </p:pic>
      <p:sp>
        <p:nvSpPr>
          <p:cNvPr id="8" name="Rounded Rectangle 7"/>
          <p:cNvSpPr/>
          <p:nvPr/>
        </p:nvSpPr>
        <p:spPr>
          <a:xfrm>
            <a:off x="2438400" y="530268"/>
            <a:ext cx="4114800" cy="722334"/>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4000" dirty="0">
                <a:solidFill>
                  <a:schemeClr val="tx2">
                    <a:lumMod val="50000"/>
                  </a:schemeClr>
                </a:solidFill>
              </a:rPr>
              <a:t>اهمية الاستماع</a:t>
            </a:r>
          </a:p>
        </p:txBody>
      </p:sp>
      <p:sp>
        <p:nvSpPr>
          <p:cNvPr id="12" name="Rounded Rectangle 11"/>
          <p:cNvSpPr/>
          <p:nvPr/>
        </p:nvSpPr>
        <p:spPr>
          <a:xfrm>
            <a:off x="1600200" y="3383070"/>
            <a:ext cx="6019800" cy="1646130"/>
          </a:xfrm>
          <a:prstGeom prst="round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3200" dirty="0">
                <a:solidFill>
                  <a:schemeClr val="tx2">
                    <a:lumMod val="50000"/>
                  </a:schemeClr>
                </a:solidFill>
              </a:rPr>
              <a:t>المشاكل الزوجية، عادة ما تنشء من قصور في مهارة الاستماع خصوصاً عند الزوج</a:t>
            </a:r>
          </a:p>
        </p:txBody>
      </p:sp>
    </p:spTree>
    <p:extLst>
      <p:ext uri="{BB962C8B-B14F-4D97-AF65-F5344CB8AC3E}">
        <p14:creationId xmlns:p14="http://schemas.microsoft.com/office/powerpoint/2010/main" xmlns="" val="57440002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Flowchart: Document 4"/>
          <p:cNvSpPr/>
          <p:nvPr/>
        </p:nvSpPr>
        <p:spPr>
          <a:xfrm>
            <a:off x="2286000" y="2133600"/>
            <a:ext cx="4495800" cy="2286000"/>
          </a:xfrm>
          <a:prstGeom prst="flowChartDocumen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smtClean="0">
                <a:solidFill>
                  <a:schemeClr val="tx2">
                    <a:lumMod val="50000"/>
                  </a:schemeClr>
                </a:solidFill>
              </a:rPr>
              <a:t>مثال</a:t>
            </a:r>
            <a:endParaRPr lang="ar-EG" sz="5000" dirty="0">
              <a:solidFill>
                <a:schemeClr val="tx2">
                  <a:lumMod val="50000"/>
                </a:schemeClr>
              </a:solidFill>
            </a:endParaRPr>
          </a:p>
        </p:txBody>
      </p:sp>
    </p:spTree>
    <p:extLst>
      <p:ext uri="{BB962C8B-B14F-4D97-AF65-F5344CB8AC3E}">
        <p14:creationId xmlns:p14="http://schemas.microsoft.com/office/powerpoint/2010/main" xmlns="" val="4048244633"/>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1143000" y="685800"/>
            <a:ext cx="6705600" cy="2133600"/>
          </a:xfrm>
          <a:prstGeom prst="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3200" dirty="0">
                <a:solidFill>
                  <a:schemeClr val="bg1"/>
                </a:solidFill>
              </a:rPr>
              <a:t>في كتاب ستيفن كوفي العادات السبع لأكثر الناس إنتاجية، تحدث الكاتب عن أب يجد أن علاقته بابنه ليست على ما يرام، فقال لستيفن: لا أستطيع أن أفهم ابني، فهو لا يريد الاستماع إلي أبداً. </a:t>
            </a:r>
          </a:p>
        </p:txBody>
      </p:sp>
      <p:sp>
        <p:nvSpPr>
          <p:cNvPr id="8" name="Rectangle 7"/>
          <p:cNvSpPr/>
          <p:nvPr/>
        </p:nvSpPr>
        <p:spPr>
          <a:xfrm>
            <a:off x="1143000" y="2971800"/>
            <a:ext cx="6705600" cy="1066800"/>
          </a:xfrm>
          <a:prstGeom prst="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3200" dirty="0">
                <a:solidFill>
                  <a:schemeClr val="bg1"/>
                </a:solidFill>
              </a:rPr>
              <a:t>فرد ستيفن: دعني أرتب ما قلته للتو، أنت لا تفهم ابنك لأنه لا يريد الاستماع إليك؟ </a:t>
            </a:r>
          </a:p>
        </p:txBody>
      </p:sp>
      <p:sp>
        <p:nvSpPr>
          <p:cNvPr id="9" name="Rectangle 8"/>
          <p:cNvSpPr/>
          <p:nvPr/>
        </p:nvSpPr>
        <p:spPr>
          <a:xfrm>
            <a:off x="1143000" y="4267200"/>
            <a:ext cx="6705600" cy="1600200"/>
          </a:xfrm>
          <a:prstGeom prst="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3200" dirty="0">
                <a:solidFill>
                  <a:schemeClr val="bg1"/>
                </a:solidFill>
              </a:rPr>
              <a:t>فرد عليه "هذا صحيح" </a:t>
            </a:r>
            <a:r>
              <a:rPr lang="ar-EG" sz="3200" dirty="0" smtClean="0">
                <a:solidFill>
                  <a:schemeClr val="bg1"/>
                </a:solidFill>
              </a:rPr>
              <a:t>ستيفن</a:t>
            </a:r>
            <a:r>
              <a:rPr lang="ar-EG" sz="3200" dirty="0">
                <a:solidFill>
                  <a:schemeClr val="bg1"/>
                </a:solidFill>
              </a:rPr>
              <a:t>: دعني أجرب مرة أخرى أنت لا تفهم ابنك لأنه -هو- لا يريد الاستماع إليك أنت؟ </a:t>
            </a:r>
          </a:p>
        </p:txBody>
      </p:sp>
    </p:spTree>
    <p:extLst>
      <p:ext uri="{BB962C8B-B14F-4D97-AF65-F5344CB8AC3E}">
        <p14:creationId xmlns:p14="http://schemas.microsoft.com/office/powerpoint/2010/main" xmlns="" val="41943441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144000" cy="6858000"/>
          </a:xfrm>
          <a:prstGeom prst="rect">
            <a:avLst/>
          </a:prstGeom>
        </p:spPr>
      </p:pic>
      <p:sp>
        <p:nvSpPr>
          <p:cNvPr id="5" name="Rectangle 4"/>
          <p:cNvSpPr/>
          <p:nvPr/>
        </p:nvSpPr>
        <p:spPr>
          <a:xfrm>
            <a:off x="1143000" y="914400"/>
            <a:ext cx="6705600" cy="1524000"/>
          </a:xfrm>
          <a:prstGeom prst="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3200" dirty="0">
                <a:solidFill>
                  <a:schemeClr val="bg1"/>
                </a:solidFill>
              </a:rPr>
              <a:t>فرد عليه بصبر نافذ: هذا ما قلته.</a:t>
            </a:r>
            <a:br>
              <a:rPr lang="ar-EG" sz="3200" dirty="0">
                <a:solidFill>
                  <a:schemeClr val="bg1"/>
                </a:solidFill>
              </a:rPr>
            </a:br>
            <a:r>
              <a:rPr lang="ar-EG" sz="3200" dirty="0">
                <a:solidFill>
                  <a:schemeClr val="bg1"/>
                </a:solidFill>
              </a:rPr>
              <a:t>ستيفن: أعتقد أنك كي تفهم شخصاً آخر فأنت بحاجة لأن تستمع له</a:t>
            </a:r>
          </a:p>
        </p:txBody>
      </p:sp>
      <p:sp>
        <p:nvSpPr>
          <p:cNvPr id="8" name="Rectangle 7"/>
          <p:cNvSpPr/>
          <p:nvPr/>
        </p:nvSpPr>
        <p:spPr>
          <a:xfrm>
            <a:off x="1143000" y="2667000"/>
            <a:ext cx="6705600" cy="1066800"/>
          </a:xfrm>
          <a:prstGeom prst="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3200" dirty="0">
                <a:solidFill>
                  <a:schemeClr val="bg1"/>
                </a:solidFill>
              </a:rPr>
              <a:t>فقال الأب: أوه (تعبيراً عن صدمته) ثم جاءت فترة صمت طويلة، وقال مرة أخرى: أوه! </a:t>
            </a:r>
          </a:p>
        </p:txBody>
      </p:sp>
      <p:sp>
        <p:nvSpPr>
          <p:cNvPr id="9" name="Rectangle 8"/>
          <p:cNvSpPr/>
          <p:nvPr/>
        </p:nvSpPr>
        <p:spPr>
          <a:xfrm>
            <a:off x="1143000" y="3962400"/>
            <a:ext cx="6705600" cy="1600200"/>
          </a:xfrm>
          <a:prstGeom prst="rect">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Low" rtl="1"/>
            <a:r>
              <a:rPr lang="ar-EG" sz="3200" dirty="0">
                <a:solidFill>
                  <a:schemeClr val="bg1"/>
                </a:solidFill>
              </a:rPr>
              <a:t>إن هذا الأب نموذج صغير للكثير من الناس، الذي يرددون في أنفسهم أو أمامنا: إنني لا أفهمه، إنه لا يستمع لي! والمفروظ أنك تستمع له لا أن يستمع لك</a:t>
            </a:r>
          </a:p>
        </p:txBody>
      </p:sp>
    </p:spTree>
    <p:extLst>
      <p:ext uri="{BB962C8B-B14F-4D97-AF65-F5344CB8AC3E}">
        <p14:creationId xmlns:p14="http://schemas.microsoft.com/office/powerpoint/2010/main" xmlns="" val="36430455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Horizontal Scroll 1"/>
          <p:cNvSpPr/>
          <p:nvPr/>
        </p:nvSpPr>
        <p:spPr>
          <a:xfrm>
            <a:off x="1524000" y="1981200"/>
            <a:ext cx="6039632" cy="2743200"/>
          </a:xfrm>
          <a:prstGeom prst="horizontalScroll">
            <a:avLst/>
          </a:prstGeom>
          <a:solidFill>
            <a:srgbClr val="FF99FF">
              <a:alpha val="56000"/>
            </a:srgbClr>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EG" sz="5000" dirty="0">
                <a:solidFill>
                  <a:schemeClr val="tx2">
                    <a:lumMod val="50000"/>
                  </a:schemeClr>
                </a:solidFill>
              </a:rPr>
              <a:t>الاسلوب العملي </a:t>
            </a:r>
            <a:r>
              <a:rPr lang="ar-EG" sz="5000" dirty="0" smtClean="0">
                <a:solidFill>
                  <a:schemeClr val="tx2">
                    <a:lumMod val="50000"/>
                  </a:schemeClr>
                </a:solidFill>
              </a:rPr>
              <a:t>للاستماع</a:t>
            </a:r>
            <a:endParaRPr lang="ar-EG" sz="5000" dirty="0">
              <a:solidFill>
                <a:schemeClr val="tx2">
                  <a:lumMod val="50000"/>
                </a:schemeClr>
              </a:solidFill>
            </a:endParaRPr>
          </a:p>
        </p:txBody>
      </p:sp>
    </p:spTree>
    <p:extLst>
      <p:ext uri="{BB962C8B-B14F-4D97-AF65-F5344CB8AC3E}">
        <p14:creationId xmlns:p14="http://schemas.microsoft.com/office/powerpoint/2010/main" xmlns="" val="3552679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3048</Words>
  <Application>Microsoft Office PowerPoint</Application>
  <PresentationFormat>On-screen Show (4:3)</PresentationFormat>
  <Paragraphs>339</Paragraphs>
  <Slides>117</Slides>
  <Notes>0</Notes>
  <HiddenSlides>0</HiddenSlides>
  <MMClips>0</MMClips>
  <ScaleCrop>false</ScaleCrop>
  <HeadingPairs>
    <vt:vector size="4" baseType="variant">
      <vt:variant>
        <vt:lpstr>Theme</vt:lpstr>
      </vt:variant>
      <vt:variant>
        <vt:i4>2</vt:i4>
      </vt:variant>
      <vt:variant>
        <vt:lpstr>Slide Titles</vt:lpstr>
      </vt:variant>
      <vt:variant>
        <vt:i4>117</vt:i4>
      </vt:variant>
    </vt:vector>
  </HeadingPairs>
  <TitlesOfParts>
    <vt:vector size="119" baseType="lpstr">
      <vt:lpstr>Office Theme</vt:lpstr>
      <vt:lpstr>1_Office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aly mostafa</dc:creator>
  <cp:lastModifiedBy>atar</cp:lastModifiedBy>
  <cp:revision>316</cp:revision>
  <dcterms:created xsi:type="dcterms:W3CDTF">2006-08-16T00:00:00Z</dcterms:created>
  <dcterms:modified xsi:type="dcterms:W3CDTF">2015-03-18T15:06:04Z</dcterms:modified>
</cp:coreProperties>
</file>