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7DE779-E0E3-4618-88B4-D01D8FA8BFC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14057F-A2FD-48CB-84E6-27ED6FF91DB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27C2-16EB-49EC-9015-B07BBB61F8F2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1420-CC80-4010-B35F-1DFD586FE34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87F460F7-F21A-461D-B04D-2BB62ACB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" t="18991" r="2104" b="25248"/>
          <a:stretch/>
        </p:blipFill>
        <p:spPr>
          <a:xfrm>
            <a:off x="0" y="3201882"/>
            <a:ext cx="9144000" cy="3555913"/>
          </a:xfrm>
          <a:prstGeom prst="rect">
            <a:avLst/>
          </a:prstGeom>
        </p:spPr>
      </p:pic>
      <p:pic>
        <p:nvPicPr>
          <p:cNvPr id="791555" name="صورة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394" y="503239"/>
            <a:ext cx="571976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AFE43A1-03F3-49BB-B903-6FAB5155600A}"/>
              </a:ext>
            </a:extLst>
          </p:cNvPr>
          <p:cNvSpPr txBox="1"/>
          <p:nvPr/>
        </p:nvSpPr>
        <p:spPr>
          <a:xfrm>
            <a:off x="3957637" y="4219575"/>
            <a:ext cx="4625579" cy="1673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لا تستعد لإنجاز المهمة. </a:t>
            </a:r>
          </a:p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القلق والتوتر عند إنجاز المهام.</a:t>
            </a:r>
          </a:p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تضارب المواعيد المحددة.</a:t>
            </a:r>
          </a:p>
        </p:txBody>
      </p:sp>
      <p:pic>
        <p:nvPicPr>
          <p:cNvPr id="6" name="عنصر نائب للصورة 4">
            <a:extLst>
              <a:ext uri="{FF2B5EF4-FFF2-40B4-BE49-F238E27FC236}">
                <a16:creationId xmlns:a16="http://schemas.microsoft.com/office/drawing/2014/main" xmlns="" id="{CC9E82E6-6778-4C08-99BC-7A2CD847E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"/>
            <a:ext cx="4437242" cy="5043917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801795" name="مربع نص 1"/>
          <p:cNvSpPr txBox="1">
            <a:spLocks noChangeArrowheads="1"/>
          </p:cNvSpPr>
          <p:nvPr/>
        </p:nvSpPr>
        <p:spPr bwMode="auto">
          <a:xfrm>
            <a:off x="4326731" y="3844925"/>
            <a:ext cx="42874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/>
            <a:r>
              <a:rPr lang="ar-SA" altLang="ar-SA" sz="4400" b="1"/>
              <a:t>مــــا هي مخاطر التسويف؟</a:t>
            </a:r>
          </a:p>
        </p:txBody>
      </p:sp>
      <p:sp>
        <p:nvSpPr>
          <p:cNvPr id="801796" name="مستطيل 2"/>
          <p:cNvSpPr>
            <a:spLocks noChangeArrowheads="1"/>
          </p:cNvSpPr>
          <p:nvPr/>
        </p:nvSpPr>
        <p:spPr bwMode="auto">
          <a:xfrm>
            <a:off x="3640931" y="476726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r" rtl="1" eaLnBrk="1" hangingPunct="1">
              <a:buSzPct val="85000"/>
              <a:buFont typeface="Wingdings" pitchFamily="2" charset="2"/>
              <a:buChar char="§"/>
            </a:pPr>
            <a:r>
              <a:rPr lang="ar-SA" altLang="ar-SA" sz="3200" b="1"/>
              <a:t>التسويف ظلم كبير لنفسك.</a:t>
            </a:r>
          </a:p>
          <a:p>
            <a:pPr marL="265113" indent="-265113" algn="r" rtl="1" eaLnBrk="1" hangingPunct="1">
              <a:buSzPct val="85000"/>
              <a:buFont typeface="Wingdings" pitchFamily="2" charset="2"/>
              <a:buChar char="§"/>
            </a:pPr>
            <a:r>
              <a:rPr lang="ar-SA" altLang="ar-SA" sz="3200" b="1"/>
              <a:t>التسويف يفسد الراحة كما يفسد العمل.</a:t>
            </a:r>
          </a:p>
        </p:txBody>
      </p:sp>
      <p:pic>
        <p:nvPicPr>
          <p:cNvPr id="6" name="عنصر نائب للصورة 4">
            <a:extLst>
              <a:ext uri="{FF2B5EF4-FFF2-40B4-BE49-F238E27FC236}">
                <a16:creationId xmlns:a16="http://schemas.microsoft.com/office/drawing/2014/main" xmlns="" id="{226DC954-9AD1-4742-ADA8-EF9FFE336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"/>
            <a:ext cx="4437242" cy="5043917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792579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xmlns="" id="{3355687C-F8AB-485D-A12A-29ED6816CE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" r="489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E11AC152-EF53-4DD8-81E9-F576BEF2C496}"/>
              </a:ext>
            </a:extLst>
          </p:cNvPr>
          <p:cNvSpPr/>
          <p:nvPr/>
        </p:nvSpPr>
        <p:spPr>
          <a:xfrm>
            <a:off x="423863" y="452438"/>
            <a:ext cx="8296275" cy="5948362"/>
          </a:xfrm>
          <a:prstGeom prst="rect">
            <a:avLst/>
          </a:prstGeom>
          <a:noFill/>
          <a:ln w="76200">
            <a:solidFill>
              <a:srgbClr val="EC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793604" name="صورة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060" y="4641850"/>
            <a:ext cx="379452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pic>
        <p:nvPicPr>
          <p:cNvPr id="794627" name="صورة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"/>
            <a:ext cx="71437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4628" name="مستطيل 4">
            <a:extLst>
              <a:ext uri="{FF2B5EF4-FFF2-40B4-BE49-F238E27FC236}">
                <a16:creationId xmlns:a16="http://schemas.microsoft.com/office/drawing/2014/main" xmlns="" id="{7408EE17-EAEC-4B97-984F-66ED4DCE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04" y="3259138"/>
            <a:ext cx="472559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  <a:defRPr/>
            </a:pPr>
            <a:r>
              <a:rPr lang="ar-SA" altLang="ar-SA" sz="4400" b="1" dirty="0">
                <a:solidFill>
                  <a:srgbClr val="E8717F"/>
                </a:solidFill>
                <a:cs typeface="+mn-cs"/>
              </a:rPr>
              <a:t>مفهوم التغيير</a:t>
            </a:r>
          </a:p>
          <a:p>
            <a:pPr algn="justLow" eaLnBrk="1" hangingPunct="1">
              <a:spcBef>
                <a:spcPct val="20000"/>
              </a:spcBef>
              <a:buSzPct val="85000"/>
              <a:defRPr/>
            </a:pPr>
            <a:r>
              <a:rPr lang="ar-SA" altLang="ar-SA" sz="3400" dirty="0">
                <a:solidFill>
                  <a:schemeClr val="bg1"/>
                </a:solidFill>
                <a:cs typeface="+mn-cs"/>
              </a:rPr>
              <a:t>عملية تنتج عنها مجموعة من الأشياء، أو الأحداث الجديدة، والتي تستقر مكان أشياء قديمة، يعدّ التغيير جزءاً من حياة الإنسان.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pic>
        <p:nvPicPr>
          <p:cNvPr id="795651" name="صورة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"/>
            <a:ext cx="71437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2" name="مستطيل 4">
            <a:extLst>
              <a:ext uri="{FF2B5EF4-FFF2-40B4-BE49-F238E27FC236}">
                <a16:creationId xmlns:a16="http://schemas.microsoft.com/office/drawing/2014/main" xmlns="" id="{379B1397-AFD0-4282-92CE-78F25E93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91" y="2967039"/>
            <a:ext cx="5975747" cy="44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SzPct val="85000"/>
              <a:defRPr/>
            </a:pPr>
            <a:r>
              <a:rPr lang="ar-SA" altLang="ar-SA" sz="4400" b="1" dirty="0">
                <a:solidFill>
                  <a:srgbClr val="E8717F"/>
                </a:solidFill>
                <a:cs typeface="+mn-cs"/>
              </a:rPr>
              <a:t>دوافع التغيير</a:t>
            </a:r>
          </a:p>
          <a:p>
            <a:pPr algn="justLow" eaLnBrk="1" hangingPunct="1">
              <a:lnSpc>
                <a:spcPct val="150000"/>
              </a:lnSpc>
              <a:spcBef>
                <a:spcPct val="20000"/>
              </a:spcBef>
              <a:buSzPct val="85000"/>
              <a:defRPr/>
            </a:pPr>
            <a:r>
              <a:rPr lang="ar-SA" altLang="ar-SA" sz="3400" dirty="0">
                <a:solidFill>
                  <a:schemeClr val="bg1"/>
                </a:solidFill>
                <a:cs typeface="Sultan bold" pitchFamily="2" charset="-78"/>
              </a:rPr>
              <a:t>-  </a:t>
            </a:r>
            <a:r>
              <a:rPr lang="ar-SA" altLang="ar-SA" sz="3400" dirty="0">
                <a:solidFill>
                  <a:schemeClr val="bg1"/>
                </a:solidFill>
                <a:cs typeface="+mn-cs"/>
              </a:rPr>
              <a:t>الأزمة.                                      -  الفرصة.</a:t>
            </a:r>
          </a:p>
          <a:p>
            <a:pPr algn="justLow" eaLnBrk="1" hangingPunct="1">
              <a:lnSpc>
                <a:spcPct val="150000"/>
              </a:lnSpc>
              <a:spcBef>
                <a:spcPct val="20000"/>
              </a:spcBef>
              <a:buSzPct val="85000"/>
              <a:defRPr/>
            </a:pPr>
            <a:r>
              <a:rPr lang="ar-SA" altLang="ar-SA" sz="3400" dirty="0">
                <a:solidFill>
                  <a:schemeClr val="bg1"/>
                </a:solidFill>
                <a:cs typeface="+mn-cs"/>
              </a:rPr>
              <a:t>- التهديد.                                      -  الرؤية.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796675" name="مربع نص 1"/>
          <p:cNvSpPr txBox="1">
            <a:spLocks noChangeArrowheads="1"/>
          </p:cNvSpPr>
          <p:nvPr/>
        </p:nvSpPr>
        <p:spPr bwMode="auto">
          <a:xfrm>
            <a:off x="5125641" y="3038475"/>
            <a:ext cx="346710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>
              <a:lnSpc>
                <a:spcPct val="107000"/>
              </a:lnSpc>
              <a:buClr>
                <a:schemeClr val="tx1"/>
              </a:buClr>
              <a:buSzPct val="85000"/>
            </a:pPr>
            <a:r>
              <a:rPr lang="ar-SA" altLang="ar-SA" sz="4400" b="1"/>
              <a:t>ماهي معيقات التغيير؟</a:t>
            </a:r>
            <a:endParaRPr lang="en-US" altLang="ar-SA" sz="4400" b="1"/>
          </a:p>
        </p:txBody>
      </p:sp>
      <p:pic>
        <p:nvPicPr>
          <p:cNvPr id="796676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1691" y="2576514"/>
            <a:ext cx="493752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6677" name="مستطيل 5"/>
          <p:cNvSpPr>
            <a:spLocks noChangeArrowheads="1"/>
          </p:cNvSpPr>
          <p:nvPr/>
        </p:nvSpPr>
        <p:spPr bwMode="auto">
          <a:xfrm>
            <a:off x="5979375" y="3987800"/>
            <a:ext cx="26311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1313" indent="-341313" algn="justLow" rtl="1" eaLnBrk="1" hangingPunct="1">
              <a:buClr>
                <a:schemeClr val="tx1"/>
              </a:buClr>
              <a:buSzPct val="85000"/>
              <a:buFont typeface="Wingdings" pitchFamily="2" charset="2"/>
              <a:buChar char=""/>
            </a:pPr>
            <a:r>
              <a:rPr lang="ar-SA" altLang="ar-SA" sz="3200" b="1"/>
              <a:t>العواطف.</a:t>
            </a:r>
          </a:p>
          <a:p>
            <a:pPr marL="341313" indent="-341313" algn="justLow" rtl="1" eaLnBrk="1" hangingPunct="1">
              <a:buClr>
                <a:schemeClr val="tx1"/>
              </a:buClr>
              <a:buSzPct val="85000"/>
              <a:buFont typeface="Wingdings" pitchFamily="2" charset="2"/>
              <a:buChar char=""/>
            </a:pPr>
            <a:r>
              <a:rPr lang="ar-SA" altLang="ar-SA" sz="3200" b="1"/>
              <a:t>البيئة المحيطة. </a:t>
            </a:r>
          </a:p>
          <a:p>
            <a:pPr marL="341313" indent="-341313" algn="justLow" rtl="1" eaLnBrk="1" hangingPunct="1">
              <a:buClr>
                <a:schemeClr val="tx1"/>
              </a:buClr>
              <a:buSzPct val="85000"/>
              <a:buFont typeface="Wingdings" pitchFamily="2" charset="2"/>
              <a:buChar char=""/>
            </a:pPr>
            <a:r>
              <a:rPr lang="ar-SA" altLang="ar-SA" sz="3200" b="1"/>
              <a:t>التسويف.</a:t>
            </a:r>
            <a:endParaRPr lang="en-US" altLang="ar-SA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797699" name="مربع نص 1"/>
          <p:cNvSpPr txBox="1">
            <a:spLocks noChangeArrowheads="1"/>
          </p:cNvSpPr>
          <p:nvPr/>
        </p:nvSpPr>
        <p:spPr bwMode="auto">
          <a:xfrm>
            <a:off x="4506516" y="5332414"/>
            <a:ext cx="41195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/>
            <a:r>
              <a:rPr lang="ar-SA" altLang="ar-SA" sz="4400" b="1"/>
              <a:t>ماذا تعرف عن التسويف؟</a:t>
            </a:r>
            <a:endParaRPr lang="en-US" altLang="ar-SA" sz="4400" b="1"/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04BF35B8-ABF8-4F3C-9662-1B74B8759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-1"/>
            <a:ext cx="4437242" cy="5144877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798723" name="مربع نص 1"/>
          <p:cNvSpPr txBox="1">
            <a:spLocks noChangeArrowheads="1"/>
          </p:cNvSpPr>
          <p:nvPr/>
        </p:nvSpPr>
        <p:spPr bwMode="auto">
          <a:xfrm>
            <a:off x="4517231" y="5245100"/>
            <a:ext cx="41195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/>
            <a:r>
              <a:rPr lang="ar-SA" altLang="ar-SA" sz="4400" b="1"/>
              <a:t>مــــا هي أسباب التسويف؟</a:t>
            </a:r>
            <a:endParaRPr lang="en-US" altLang="ar-SA" sz="4400" b="1"/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609477CD-DB2B-4B0D-B6F0-F2C13E7CB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-1"/>
            <a:ext cx="4437242" cy="5144877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مربع نص 3"/>
          <p:cNvSpPr txBox="1">
            <a:spLocks noChangeArrowheads="1"/>
          </p:cNvSpPr>
          <p:nvPr/>
        </p:nvSpPr>
        <p:spPr bwMode="auto">
          <a:xfrm>
            <a:off x="2099073" y="1444625"/>
            <a:ext cx="52935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altLang="ar-SA">
                <a:ea typeface="Calibri" pitchFamily="34" charset="0"/>
                <a:cs typeface="Simplified Arabic" pitchFamily="18" charset="-78"/>
              </a:rPr>
              <a:t>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AFE43A1-03F3-49BB-B903-6FAB5155600A}"/>
              </a:ext>
            </a:extLst>
          </p:cNvPr>
          <p:cNvSpPr txBox="1"/>
          <p:nvPr/>
        </p:nvSpPr>
        <p:spPr>
          <a:xfrm>
            <a:off x="3957637" y="4219576"/>
            <a:ext cx="4625579" cy="325396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الكثير من العمل الذي سأنجزه في الغد.</a:t>
            </a:r>
          </a:p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الكثير من الأوراق المبعثرة على مكتبك.</a:t>
            </a:r>
          </a:p>
          <a:p>
            <a:pPr marL="265113" indent="-265113"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ea typeface="Calibri" panose="020F0502020204030204" pitchFamily="34" charset="0"/>
                <a:cs typeface="+mj-cs"/>
              </a:rPr>
              <a:t>لا تعطي نفسك وقت محدد لإنجاز المهمة. </a:t>
            </a:r>
            <a:endParaRPr lang="en-US" sz="3200" b="1" dirty="0">
              <a:ea typeface="Calibri" panose="020F0502020204030204" pitchFamily="34" charset="0"/>
              <a:cs typeface="+mj-cs"/>
            </a:endParaRPr>
          </a:p>
        </p:txBody>
      </p:sp>
      <p:pic>
        <p:nvPicPr>
          <p:cNvPr id="6" name="عنصر نائب للصورة 4">
            <a:extLst>
              <a:ext uri="{FF2B5EF4-FFF2-40B4-BE49-F238E27FC236}">
                <a16:creationId xmlns:a16="http://schemas.microsoft.com/office/drawing/2014/main" xmlns="" id="{5E82286E-CDC3-4852-85D9-BF4DD7915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"/>
            <a:ext cx="4437242" cy="5043917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عرض على الشاشة (3:4)‏</PresentationFormat>
  <Paragraphs>28</Paragraphs>
  <Slides>11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2019-01-30T14:07:23Z</dcterms:created>
  <dcterms:modified xsi:type="dcterms:W3CDTF">2019-01-30T14:08:12Z</dcterms:modified>
</cp:coreProperties>
</file>