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9B4D8-20D2-4F05-8A94-F20101D25C70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697D1AF6-C378-4978-BF9A-229EB3562930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002060"/>
              </a:solidFill>
            </a:rPr>
            <a:t>مفهوم التفكير الابداعي</a:t>
          </a:r>
          <a:endParaRPr lang="ar-EG" b="1" dirty="0">
            <a:solidFill>
              <a:srgbClr val="002060"/>
            </a:solidFill>
          </a:endParaRPr>
        </a:p>
      </dgm:t>
    </dgm:pt>
    <dgm:pt modelId="{3492F61E-CFD4-4790-B4E4-05A36727C030}" type="parTrans" cxnId="{6FED36E0-D91D-4C93-A65C-5CD9964C5E4D}">
      <dgm:prSet/>
      <dgm:spPr/>
      <dgm:t>
        <a:bodyPr/>
        <a:lstStyle/>
        <a:p>
          <a:pPr rtl="1"/>
          <a:endParaRPr lang="ar-EG"/>
        </a:p>
      </dgm:t>
    </dgm:pt>
    <dgm:pt modelId="{CB1207CD-C04F-4D5A-A15C-1B450C577824}" type="sibTrans" cxnId="{6FED36E0-D91D-4C93-A65C-5CD9964C5E4D}">
      <dgm:prSet/>
      <dgm:spPr/>
      <dgm:t>
        <a:bodyPr/>
        <a:lstStyle/>
        <a:p>
          <a:pPr rtl="1"/>
          <a:endParaRPr lang="ar-EG"/>
        </a:p>
      </dgm:t>
    </dgm:pt>
    <dgm:pt modelId="{8643B5B7-C796-465D-8F97-9E9218853D8B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002060"/>
              </a:solidFill>
            </a:rPr>
            <a:t>اساليب تنمية التفكير البداعي</a:t>
          </a:r>
          <a:endParaRPr lang="ar-EG" b="1" dirty="0">
            <a:solidFill>
              <a:srgbClr val="002060"/>
            </a:solidFill>
          </a:endParaRPr>
        </a:p>
      </dgm:t>
    </dgm:pt>
    <dgm:pt modelId="{9F5EC83B-C0FE-4DCB-8057-970916E90DBA}" type="parTrans" cxnId="{8D634BDD-EB36-4665-B9FB-A638FD341D09}">
      <dgm:prSet/>
      <dgm:spPr/>
      <dgm:t>
        <a:bodyPr/>
        <a:lstStyle/>
        <a:p>
          <a:pPr rtl="1"/>
          <a:endParaRPr lang="ar-EG"/>
        </a:p>
      </dgm:t>
    </dgm:pt>
    <dgm:pt modelId="{0999BA92-956A-41FD-B2B5-F55709403D03}" type="sibTrans" cxnId="{8D634BDD-EB36-4665-B9FB-A638FD341D09}">
      <dgm:prSet/>
      <dgm:spPr/>
      <dgm:t>
        <a:bodyPr/>
        <a:lstStyle/>
        <a:p>
          <a:pPr rtl="1"/>
          <a:endParaRPr lang="ar-EG"/>
        </a:p>
      </dgm:t>
    </dgm:pt>
    <dgm:pt modelId="{FC38832B-C432-492A-885D-78A965C24926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002060"/>
              </a:solidFill>
            </a:rPr>
            <a:t>مفهوم استراتيجية سكامبر</a:t>
          </a:r>
          <a:endParaRPr lang="ar-EG" b="1" dirty="0">
            <a:solidFill>
              <a:srgbClr val="002060"/>
            </a:solidFill>
          </a:endParaRPr>
        </a:p>
      </dgm:t>
    </dgm:pt>
    <dgm:pt modelId="{896F8A6B-2405-418A-8472-FD4C49A6D194}" type="parTrans" cxnId="{D83837E4-3417-40ED-9E60-54F648E1A58E}">
      <dgm:prSet/>
      <dgm:spPr/>
      <dgm:t>
        <a:bodyPr/>
        <a:lstStyle/>
        <a:p>
          <a:pPr rtl="1"/>
          <a:endParaRPr lang="ar-EG"/>
        </a:p>
      </dgm:t>
    </dgm:pt>
    <dgm:pt modelId="{70D401A7-A14B-46CA-A07B-A0E57AC9C9D5}" type="sibTrans" cxnId="{D83837E4-3417-40ED-9E60-54F648E1A58E}">
      <dgm:prSet/>
      <dgm:spPr/>
      <dgm:t>
        <a:bodyPr/>
        <a:lstStyle/>
        <a:p>
          <a:pPr rtl="1"/>
          <a:endParaRPr lang="ar-EG"/>
        </a:p>
      </dgm:t>
    </dgm:pt>
    <dgm:pt modelId="{DF97E5C1-8F97-4524-A076-CD2A11F9441C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002060"/>
              </a:solidFill>
            </a:rPr>
            <a:t>استعمال سكامبر في تطوير الافكر</a:t>
          </a:r>
          <a:endParaRPr lang="ar-EG" b="1" dirty="0">
            <a:solidFill>
              <a:srgbClr val="002060"/>
            </a:solidFill>
          </a:endParaRPr>
        </a:p>
      </dgm:t>
    </dgm:pt>
    <dgm:pt modelId="{C55CD48E-86E6-42C8-B06A-E7AB637C605F}" type="parTrans" cxnId="{C2F476F5-09D3-4EED-822D-76ECB5F79BD7}">
      <dgm:prSet/>
      <dgm:spPr/>
      <dgm:t>
        <a:bodyPr/>
        <a:lstStyle/>
        <a:p>
          <a:pPr rtl="1"/>
          <a:endParaRPr lang="ar-EG"/>
        </a:p>
      </dgm:t>
    </dgm:pt>
    <dgm:pt modelId="{D71AD6E0-5A34-44B4-9018-5C70C8F6B265}" type="sibTrans" cxnId="{C2F476F5-09D3-4EED-822D-76ECB5F79BD7}">
      <dgm:prSet/>
      <dgm:spPr/>
      <dgm:t>
        <a:bodyPr/>
        <a:lstStyle/>
        <a:p>
          <a:pPr rtl="1"/>
          <a:endParaRPr lang="ar-EG"/>
        </a:p>
      </dgm:t>
    </dgm:pt>
    <dgm:pt modelId="{CFC3E524-9B0B-4C5C-84B9-FF0AFC4899CB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002060"/>
              </a:solidFill>
            </a:rPr>
            <a:t>أنا مبدع بطريقة ستراتيجية سكامبر</a:t>
          </a:r>
          <a:endParaRPr lang="ar-EG" b="1" dirty="0">
            <a:solidFill>
              <a:srgbClr val="002060"/>
            </a:solidFill>
          </a:endParaRPr>
        </a:p>
      </dgm:t>
    </dgm:pt>
    <dgm:pt modelId="{66510A65-1B83-494E-BEBA-B1E28A2FDBF5}" type="parTrans" cxnId="{00E8E76F-F24C-4295-AA9F-96DCD77FB54E}">
      <dgm:prSet/>
      <dgm:spPr/>
      <dgm:t>
        <a:bodyPr/>
        <a:lstStyle/>
        <a:p>
          <a:pPr rtl="1"/>
          <a:endParaRPr lang="ar-EG"/>
        </a:p>
      </dgm:t>
    </dgm:pt>
    <dgm:pt modelId="{3518BCB6-38D2-4D7C-B77C-E191EE7AC467}" type="sibTrans" cxnId="{00E8E76F-F24C-4295-AA9F-96DCD77FB54E}">
      <dgm:prSet/>
      <dgm:spPr/>
      <dgm:t>
        <a:bodyPr/>
        <a:lstStyle/>
        <a:p>
          <a:pPr rtl="1"/>
          <a:endParaRPr lang="ar-EG"/>
        </a:p>
      </dgm:t>
    </dgm:pt>
    <dgm:pt modelId="{F61C9E15-E806-4620-A11F-98DA2DF17CD5}" type="pres">
      <dgm:prSet presAssocID="{99D9B4D8-20D2-4F05-8A94-F20101D25C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C4A9C444-5A03-48CF-BC1E-3556F131B83A}" type="pres">
      <dgm:prSet presAssocID="{99D9B4D8-20D2-4F05-8A94-F20101D25C70}" presName="cycle" presStyleCnt="0"/>
      <dgm:spPr/>
    </dgm:pt>
    <dgm:pt modelId="{94C02CB0-4E52-4916-A763-5141FEA947E2}" type="pres">
      <dgm:prSet presAssocID="{697D1AF6-C378-4978-BF9A-229EB356293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1A18ACB-3FAE-4EDD-8E41-949BBB28A79B}" type="pres">
      <dgm:prSet presAssocID="{CB1207CD-C04F-4D5A-A15C-1B450C577824}" presName="sibTransFirstNode" presStyleLbl="bgShp" presStyleIdx="0" presStyleCnt="1"/>
      <dgm:spPr/>
      <dgm:t>
        <a:bodyPr/>
        <a:lstStyle/>
        <a:p>
          <a:pPr rtl="1"/>
          <a:endParaRPr lang="ar-EG"/>
        </a:p>
      </dgm:t>
    </dgm:pt>
    <dgm:pt modelId="{7B12B91E-4115-4398-94F3-35ADBBCDEE51}" type="pres">
      <dgm:prSet presAssocID="{8643B5B7-C796-465D-8F97-9E9218853D8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32F62CE-D1EC-4F22-AF39-10B84BF6B6A6}" type="pres">
      <dgm:prSet presAssocID="{FC38832B-C432-492A-885D-78A965C2492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AF8BAB0-C7BA-4264-9C4E-5EC7A31E0116}" type="pres">
      <dgm:prSet presAssocID="{DF97E5C1-8F97-4524-A076-CD2A11F9441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1D13608-4FE1-47A6-9B97-1EC6562627F5}" type="pres">
      <dgm:prSet presAssocID="{CFC3E524-9B0B-4C5C-84B9-FF0AFC4899C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27CD6444-FB3A-43A2-948A-27E131B52730}" type="presOf" srcId="{CB1207CD-C04F-4D5A-A15C-1B450C577824}" destId="{61A18ACB-3FAE-4EDD-8E41-949BBB28A79B}" srcOrd="0" destOrd="0" presId="urn:microsoft.com/office/officeart/2005/8/layout/cycle3"/>
    <dgm:cxn modelId="{8311C0C8-E154-47DB-8713-0E03E20B71CE}" type="presOf" srcId="{8643B5B7-C796-465D-8F97-9E9218853D8B}" destId="{7B12B91E-4115-4398-94F3-35ADBBCDEE51}" srcOrd="0" destOrd="0" presId="urn:microsoft.com/office/officeart/2005/8/layout/cycle3"/>
    <dgm:cxn modelId="{C2F476F5-09D3-4EED-822D-76ECB5F79BD7}" srcId="{99D9B4D8-20D2-4F05-8A94-F20101D25C70}" destId="{DF97E5C1-8F97-4524-A076-CD2A11F9441C}" srcOrd="3" destOrd="0" parTransId="{C55CD48E-86E6-42C8-B06A-E7AB637C605F}" sibTransId="{D71AD6E0-5A34-44B4-9018-5C70C8F6B265}"/>
    <dgm:cxn modelId="{6924B816-C15E-42DB-B85D-CAF8022BE3B8}" type="presOf" srcId="{FC38832B-C432-492A-885D-78A965C24926}" destId="{732F62CE-D1EC-4F22-AF39-10B84BF6B6A6}" srcOrd="0" destOrd="0" presId="urn:microsoft.com/office/officeart/2005/8/layout/cycle3"/>
    <dgm:cxn modelId="{DC8D0DA9-5573-4960-9FA0-A390AC99C888}" type="presOf" srcId="{99D9B4D8-20D2-4F05-8A94-F20101D25C70}" destId="{F61C9E15-E806-4620-A11F-98DA2DF17CD5}" srcOrd="0" destOrd="0" presId="urn:microsoft.com/office/officeart/2005/8/layout/cycle3"/>
    <dgm:cxn modelId="{CFADDD2E-0EBE-4C13-8852-6BBDDECC9169}" type="presOf" srcId="{DF97E5C1-8F97-4524-A076-CD2A11F9441C}" destId="{8AF8BAB0-C7BA-4264-9C4E-5EC7A31E0116}" srcOrd="0" destOrd="0" presId="urn:microsoft.com/office/officeart/2005/8/layout/cycle3"/>
    <dgm:cxn modelId="{D83837E4-3417-40ED-9E60-54F648E1A58E}" srcId="{99D9B4D8-20D2-4F05-8A94-F20101D25C70}" destId="{FC38832B-C432-492A-885D-78A965C24926}" srcOrd="2" destOrd="0" parTransId="{896F8A6B-2405-418A-8472-FD4C49A6D194}" sibTransId="{70D401A7-A14B-46CA-A07B-A0E57AC9C9D5}"/>
    <dgm:cxn modelId="{8D634BDD-EB36-4665-B9FB-A638FD341D09}" srcId="{99D9B4D8-20D2-4F05-8A94-F20101D25C70}" destId="{8643B5B7-C796-465D-8F97-9E9218853D8B}" srcOrd="1" destOrd="0" parTransId="{9F5EC83B-C0FE-4DCB-8057-970916E90DBA}" sibTransId="{0999BA92-956A-41FD-B2B5-F55709403D03}"/>
    <dgm:cxn modelId="{00E8E76F-F24C-4295-AA9F-96DCD77FB54E}" srcId="{99D9B4D8-20D2-4F05-8A94-F20101D25C70}" destId="{CFC3E524-9B0B-4C5C-84B9-FF0AFC4899CB}" srcOrd="4" destOrd="0" parTransId="{66510A65-1B83-494E-BEBA-B1E28A2FDBF5}" sibTransId="{3518BCB6-38D2-4D7C-B77C-E191EE7AC467}"/>
    <dgm:cxn modelId="{6FED36E0-D91D-4C93-A65C-5CD9964C5E4D}" srcId="{99D9B4D8-20D2-4F05-8A94-F20101D25C70}" destId="{697D1AF6-C378-4978-BF9A-229EB3562930}" srcOrd="0" destOrd="0" parTransId="{3492F61E-CFD4-4790-B4E4-05A36727C030}" sibTransId="{CB1207CD-C04F-4D5A-A15C-1B450C577824}"/>
    <dgm:cxn modelId="{ADDD1A14-0799-435C-8C84-A4D4EF923A41}" type="presOf" srcId="{697D1AF6-C378-4978-BF9A-229EB3562930}" destId="{94C02CB0-4E52-4916-A763-5141FEA947E2}" srcOrd="0" destOrd="0" presId="urn:microsoft.com/office/officeart/2005/8/layout/cycle3"/>
    <dgm:cxn modelId="{960D0DFE-1EB5-4D33-84A3-686CFB038525}" type="presOf" srcId="{CFC3E524-9B0B-4C5C-84B9-FF0AFC4899CB}" destId="{11D13608-4FE1-47A6-9B97-1EC6562627F5}" srcOrd="0" destOrd="0" presId="urn:microsoft.com/office/officeart/2005/8/layout/cycle3"/>
    <dgm:cxn modelId="{9FB28832-91C5-4E56-81AE-0E613729308E}" type="presParOf" srcId="{F61C9E15-E806-4620-A11F-98DA2DF17CD5}" destId="{C4A9C444-5A03-48CF-BC1E-3556F131B83A}" srcOrd="0" destOrd="0" presId="urn:microsoft.com/office/officeart/2005/8/layout/cycle3"/>
    <dgm:cxn modelId="{C04F8F28-226F-43F1-A26B-1BDC0BBDD48B}" type="presParOf" srcId="{C4A9C444-5A03-48CF-BC1E-3556F131B83A}" destId="{94C02CB0-4E52-4916-A763-5141FEA947E2}" srcOrd="0" destOrd="0" presId="urn:microsoft.com/office/officeart/2005/8/layout/cycle3"/>
    <dgm:cxn modelId="{395C168B-F35F-4638-AABE-A035BBABF6CE}" type="presParOf" srcId="{C4A9C444-5A03-48CF-BC1E-3556F131B83A}" destId="{61A18ACB-3FAE-4EDD-8E41-949BBB28A79B}" srcOrd="1" destOrd="0" presId="urn:microsoft.com/office/officeart/2005/8/layout/cycle3"/>
    <dgm:cxn modelId="{9A49621E-D4D4-4CC5-8F78-BD3F1FDD3DE8}" type="presParOf" srcId="{C4A9C444-5A03-48CF-BC1E-3556F131B83A}" destId="{7B12B91E-4115-4398-94F3-35ADBBCDEE51}" srcOrd="2" destOrd="0" presId="urn:microsoft.com/office/officeart/2005/8/layout/cycle3"/>
    <dgm:cxn modelId="{24EEFEAA-5F07-4BBC-A0CD-EA8A9D561B10}" type="presParOf" srcId="{C4A9C444-5A03-48CF-BC1E-3556F131B83A}" destId="{732F62CE-D1EC-4F22-AF39-10B84BF6B6A6}" srcOrd="3" destOrd="0" presId="urn:microsoft.com/office/officeart/2005/8/layout/cycle3"/>
    <dgm:cxn modelId="{AC413B13-CDE4-4BF7-956C-842763D9B0C2}" type="presParOf" srcId="{C4A9C444-5A03-48CF-BC1E-3556F131B83A}" destId="{8AF8BAB0-C7BA-4264-9C4E-5EC7A31E0116}" srcOrd="4" destOrd="0" presId="urn:microsoft.com/office/officeart/2005/8/layout/cycle3"/>
    <dgm:cxn modelId="{BCB2DD48-DB1A-4BD6-9E19-B3F95F33D0C6}" type="presParOf" srcId="{C4A9C444-5A03-48CF-BC1E-3556F131B83A}" destId="{11D13608-4FE1-47A6-9B97-1EC6562627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A18ACB-3FAE-4EDD-8E41-949BBB28A79B}">
      <dsp:nvSpPr>
        <dsp:cNvPr id="0" name=""/>
        <dsp:cNvSpPr/>
      </dsp:nvSpPr>
      <dsp:spPr>
        <a:xfrm>
          <a:off x="524507" y="342704"/>
          <a:ext cx="3980186" cy="3980186"/>
        </a:xfrm>
        <a:prstGeom prst="circularArrow">
          <a:avLst>
            <a:gd name="adj1" fmla="val 5544"/>
            <a:gd name="adj2" fmla="val 330680"/>
            <a:gd name="adj3" fmla="val 13854782"/>
            <a:gd name="adj4" fmla="val 1733815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02CB0-4E52-4916-A763-5141FEA947E2}">
      <dsp:nvSpPr>
        <dsp:cNvPr id="0" name=""/>
        <dsp:cNvSpPr/>
      </dsp:nvSpPr>
      <dsp:spPr>
        <a:xfrm>
          <a:off x="1614599" y="364268"/>
          <a:ext cx="1800002" cy="9000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>
              <a:solidFill>
                <a:srgbClr val="002060"/>
              </a:solidFill>
            </a:rPr>
            <a:t>مفهوم التفكير الابداعي</a:t>
          </a:r>
          <a:endParaRPr lang="ar-EG" sz="2000" b="1" kern="1200" dirty="0">
            <a:solidFill>
              <a:srgbClr val="002060"/>
            </a:solidFill>
          </a:endParaRPr>
        </a:p>
      </dsp:txBody>
      <dsp:txXfrm>
        <a:off x="1614599" y="364268"/>
        <a:ext cx="1800002" cy="900001"/>
      </dsp:txXfrm>
    </dsp:sp>
    <dsp:sp modelId="{7B12B91E-4115-4398-94F3-35ADBBCDEE51}">
      <dsp:nvSpPr>
        <dsp:cNvPr id="0" name=""/>
        <dsp:cNvSpPr/>
      </dsp:nvSpPr>
      <dsp:spPr>
        <a:xfrm>
          <a:off x="3228835" y="1537079"/>
          <a:ext cx="1800002" cy="900001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>
              <a:solidFill>
                <a:srgbClr val="002060"/>
              </a:solidFill>
            </a:rPr>
            <a:t>اساليب تنمية التفكير البداعي</a:t>
          </a:r>
          <a:endParaRPr lang="ar-EG" sz="2000" b="1" kern="1200" dirty="0">
            <a:solidFill>
              <a:srgbClr val="002060"/>
            </a:solidFill>
          </a:endParaRPr>
        </a:p>
      </dsp:txBody>
      <dsp:txXfrm>
        <a:off x="3228835" y="1537079"/>
        <a:ext cx="1800002" cy="900001"/>
      </dsp:txXfrm>
    </dsp:sp>
    <dsp:sp modelId="{732F62CE-D1EC-4F22-AF39-10B84BF6B6A6}">
      <dsp:nvSpPr>
        <dsp:cNvPr id="0" name=""/>
        <dsp:cNvSpPr/>
      </dsp:nvSpPr>
      <dsp:spPr>
        <a:xfrm>
          <a:off x="2612252" y="3434727"/>
          <a:ext cx="1800002" cy="90000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>
              <a:solidFill>
                <a:srgbClr val="002060"/>
              </a:solidFill>
            </a:rPr>
            <a:t>مفهوم استراتيجية سكامبر</a:t>
          </a:r>
          <a:endParaRPr lang="ar-EG" sz="2000" b="1" kern="1200" dirty="0">
            <a:solidFill>
              <a:srgbClr val="002060"/>
            </a:solidFill>
          </a:endParaRPr>
        </a:p>
      </dsp:txBody>
      <dsp:txXfrm>
        <a:off x="2612252" y="3434727"/>
        <a:ext cx="1800002" cy="900001"/>
      </dsp:txXfrm>
    </dsp:sp>
    <dsp:sp modelId="{8AF8BAB0-C7BA-4264-9C4E-5EC7A31E0116}">
      <dsp:nvSpPr>
        <dsp:cNvPr id="0" name=""/>
        <dsp:cNvSpPr/>
      </dsp:nvSpPr>
      <dsp:spPr>
        <a:xfrm>
          <a:off x="616947" y="3434727"/>
          <a:ext cx="1800002" cy="900001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>
              <a:solidFill>
                <a:srgbClr val="002060"/>
              </a:solidFill>
            </a:rPr>
            <a:t>استعمال سكامبر في تطوير الافكر</a:t>
          </a:r>
          <a:endParaRPr lang="ar-EG" sz="2000" b="1" kern="1200" dirty="0">
            <a:solidFill>
              <a:srgbClr val="002060"/>
            </a:solidFill>
          </a:endParaRPr>
        </a:p>
      </dsp:txBody>
      <dsp:txXfrm>
        <a:off x="616947" y="3434727"/>
        <a:ext cx="1800002" cy="900001"/>
      </dsp:txXfrm>
    </dsp:sp>
    <dsp:sp modelId="{11D13608-4FE1-47A6-9B97-1EC6562627F5}">
      <dsp:nvSpPr>
        <dsp:cNvPr id="0" name=""/>
        <dsp:cNvSpPr/>
      </dsp:nvSpPr>
      <dsp:spPr>
        <a:xfrm>
          <a:off x="364" y="1537079"/>
          <a:ext cx="1800002" cy="9000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>
              <a:solidFill>
                <a:srgbClr val="002060"/>
              </a:solidFill>
            </a:rPr>
            <a:t>أنا مبدع بطريقة ستراتيجية سكامبر</a:t>
          </a:r>
          <a:endParaRPr lang="ar-EG" sz="2000" b="1" kern="1200" dirty="0">
            <a:solidFill>
              <a:srgbClr val="002060"/>
            </a:solidFill>
          </a:endParaRPr>
        </a:p>
      </dsp:txBody>
      <dsp:txXfrm>
        <a:off x="364" y="1537079"/>
        <a:ext cx="1800002" cy="90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C259C2-B091-42A2-82AF-A703F846CAD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7B8617C-CF95-4E06-AF25-FF4542C1A39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950185"/>
            <a:ext cx="7772400" cy="1010543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PRESENTATION  NAME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1672696"/>
            <a:ext cx="6400800" cy="892209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Company Name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466661"/>
            <a:ext cx="8229600" cy="1143000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/>
              <a:t>Title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792223"/>
            <a:ext cx="8229600" cy="4805131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/>
              <a:t>Lorem ipsum dolor sit amet, consectetuer adipiscing elit. Vivamus et magna. Fusce sed sem sed magna suscipit egestas.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DFCD-A8F4-4D70-8A7F-6A821A4A766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EE49-32A2-467C-BB1B-F49552B19CD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ctrTitle"/>
          </p:nvPr>
        </p:nvSpPr>
        <p:spPr>
          <a:xfrm>
            <a:off x="1021127" y="212952"/>
            <a:ext cx="7302308" cy="30714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ar-JO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سكامبر التفكير الابداعي</a:t>
            </a:r>
            <a:endParaRPr lang="ar-EG" sz="72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09156187-this-one-word-will-always-stifle-creativ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346827">
            <a:off x="1679088" y="1526627"/>
            <a:ext cx="6184366" cy="4157803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 dirty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34398" y="1379133"/>
            <a:ext cx="889330" cy="11857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1361315">
            <a:off x="1867291" y="1833600"/>
            <a:ext cx="5739703" cy="358618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>
              <a:buNone/>
            </a:pPr>
            <a:endParaRPr dirty="0"/>
          </a:p>
          <a:p>
            <a:pPr marL="0" lvl="0" indent="0" algn="ctr">
              <a:buNone/>
            </a:pPr>
            <a:r>
              <a:rPr lang="ar-EG" sz="5000" b="1" dirty="0" smtClean="0">
                <a:solidFill>
                  <a:srgbClr val="FFFFFF"/>
                </a:solidFill>
              </a:rPr>
              <a:t>ا</a:t>
            </a:r>
            <a:r>
              <a:rPr lang="ar-JO" sz="5000" b="1" dirty="0" smtClean="0">
                <a:solidFill>
                  <a:srgbClr val="FFFFFF"/>
                </a:solidFill>
              </a:rPr>
              <a:t>نواع التفكير</a:t>
            </a:r>
            <a:endParaRPr lang="ar-EG" sz="5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88816_628182413959221_5926943776376990866_n2-770x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63717539"/>
              </p:ext>
            </p:extLst>
          </p:nvPr>
        </p:nvGraphicFramePr>
        <p:xfrm>
          <a:off x="2286000" y="1473204"/>
          <a:ext cx="5029202" cy="469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45120" y="260648"/>
            <a:ext cx="1859328" cy="715963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>
            <a:normAutofit fontScale="85000" lnSpcReduction="10000"/>
          </a:bodyPr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600" b="1">
                <a:solidFill>
                  <a:schemeClr val="accent2">
                    <a:lumMod val="50000"/>
                  </a:schemeClr>
                </a:solidFill>
              </a:rPr>
              <a:t>محاور الدورة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ft-brain-right-brain-Mercedes-Ben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675467"/>
            <a:ext cx="5400600" cy="4182533"/>
          </a:xfrm>
          <a:prstGeom prst="rect">
            <a:avLst/>
          </a:prstGeom>
        </p:spPr>
      </p:pic>
      <p:sp>
        <p:nvSpPr>
          <p:cNvPr id="2" name="Folded Corner 1"/>
          <p:cNvSpPr/>
          <p:nvPr/>
        </p:nvSpPr>
        <p:spPr>
          <a:xfrm>
            <a:off x="2915816" y="1508787"/>
            <a:ext cx="4725144" cy="1224884"/>
          </a:xfrm>
          <a:prstGeom prst="foldedCorner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  <a:headEnd type="none" w="med" len="med"/>
            <a:tailEnd type="none" w="med" len="med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r>
              <a:rPr lang="ar-SA" sz="2000" b="1" dirty="0" smtClean="0">
                <a:solidFill>
                  <a:schemeClr val="tx2"/>
                </a:solidFill>
              </a:rPr>
              <a:t> </a:t>
            </a:r>
            <a:endParaRPr lang="ar-JO" sz="2000" b="1" dirty="0" smtClean="0">
              <a:solidFill>
                <a:schemeClr val="tx2"/>
              </a:solidFill>
            </a:endParaRPr>
          </a:p>
          <a:p>
            <a:r>
              <a:rPr lang="ar-JO" sz="2000" b="1" dirty="0" smtClean="0">
                <a:solidFill>
                  <a:schemeClr val="tx2"/>
                </a:solidFill>
              </a:rPr>
              <a:t>  </a:t>
            </a:r>
            <a:r>
              <a:rPr lang="ar-SA" sz="2000" b="1" dirty="0" smtClean="0">
                <a:solidFill>
                  <a:schemeClr val="tx2"/>
                </a:solidFill>
              </a:rPr>
              <a:t>اكتساب مهارات التفكير الابداعي على طريقة سكامبر.</a:t>
            </a:r>
            <a:endParaRPr lang="en-US" sz="2000" b="1" dirty="0" smtClean="0">
              <a:solidFill>
                <a:schemeClr val="tx2"/>
              </a:solidFill>
            </a:endParaRPr>
          </a:p>
          <a:p>
            <a:endParaRPr sz="20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1796819"/>
            <a:ext cx="4617132" cy="861764"/>
          </a:xfrm>
          <a:prstGeom prst="rect">
            <a:avLst/>
          </a:prstGeom>
        </p:spPr>
        <p:txBody>
          <a:bodyPr wrap="square" lIns="68573" tIns="34286" rIns="68573" bIns="34286"/>
          <a:lstStyle>
            <a:lvl1pPr lvl="0">
              <a:defRPr/>
            </a:lvl1pPr>
          </a:lstStyle>
          <a:p>
            <a:pPr lvl="0" algn="ctr"/>
            <a:endParaRPr lang="ar-SA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452669"/>
            <a:ext cx="4392488" cy="715963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/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100" b="1">
                <a:solidFill>
                  <a:schemeClr val="accent2">
                    <a:lumMod val="50000"/>
                  </a:schemeClr>
                </a:solidFill>
              </a:rPr>
              <a:t>الهدف العام للبرنامج التدريبي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2669"/>
            <a:ext cx="3635896" cy="6117299"/>
          </a:xfrm>
          <a:prstGeom prst="rect">
            <a:avLst/>
          </a:prstGeom>
        </p:spPr>
      </p:pic>
      <p:sp>
        <p:nvSpPr>
          <p:cNvPr id="2" name="Folded Corner 1"/>
          <p:cNvSpPr/>
          <p:nvPr/>
        </p:nvSpPr>
        <p:spPr>
          <a:xfrm>
            <a:off x="2457450" y="2594425"/>
            <a:ext cx="5165510" cy="2667000"/>
          </a:xfrm>
          <a:prstGeom prst="foldedCorner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  <a:headEnd type="none" w="med" len="med"/>
            <a:tailEnd type="none" w="med" len="med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457450" y="2616193"/>
            <a:ext cx="5165510" cy="2308313"/>
          </a:xfrm>
          <a:prstGeom prst="rect">
            <a:avLst/>
          </a:prstGeom>
        </p:spPr>
        <p:txBody>
          <a:bodyPr wrap="square" lIns="68573" tIns="34286" rIns="68573" bIns="34286"/>
          <a:lstStyle>
            <a:lvl1pPr lvl="0">
              <a:defRPr/>
            </a:lvl1pPr>
          </a:lstStyle>
          <a:p>
            <a:pPr marL="257175" lvl="0" indent="-257175" algn="r">
              <a:buFont typeface="Wingdings"/>
              <a:buChar char="ü"/>
            </a:pPr>
            <a:endParaRPr dirty="0"/>
          </a:p>
          <a:p>
            <a:pPr marL="257175" lvl="0" indent="-257175">
              <a:buFont typeface="Wingdings"/>
              <a:buChar char="ü"/>
            </a:pPr>
            <a:r>
              <a:rPr lang="ar-SA" dirty="0" smtClean="0"/>
              <a:t>ان يعرف المتدرب المفهوم العام للتفكير الابداعي .</a:t>
            </a:r>
            <a:endParaRPr lang="ar-JO" dirty="0" smtClean="0"/>
          </a:p>
          <a:p>
            <a:pPr marL="257175" lvl="0" indent="-257175">
              <a:buFont typeface="Wingdings"/>
              <a:buChar char="ü"/>
            </a:pPr>
            <a:r>
              <a:rPr lang="ar-SA" dirty="0" smtClean="0"/>
              <a:t>ان يتعرف المتدرب على اساليب تنمية الفكر الابداعي</a:t>
            </a:r>
            <a:r>
              <a:rPr lang="ar-JO" dirty="0" smtClean="0"/>
              <a:t>.</a:t>
            </a:r>
          </a:p>
          <a:p>
            <a:pPr marL="257175" lvl="0" indent="-257175">
              <a:buFont typeface="Wingdings"/>
              <a:buChar char="ü"/>
            </a:pPr>
            <a:r>
              <a:rPr lang="ar-SA" dirty="0" smtClean="0"/>
              <a:t>ان يتعرف المتدرب على مفهوم عملية سكامبر</a:t>
            </a:r>
            <a:r>
              <a:rPr lang="ar-JO" dirty="0" smtClean="0"/>
              <a:t>.</a:t>
            </a:r>
          </a:p>
          <a:p>
            <a:pPr marL="257175" lvl="0" indent="-257175">
              <a:buFont typeface="Wingdings"/>
              <a:buChar char="ü"/>
            </a:pPr>
            <a:r>
              <a:rPr lang="ar-SA" dirty="0" smtClean="0"/>
              <a:t>ان يتعرف على كيفية استعمال عملية سكامبر في تطوير الافكار </a:t>
            </a:r>
            <a:r>
              <a:rPr lang="en-US" dirty="0" smtClean="0"/>
              <a:t>.</a:t>
            </a:r>
            <a:endParaRPr lang="ar-JO" dirty="0" smtClean="0"/>
          </a:p>
          <a:p>
            <a:pPr marL="257175" indent="-257175">
              <a:buFont typeface="Wingdings"/>
              <a:buChar char="ü"/>
            </a:pPr>
            <a:r>
              <a:rPr lang="ar-SA" dirty="0" smtClean="0"/>
              <a:t>ان يكتسب اساليب اللتفكير الابداعي باستراتيجية سكامبر .</a:t>
            </a:r>
            <a:endParaRPr lang="en-US" dirty="0" smtClean="0"/>
          </a:p>
          <a:p>
            <a:pPr marL="257175" lvl="0" indent="-257175">
              <a:buFont typeface="Wingdings"/>
              <a:buChar char="ü"/>
            </a:pPr>
            <a:endParaRPr lang="ar-JO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7188" y="1737029"/>
            <a:ext cx="7466949" cy="1001571"/>
          </a:xfrm>
          <a:prstGeom prst="rect">
            <a:avLst/>
          </a:prstGeom>
        </p:spPr>
        <p:txBody>
          <a:bodyPr wrap="square" lIns="68573" tIns="34286" rIns="68573" bIns="34286"/>
          <a:lstStyle>
            <a:lvl1pPr lvl="0">
              <a:defRPr/>
            </a:lvl1pPr>
          </a:lstStyle>
          <a:p>
            <a:pPr lvl="0" algn="just"/>
            <a:r>
              <a:rPr lang="ar-EG" sz="1600" b="1">
                <a:solidFill>
                  <a:srgbClr val="C00000"/>
                </a:solidFill>
              </a:rPr>
              <a:t>بنهاية هذا البرنامج التدريبي نتوقع أن المشاركون قد حققوا النتائج الآتية (بمشيئة الله 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5602" y="452670"/>
            <a:ext cx="6000896" cy="884196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/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000" b="1">
                <a:solidFill>
                  <a:schemeClr val="accent2">
                    <a:lumMod val="50000"/>
                  </a:schemeClr>
                </a:solidFill>
              </a:rPr>
              <a:t>الأهداف التفصيلية للبرنامج التدريبي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man_creative_mind-wallpaper-1280x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58616" y="304800"/>
            <a:ext cx="3657600" cy="1380531"/>
          </a:xfrm>
          <a:prstGeom prst="rect">
            <a:avLst/>
          </a:prstGeom>
          <a:noFill/>
        </p:spPr>
        <p:txBody>
          <a:bodyPr wrap="none" lIns="68573" tIns="34286" rIns="68573" bIns="34286"/>
          <a:lstStyle>
            <a:lvl1pPr lvl="0">
              <a:defRPr/>
            </a:lvl1pPr>
          </a:lstStyle>
          <a:p>
            <a:pPr lvl="0" algn="ctr"/>
            <a:r>
              <a:rPr lang="ar-EG" sz="3600" b="1" dirty="0">
                <a:solidFill>
                  <a:schemeClr val="bg1"/>
                </a:solidFill>
                <a:latin typeface="Times New Roman"/>
              </a:rPr>
              <a:t>لنبدأ البرنامج</a:t>
            </a:r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501" y="1888977"/>
            <a:ext cx="3888433" cy="3865612"/>
          </a:xfrm>
          <a:prstGeom prst="rect">
            <a:avLst/>
          </a:prstGeom>
          <a:ln>
            <a:noFill/>
          </a:ln>
          <a:effectLst>
            <a:outerShdw blurRad="76200" dist="38099" dir="7800002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>
                                      <p:cBhvr override="normal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inking1-660x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4500" y="2059304"/>
            <a:ext cx="5643564" cy="2817496"/>
          </a:xfrm>
          <a:prstGeom prst="rect">
            <a:avLst/>
          </a:prstGeom>
          <a:solidFill>
            <a:srgbClr val="0070C0">
              <a:alpha val="78000"/>
            </a:srgbClr>
          </a:solidFill>
          <a:ln w="12700">
            <a:solidFill>
              <a:schemeClr val="bg1"/>
            </a:solidFill>
            <a:miter/>
          </a:ln>
        </p:spPr>
        <p:txBody>
          <a:bodyPr lIns="68573" tIns="34286" rIns="68573" bIns="34286" anchor="ctr"/>
          <a:lstStyle>
            <a:lvl1pPr lvl="0">
              <a:defRPr/>
            </a:lvl1pPr>
          </a:lstStyle>
          <a:p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793081" y="1887856"/>
            <a:ext cx="5486400" cy="2853691"/>
          </a:xfrm>
          <a:prstGeom prst="rect">
            <a:avLst/>
          </a:prstGeom>
          <a:solidFill>
            <a:srgbClr val="00B0F0">
              <a:alpha val="71000"/>
            </a:srgbClr>
          </a:solidFill>
          <a:ln w="12700">
            <a:solidFill>
              <a:schemeClr val="bg1"/>
            </a:solidFill>
            <a:miter/>
          </a:ln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pPr lvl="0" algn="ctr"/>
            <a:r>
              <a:rPr lang="ar-EG" sz="3700" b="1" dirty="0">
                <a:solidFill>
                  <a:srgbClr val="002060"/>
                </a:solidFill>
              </a:rPr>
              <a:t>الوحدة التدريبية الاولى</a:t>
            </a:r>
          </a:p>
          <a:p>
            <a:pPr lvl="0" algn="ctr"/>
            <a:r>
              <a:rPr lang="ar-JO" sz="3700" b="1" dirty="0" smtClean="0">
                <a:solidFill>
                  <a:srgbClr val="002060"/>
                </a:solidFill>
              </a:rPr>
              <a:t>مفهوم التفكير الابداعي</a:t>
            </a:r>
            <a:endParaRPr lang="ar-EG" sz="37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8100" y="2318385"/>
            <a:ext cx="5236369" cy="369321"/>
          </a:xfrm>
          <a:prstGeom prst="rect">
            <a:avLst/>
          </a:prstGeom>
          <a:noFill/>
          <a:ln>
            <a:noFill/>
          </a:ln>
        </p:spPr>
        <p:txBody>
          <a:bodyPr lIns="68573" tIns="34286" rIns="68573" bIns="34286"/>
          <a:lstStyle>
            <a:lvl1pPr lvl="0">
              <a:defRPr/>
            </a:lvl1pPr>
          </a:lstStyle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man_creative_mind-wallpaper-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1760" y="457795"/>
            <a:ext cx="6275040" cy="1143000"/>
          </a:xfrm>
          <a:prstGeom prst="rect">
            <a:avLst/>
          </a:prstGeom>
          <a:noFill/>
        </p:spPr>
        <p:txBody>
          <a:bodyPr/>
          <a:lstStyle>
            <a:lvl1pPr lvl="0">
              <a:defRPr/>
            </a:lvl1pPr>
          </a:lstStyle>
          <a:p>
            <a:pPr lvl="0" algn="r"/>
            <a:r>
              <a:rPr lang="ar-EG" sz="4000" b="1" dirty="0">
                <a:solidFill>
                  <a:schemeClr val="tx1"/>
                </a:solidFill>
              </a:rPr>
              <a:t>محتويات الوحدة التدر</a:t>
            </a:r>
            <a:r>
              <a:rPr lang="ar-EG" sz="4000" b="1" dirty="0">
                <a:solidFill>
                  <a:schemeClr val="bg1"/>
                </a:solidFill>
              </a:rPr>
              <a:t>يبية</a:t>
            </a:r>
            <a:r>
              <a:rPr lang="ar-EG" sz="4000" b="1" dirty="0">
                <a:solidFill>
                  <a:schemeClr val="tx1"/>
                </a:solidFill>
              </a:rPr>
              <a:t> </a:t>
            </a:r>
            <a:r>
              <a:rPr lang="ar-EG" sz="4000" b="1" dirty="0">
                <a:solidFill>
                  <a:schemeClr val="bg1"/>
                </a:solidFill>
              </a:rPr>
              <a:t>الأولى 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xmlns="" val="3282558840"/>
              </p:ext>
            </p:extLst>
          </p:nvPr>
        </p:nvGraphicFramePr>
        <p:xfrm>
          <a:off x="3033193" y="2555776"/>
          <a:ext cx="5210175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175"/>
              </a:tblGrid>
              <a:tr h="60960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ar-JO" sz="3200" b="1" dirty="0" smtClean="0">
                          <a:solidFill>
                            <a:schemeClr val="bg1"/>
                          </a:solidFill>
                          <a:latin typeface="Simplified Arabic"/>
                        </a:rPr>
                        <a:t>تعريف</a:t>
                      </a:r>
                      <a:r>
                        <a:rPr lang="ar-JO" sz="3200" b="1" baseline="0" dirty="0" smtClean="0">
                          <a:solidFill>
                            <a:schemeClr val="bg1"/>
                          </a:solidFill>
                          <a:latin typeface="Simplified Arabic"/>
                        </a:rPr>
                        <a:t> التفكير</a:t>
                      </a:r>
                      <a:endParaRPr lang="ar-EG" sz="3200" b="1" dirty="0">
                        <a:solidFill>
                          <a:schemeClr val="bg1"/>
                        </a:solidFill>
                        <a:latin typeface="Simplified Arabic"/>
                      </a:endParaRPr>
                    </a:p>
                  </a:txBody>
                  <a:tcPr marT="60960" marB="60960">
                    <a:solidFill>
                      <a:srgbClr val="00B0F0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ar-EG" sz="3200" b="1" dirty="0" smtClean="0">
                          <a:solidFill>
                            <a:schemeClr val="bg1"/>
                          </a:solidFill>
                          <a:latin typeface="Simplified Arabic"/>
                        </a:rPr>
                        <a:t>ا</a:t>
                      </a:r>
                      <a:r>
                        <a:rPr lang="ar-JO" sz="3200" b="1" dirty="0" smtClean="0">
                          <a:solidFill>
                            <a:schemeClr val="bg1"/>
                          </a:solidFill>
                          <a:latin typeface="Simplified Arabic"/>
                        </a:rPr>
                        <a:t>نواع</a:t>
                      </a:r>
                      <a:r>
                        <a:rPr lang="ar-JO" sz="3200" b="1" baseline="0" dirty="0" smtClean="0">
                          <a:solidFill>
                            <a:schemeClr val="bg1"/>
                          </a:solidFill>
                          <a:latin typeface="Simplified Arabic"/>
                        </a:rPr>
                        <a:t> التفكير</a:t>
                      </a:r>
                      <a:endParaRPr lang="ar-EG" sz="3200" b="1" dirty="0">
                        <a:solidFill>
                          <a:schemeClr val="bg1"/>
                        </a:solidFill>
                        <a:latin typeface="Simplified Arabic"/>
                      </a:endParaRPr>
                    </a:p>
                  </a:txBody>
                  <a:tcPr marT="60960" marB="6096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ar-JO" sz="3200" b="1" dirty="0" smtClean="0">
                          <a:solidFill>
                            <a:schemeClr val="bg1"/>
                          </a:solidFill>
                          <a:latin typeface="Simplified Arabic"/>
                        </a:rPr>
                        <a:t>التفكير</a:t>
                      </a:r>
                      <a:r>
                        <a:rPr lang="ar-JO" sz="3200" b="1" baseline="0" dirty="0" smtClean="0">
                          <a:solidFill>
                            <a:schemeClr val="bg1"/>
                          </a:solidFill>
                          <a:latin typeface="Simplified Arabic"/>
                        </a:rPr>
                        <a:t> الابداعي</a:t>
                      </a:r>
                      <a:endParaRPr lang="ar-EG" sz="3200" b="1" dirty="0">
                        <a:solidFill>
                          <a:schemeClr val="bg1"/>
                        </a:solidFill>
                        <a:latin typeface="Simplified Arabic"/>
                      </a:endParaRPr>
                    </a:p>
                  </a:txBody>
                  <a:tcPr marT="60960" marB="60960">
                    <a:solidFill>
                      <a:srgbClr val="00B0F0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endParaRPr lang="ar-EG" sz="3200" b="1" dirty="0">
                        <a:solidFill>
                          <a:schemeClr val="bg1"/>
                        </a:solidFill>
                        <a:latin typeface="Simplified Arabic"/>
                      </a:endParaRPr>
                    </a:p>
                  </a:txBody>
                  <a:tcPr marT="60960" marB="6096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09156187-this-one-word-will-always-stifle-creativ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346827">
            <a:off x="1679088" y="1526627"/>
            <a:ext cx="6184366" cy="4157803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 dirty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34398" y="1379133"/>
            <a:ext cx="889330" cy="11857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1361315">
            <a:off x="1867291" y="1833600"/>
            <a:ext cx="5739703" cy="358618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/>
            <a:endParaRPr dirty="0"/>
          </a:p>
          <a:p>
            <a:pPr marL="0" lvl="0" indent="0" algn="ctr">
              <a:buNone/>
            </a:pPr>
            <a:r>
              <a:rPr lang="ar-EG" sz="5000" b="1" dirty="0" smtClean="0">
                <a:solidFill>
                  <a:srgbClr val="FFFFFF"/>
                </a:solidFill>
              </a:rPr>
              <a:t>تعريف ا</a:t>
            </a:r>
            <a:r>
              <a:rPr lang="ar-JO" sz="5000" b="1" dirty="0" smtClean="0">
                <a:solidFill>
                  <a:srgbClr val="FFFFFF"/>
                </a:solidFill>
              </a:rPr>
              <a:t>لتفكير</a:t>
            </a:r>
            <a:endParaRPr lang="ar-EG" sz="5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reativity_lightbulb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lded Corner 1"/>
          <p:cNvSpPr/>
          <p:nvPr/>
        </p:nvSpPr>
        <p:spPr>
          <a:xfrm>
            <a:off x="3347864" y="452669"/>
            <a:ext cx="2448272" cy="864096"/>
          </a:xfrm>
          <a:prstGeom prst="foldedCorner">
            <a:avLst/>
          </a:prstGeom>
          <a:solidFill>
            <a:schemeClr val="accent4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ar-EG" dirty="0"/>
              <a:t> </a:t>
            </a:r>
          </a:p>
          <a:p>
            <a:pPr lvl="0" algn="ctr"/>
            <a:r>
              <a:rPr lang="ar-EG" sz="3200" b="1" dirty="0">
                <a:latin typeface="Simplified Arabic"/>
              </a:rPr>
              <a:t>تعريف </a:t>
            </a:r>
            <a:r>
              <a:rPr lang="ar-EG" sz="3200" b="1" dirty="0" smtClean="0">
                <a:latin typeface="Simplified Arabic"/>
              </a:rPr>
              <a:t>ال</a:t>
            </a:r>
            <a:r>
              <a:rPr lang="ar-JO" sz="3200" b="1" dirty="0" smtClean="0">
                <a:latin typeface="Simplified Arabic"/>
              </a:rPr>
              <a:t>تفكير</a:t>
            </a:r>
            <a:endParaRPr lang="ar-EG" sz="3200" b="1" dirty="0">
              <a:latin typeface="Simplified Arab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508787"/>
            <a:ext cx="8604450" cy="1107996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</a:ln>
        </p:spPr>
        <p:txBody>
          <a:bodyPr wrap="square"/>
          <a:lstStyle>
            <a:lvl1pPr lvl="0">
              <a:defRPr/>
            </a:lvl1pPr>
          </a:lstStyle>
          <a:p>
            <a:pPr algn="just"/>
            <a:r>
              <a:rPr lang="ar-SA" sz="2400" b="1" dirty="0" smtClean="0">
                <a:solidFill>
                  <a:srgbClr val="002060"/>
                </a:solidFill>
              </a:rPr>
              <a:t>هو نشاط عقلي يبحث عن حل لمشكلة ما وهو أبسط تعريف للتفكير يمكن أن يدركه العقل</a:t>
            </a:r>
            <a:r>
              <a:rPr lang="ar-JO" sz="2400" b="1" dirty="0" smtClean="0">
                <a:solidFill>
                  <a:srgbClr val="002060"/>
                </a:solidFill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7842" y="2929622"/>
            <a:ext cx="3195073" cy="446617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107504" y="2929622"/>
            <a:ext cx="3195072" cy="446617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عرض على الشاشة (3:4)‏</PresentationFormat>
  <Paragraphs>32</Paragraphs>
  <Slides>10</Slides>
  <Notes>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سكامبر التفكير الابداعي</vt:lpstr>
      <vt:lpstr>الشريحة 2</vt:lpstr>
      <vt:lpstr>الشريحة 3</vt:lpstr>
      <vt:lpstr>الشريحة 4</vt:lpstr>
      <vt:lpstr>الشريحة 5</vt:lpstr>
      <vt:lpstr>الشريحة 6</vt:lpstr>
      <vt:lpstr>محتويات الوحدة التدريبية الأولى 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سكامبر التفكير الابداعي</dc:title>
  <dc:creator>mr</dc:creator>
  <cp:lastModifiedBy>mr</cp:lastModifiedBy>
  <cp:revision>1</cp:revision>
  <dcterms:created xsi:type="dcterms:W3CDTF">2018-12-29T17:28:11Z</dcterms:created>
  <dcterms:modified xsi:type="dcterms:W3CDTF">2018-12-29T17:28:45Z</dcterms:modified>
</cp:coreProperties>
</file>