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8929CF5-5541-4457-B871-C53DF098041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E0504A-17F8-4638-9E2B-71BD7E45A2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F7251A-0736-490A-83A8-24A69BCB6F4C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89873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32684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75120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695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79703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07342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604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07551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7677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E5AF9-CAA3-493D-9E4A-C997568DB5B4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8F38-9547-4410-9DDA-4D361DA020F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71600" y="260648"/>
            <a:ext cx="7200800" cy="1152128"/>
          </a:xfrm>
          <a:extLst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ar-EG" sz="5400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اسرار النجاح فى العمل الادارى</a:t>
            </a:r>
            <a:endParaRPr lang="ru-RU" sz="5400" dirty="0" smtClean="0">
              <a:solidFill>
                <a:srgbClr val="002060"/>
              </a:solidFill>
              <a:cs typeface="Simplified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29974" y="3167390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 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0" y="1331486"/>
            <a:ext cx="3980468" cy="4505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762000" y="2059304"/>
            <a:ext cx="7524750" cy="2817496"/>
          </a:xfrm>
          <a:prstGeom prst="rect">
            <a:avLst/>
          </a:prstGeom>
          <a:solidFill>
            <a:schemeClr val="bg2">
              <a:lumMod val="60000"/>
              <a:lumOff val="40000"/>
              <a:alpha val="78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16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866775" y="1887856"/>
            <a:ext cx="7315200" cy="2853690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rtl="1" eaLnBrk="0"/>
            <a:r>
              <a:rPr lang="ar-EG" altLang="zh-CN" sz="5000" b="1" dirty="0">
                <a:solidFill>
                  <a:srgbClr val="002060"/>
                </a:solidFill>
                <a:ea typeface="Microsoft YaHei" pitchFamily="34" charset="-122"/>
              </a:rPr>
              <a:t>مبادىء العمل الادارى</a:t>
            </a:r>
            <a:endParaRPr lang="ar-EG" altLang="zh-CN" sz="3600" b="1" dirty="0">
              <a:solidFill>
                <a:srgbClr val="002060"/>
              </a:solidFill>
              <a:ea typeface="Microsoft YaHei" pitchFamily="34" charset="-122"/>
            </a:endParaRPr>
          </a:p>
        </p:txBody>
      </p:sp>
      <p:sp>
        <p:nvSpPr>
          <p:cNvPr id="20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33465" y="2318384"/>
            <a:ext cx="6981825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/>
          <a:p>
            <a:pPr algn="l" rtl="0"/>
            <a:endParaRPr lang="zh-CN" altLang="en-US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8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  <p:bldP spid="16" grpId="0" animBg="1" autoUpdateAnimBg="0"/>
      <p:bldP spid="2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2913410" y="1057157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الإلتزام بوقت البرنامج وفترات الاستراحة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 دليل وعيك</a:t>
            </a:r>
            <a:endParaRPr lang="en-GB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903080" y="2170874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>
                <a:latin typeface="Verdana" panose="020B0604030504040204" pitchFamily="34" charset="0"/>
                <a:ea typeface="HY헤드라인M" pitchFamily="2" charset="-127"/>
              </a:rPr>
              <a:t>لاتدع هاتفك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المتنقل يشوش أفكار من حولك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2892751" y="3284591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الأسئلة والنقاش متاحة في محتوى البرنامج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882421" y="4398308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إبتسامتك و تعاونك دليل حب العمل الجماعي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2872091" y="5512025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تأقلمك مع المدرب و تنفيذ التمارين يسهل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 استيعاب المادة العلمية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25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7907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F:\دينى\work\صور\imagت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1" y="29337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477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:\دينى\work\صور\84848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0020" y="51435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F:\دينى\work\صور\kid-smail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76701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629400" y="116633"/>
            <a:ext cx="2479104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b="1" dirty="0">
                <a:solidFill>
                  <a:schemeClr val="accent2">
                    <a:lumMod val="50000"/>
                  </a:schemeClr>
                </a:solidFill>
              </a:rPr>
              <a:t>الاتفاقيات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838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652120" y="116633"/>
            <a:ext cx="3456384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 smtClean="0">
                <a:solidFill>
                  <a:schemeClr val="accent2">
                    <a:lumMod val="50000"/>
                  </a:schemeClr>
                </a:solidFill>
              </a:rPr>
              <a:t>محاور الدورة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ircular Arrow 3"/>
          <p:cNvSpPr/>
          <p:nvPr/>
        </p:nvSpPr>
        <p:spPr>
          <a:xfrm>
            <a:off x="1244237" y="980728"/>
            <a:ext cx="6655528" cy="5606783"/>
          </a:xfrm>
          <a:prstGeom prst="circularArrow">
            <a:avLst>
              <a:gd name="adj1" fmla="val 5274"/>
              <a:gd name="adj2" fmla="val 312630"/>
              <a:gd name="adj3" fmla="val 14232412"/>
              <a:gd name="adj4" fmla="val 17124514"/>
              <a:gd name="adj5" fmla="val 5477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3309878" y="987639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algn="ctr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100" b="1" kern="1200" dirty="0" smtClean="0">
                <a:solidFill>
                  <a:srgbClr val="002060"/>
                </a:solidFill>
              </a:rPr>
              <a:t>هل أنت علي موعد مع النجاح الوظيفي ؟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648158" y="2124917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896617"/>
              <a:satOff val="-3839"/>
              <a:lumOff val="-6863"/>
              <a:alphaOff val="0"/>
            </a:schemeClr>
          </a:fillRef>
          <a:effectRef idx="0">
            <a:schemeClr val="accent5">
              <a:hueOff val="-3896617"/>
              <a:satOff val="-3839"/>
              <a:lumOff val="-686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algn="ctr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100" b="1" kern="1200" dirty="0" smtClean="0">
                <a:solidFill>
                  <a:srgbClr val="002060"/>
                </a:solidFill>
              </a:rPr>
              <a:t>مبادىء العمل الادارى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648158" y="4399474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793234"/>
              <a:satOff val="-7678"/>
              <a:lumOff val="-13726"/>
              <a:alphaOff val="0"/>
            </a:schemeClr>
          </a:fillRef>
          <a:effectRef idx="0">
            <a:schemeClr val="accent5">
              <a:hueOff val="-7793234"/>
              <a:satOff val="-7678"/>
              <a:lumOff val="-1372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algn="ctr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100" b="1" kern="1200" dirty="0" smtClean="0">
                <a:solidFill>
                  <a:srgbClr val="002060"/>
                </a:solidFill>
              </a:rPr>
              <a:t>طرف واحد أم طرفان؟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309878" y="5536753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1689851"/>
              <a:satOff val="-11517"/>
              <a:lumOff val="-20589"/>
              <a:alphaOff val="0"/>
            </a:schemeClr>
          </a:fillRef>
          <a:effectRef idx="0">
            <a:schemeClr val="accent5">
              <a:hueOff val="-11689851"/>
              <a:satOff val="-11517"/>
              <a:lumOff val="-205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algn="ctr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100" b="1" kern="1200" dirty="0" smtClean="0">
                <a:solidFill>
                  <a:srgbClr val="002060"/>
                </a:solidFill>
              </a:rPr>
              <a:t>وسائل التغلب على الفشل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971600" y="4399474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5586469"/>
              <a:satOff val="-15356"/>
              <a:lumOff val="-27452"/>
              <a:alphaOff val="0"/>
            </a:schemeClr>
          </a:fillRef>
          <a:effectRef idx="0">
            <a:schemeClr val="accent5">
              <a:hueOff val="-15586469"/>
              <a:satOff val="-15356"/>
              <a:lumOff val="-2745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algn="ctr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100" b="1" kern="1200" dirty="0" smtClean="0">
                <a:solidFill>
                  <a:srgbClr val="002060"/>
                </a:solidFill>
              </a:rPr>
              <a:t>نجاح بعد طول فشل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971600" y="2124917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9483085"/>
              <a:satOff val="-19195"/>
              <a:lumOff val="-34315"/>
              <a:alphaOff val="0"/>
            </a:schemeClr>
          </a:fillRef>
          <a:effectRef idx="0">
            <a:schemeClr val="accent5">
              <a:hueOff val="-19483085"/>
              <a:satOff val="-19195"/>
              <a:lumOff val="-343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algn="ctr" defTabSz="9334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100" b="1" kern="1200" dirty="0" smtClean="0">
                <a:solidFill>
                  <a:srgbClr val="002060"/>
                </a:solidFill>
              </a:rPr>
              <a:t>ما اسلوب عملك؟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6401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652120" y="116633"/>
            <a:ext cx="3456384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 smtClean="0">
                <a:solidFill>
                  <a:schemeClr val="accent2">
                    <a:lumMod val="50000"/>
                  </a:schemeClr>
                </a:solidFill>
              </a:rPr>
              <a:t>محاور الدورة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ircular Arrow 3"/>
          <p:cNvSpPr/>
          <p:nvPr/>
        </p:nvSpPr>
        <p:spPr>
          <a:xfrm>
            <a:off x="1244237" y="980728"/>
            <a:ext cx="6655528" cy="5606783"/>
          </a:xfrm>
          <a:prstGeom prst="circularArrow">
            <a:avLst>
              <a:gd name="adj1" fmla="val 5274"/>
              <a:gd name="adj2" fmla="val 312630"/>
              <a:gd name="adj3" fmla="val 14232412"/>
              <a:gd name="adj4" fmla="val 17124514"/>
              <a:gd name="adj5" fmla="val 5477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3309878" y="987639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defTabSz="933450" rtl="1">
              <a:lnSpc>
                <a:spcPct val="90000"/>
              </a:lnSpc>
              <a:spcAft>
                <a:spcPct val="35000"/>
              </a:spcAft>
            </a:pPr>
            <a:r>
              <a:rPr lang="ar-SA" sz="2100" b="1" dirty="0">
                <a:solidFill>
                  <a:srgbClr val="002060"/>
                </a:solidFill>
              </a:rPr>
              <a:t>مفاتيح النجاح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648158" y="2124917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896617"/>
              <a:satOff val="-3839"/>
              <a:lumOff val="-6863"/>
              <a:alphaOff val="0"/>
            </a:schemeClr>
          </a:fillRef>
          <a:effectRef idx="0">
            <a:schemeClr val="accent5">
              <a:hueOff val="-3896617"/>
              <a:satOff val="-3839"/>
              <a:lumOff val="-686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defTabSz="933450" rtl="1">
              <a:lnSpc>
                <a:spcPct val="90000"/>
              </a:lnSpc>
              <a:spcAft>
                <a:spcPct val="35000"/>
              </a:spcAft>
            </a:pPr>
            <a:r>
              <a:rPr lang="ar-SA" sz="2100" b="1" dirty="0">
                <a:solidFill>
                  <a:srgbClr val="002060"/>
                </a:solidFill>
              </a:rPr>
              <a:t>مسيرة نجاح مايكل دِل، مؤسس شركة ديل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648158" y="4399474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793234"/>
              <a:satOff val="-7678"/>
              <a:lumOff val="-13726"/>
              <a:alphaOff val="0"/>
            </a:schemeClr>
          </a:fillRef>
          <a:effectRef idx="0">
            <a:schemeClr val="accent5">
              <a:hueOff val="-7793234"/>
              <a:satOff val="-7678"/>
              <a:lumOff val="-1372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defTabSz="933450" rtl="1">
              <a:lnSpc>
                <a:spcPct val="90000"/>
              </a:lnSpc>
              <a:spcAft>
                <a:spcPct val="35000"/>
              </a:spcAft>
            </a:pPr>
            <a:r>
              <a:rPr lang="ar-SA" sz="2100" b="1" dirty="0">
                <a:solidFill>
                  <a:srgbClr val="002060"/>
                </a:solidFill>
              </a:rPr>
              <a:t>الى اى مدى انت طموح؟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309878" y="5536753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1689851"/>
              <a:satOff val="-11517"/>
              <a:lumOff val="-20589"/>
              <a:alphaOff val="0"/>
            </a:schemeClr>
          </a:fillRef>
          <a:effectRef idx="0">
            <a:schemeClr val="accent5">
              <a:hueOff val="-11689851"/>
              <a:satOff val="-11517"/>
              <a:lumOff val="-205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defTabSz="933450" rtl="1">
              <a:lnSpc>
                <a:spcPct val="90000"/>
              </a:lnSpc>
              <a:spcAft>
                <a:spcPct val="35000"/>
              </a:spcAft>
            </a:pPr>
            <a:r>
              <a:rPr lang="ar-SA" sz="2100" b="1" dirty="0">
                <a:solidFill>
                  <a:srgbClr val="002060"/>
                </a:solidFill>
              </a:rPr>
              <a:t>الابداع طريقك للنجاح </a:t>
            </a:r>
            <a:r>
              <a:rPr lang="ar-EG" sz="2100" b="1" dirty="0" smtClean="0">
                <a:solidFill>
                  <a:srgbClr val="002060"/>
                </a:solidFill>
              </a:rPr>
              <a:t/>
            </a:r>
            <a:br>
              <a:rPr lang="ar-EG" sz="2100" b="1" dirty="0" smtClean="0">
                <a:solidFill>
                  <a:srgbClr val="002060"/>
                </a:solidFill>
              </a:rPr>
            </a:br>
            <a:r>
              <a:rPr lang="ar-SA" sz="2100" b="1" dirty="0" smtClean="0">
                <a:solidFill>
                  <a:srgbClr val="002060"/>
                </a:solidFill>
              </a:rPr>
              <a:t>فى </a:t>
            </a:r>
            <a:r>
              <a:rPr lang="ar-SA" sz="2100" b="1" dirty="0">
                <a:solidFill>
                  <a:srgbClr val="002060"/>
                </a:solidFill>
              </a:rPr>
              <a:t>العمل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971600" y="4399474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5586469"/>
              <a:satOff val="-15356"/>
              <a:lumOff val="-27452"/>
              <a:alphaOff val="0"/>
            </a:schemeClr>
          </a:fillRef>
          <a:effectRef idx="0">
            <a:schemeClr val="accent5">
              <a:hueOff val="-15586469"/>
              <a:satOff val="-15356"/>
              <a:lumOff val="-2745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defTabSz="933450" rtl="1">
              <a:lnSpc>
                <a:spcPct val="90000"/>
              </a:lnSpc>
              <a:spcAft>
                <a:spcPct val="35000"/>
              </a:spcAft>
            </a:pPr>
            <a:r>
              <a:rPr lang="ar-SA" sz="2100" b="1" dirty="0">
                <a:solidFill>
                  <a:srgbClr val="002060"/>
                </a:solidFill>
              </a:rPr>
              <a:t>أسباب النزاع الوظيفى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971600" y="2124917"/>
            <a:ext cx="2524244" cy="1063243"/>
          </a:xfrm>
          <a:custGeom>
            <a:avLst/>
            <a:gdLst>
              <a:gd name="connsiteX0" fmla="*/ 0 w 2126486"/>
              <a:gd name="connsiteY0" fmla="*/ 177211 h 1063243"/>
              <a:gd name="connsiteX1" fmla="*/ 177211 w 2126486"/>
              <a:gd name="connsiteY1" fmla="*/ 0 h 1063243"/>
              <a:gd name="connsiteX2" fmla="*/ 1949275 w 2126486"/>
              <a:gd name="connsiteY2" fmla="*/ 0 h 1063243"/>
              <a:gd name="connsiteX3" fmla="*/ 2126486 w 2126486"/>
              <a:gd name="connsiteY3" fmla="*/ 177211 h 1063243"/>
              <a:gd name="connsiteX4" fmla="*/ 2126486 w 2126486"/>
              <a:gd name="connsiteY4" fmla="*/ 886032 h 1063243"/>
              <a:gd name="connsiteX5" fmla="*/ 1949275 w 2126486"/>
              <a:gd name="connsiteY5" fmla="*/ 1063243 h 1063243"/>
              <a:gd name="connsiteX6" fmla="*/ 177211 w 2126486"/>
              <a:gd name="connsiteY6" fmla="*/ 1063243 h 1063243"/>
              <a:gd name="connsiteX7" fmla="*/ 0 w 2126486"/>
              <a:gd name="connsiteY7" fmla="*/ 886032 h 1063243"/>
              <a:gd name="connsiteX8" fmla="*/ 0 w 2126486"/>
              <a:gd name="connsiteY8" fmla="*/ 177211 h 1063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6486" h="1063243">
                <a:moveTo>
                  <a:pt x="0" y="177211"/>
                </a:moveTo>
                <a:cubicBezTo>
                  <a:pt x="0" y="79340"/>
                  <a:pt x="79340" y="0"/>
                  <a:pt x="177211" y="0"/>
                </a:cubicBezTo>
                <a:lnTo>
                  <a:pt x="1949275" y="0"/>
                </a:lnTo>
                <a:cubicBezTo>
                  <a:pt x="2047146" y="0"/>
                  <a:pt x="2126486" y="79340"/>
                  <a:pt x="2126486" y="177211"/>
                </a:cubicBezTo>
                <a:lnTo>
                  <a:pt x="2126486" y="886032"/>
                </a:lnTo>
                <a:cubicBezTo>
                  <a:pt x="2126486" y="983903"/>
                  <a:pt x="2047146" y="1063243"/>
                  <a:pt x="1949275" y="1063243"/>
                </a:cubicBezTo>
                <a:lnTo>
                  <a:pt x="177211" y="1063243"/>
                </a:lnTo>
                <a:cubicBezTo>
                  <a:pt x="79340" y="1063243"/>
                  <a:pt x="0" y="983903"/>
                  <a:pt x="0" y="886032"/>
                </a:cubicBezTo>
                <a:lnTo>
                  <a:pt x="0" y="17721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9483085"/>
              <a:satOff val="-19195"/>
              <a:lumOff val="-34315"/>
              <a:alphaOff val="0"/>
            </a:schemeClr>
          </a:fillRef>
          <a:effectRef idx="0">
            <a:schemeClr val="accent5">
              <a:hueOff val="-19483085"/>
              <a:satOff val="-19195"/>
              <a:lumOff val="-343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913" tIns="131913" rIns="131913" bIns="131913" numCol="1" spcCol="1270" anchor="ctr" anchorCtr="0">
            <a:noAutofit/>
          </a:bodyPr>
          <a:lstStyle/>
          <a:p>
            <a:pPr lvl="0" defTabSz="933450" rtl="1">
              <a:lnSpc>
                <a:spcPct val="90000"/>
              </a:lnSpc>
              <a:spcAft>
                <a:spcPct val="35000"/>
              </a:spcAft>
            </a:pPr>
            <a:r>
              <a:rPr lang="ar-SA" sz="2100" b="1" dirty="0">
                <a:solidFill>
                  <a:srgbClr val="002060"/>
                </a:solidFill>
              </a:rPr>
              <a:t>التعبير عن العضو الواحد في الفريق</a:t>
            </a:r>
            <a:endParaRPr lang="ar-EG" sz="21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305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174304" y="116633"/>
            <a:ext cx="6934200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 smtClean="0">
                <a:solidFill>
                  <a:schemeClr val="accent2">
                    <a:lumMod val="50000"/>
                  </a:schemeClr>
                </a:solidFill>
              </a:rPr>
              <a:t>الهدف العام للبرنامج التدريبي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Folded Corner 13"/>
          <p:cNvSpPr/>
          <p:nvPr/>
        </p:nvSpPr>
        <p:spPr bwMode="auto">
          <a:xfrm>
            <a:off x="2483768" y="2204120"/>
            <a:ext cx="6300192" cy="1789286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83769" y="2276872"/>
            <a:ext cx="6156176" cy="1631206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rtl="1"/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تهدف الدورة لتدريب المشاركين على تحقيق أهدافهم المهنية وتنمية قدراتهم العقلية لزيادة فرصة النجاح والمزيد من تحويل الإمكانيات الى خطوات عملاقة من أجل الارتقاء بنوعية الحياة الوظيفية </a:t>
            </a:r>
            <a:endParaRPr lang="ar-EG" sz="25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5507" y="3789040"/>
            <a:ext cx="1936519" cy="21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670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174304" y="116633"/>
            <a:ext cx="6934200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>
                <a:solidFill>
                  <a:schemeClr val="accent2">
                    <a:lumMod val="50000"/>
                  </a:schemeClr>
                </a:solidFill>
              </a:rPr>
              <a:t>الأهداف التفصيلية للبرنامج التدريبي </a:t>
            </a:r>
          </a:p>
        </p:txBody>
      </p:sp>
      <p:sp>
        <p:nvSpPr>
          <p:cNvPr id="14" name="Folded Corner 13"/>
          <p:cNvSpPr/>
          <p:nvPr/>
        </p:nvSpPr>
        <p:spPr bwMode="auto">
          <a:xfrm>
            <a:off x="179512" y="2594425"/>
            <a:ext cx="8460433" cy="2562768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12" y="2594399"/>
            <a:ext cx="8460433" cy="2308314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التعرف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على مبادىء العمل الادارى  .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اكتشفت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طرق الإيجابية الفعالة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تغلبت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على أسباب الفشل والإحباط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تعلم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عناصر النجاح الرائعة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اكتشفت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أسباب التفاؤل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تدربت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على أكثر من طريقة تقودك نحو النجاح 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71800" y="1196753"/>
            <a:ext cx="6012160" cy="76943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Low" rtl="1"/>
            <a:r>
              <a:rPr lang="ar-EG" sz="2200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(بمشيئة الله ) </a:t>
            </a:r>
          </a:p>
        </p:txBody>
      </p:sp>
    </p:spTree>
    <p:extLst>
      <p:ext uri="{BB962C8B-B14F-4D97-AF65-F5344CB8AC3E}">
        <p14:creationId xmlns:p14="http://schemas.microsoft.com/office/powerpoint/2010/main" xmlns="" val="327278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4"/>
          <p:cNvSpPr/>
          <p:nvPr/>
        </p:nvSpPr>
        <p:spPr>
          <a:xfrm>
            <a:off x="2287488" y="304800"/>
            <a:ext cx="4876800" cy="1380530"/>
          </a:xfrm>
          <a:prstGeom prst="rect">
            <a:avLst/>
          </a:prstGeom>
          <a:noFill/>
        </p:spPr>
        <p:txBody>
          <a:bodyPr wrap="none" lIns="91430" tIns="45715" rIns="91430" bIns="45715">
            <a:prstTxWarp prst="textWave1">
              <a:avLst>
                <a:gd name="adj1" fmla="val 6386"/>
                <a:gd name="adj2" fmla="val 0"/>
              </a:avLst>
            </a:prstTxWarp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لنبدأ البرنامج</a:t>
            </a:r>
            <a:endParaRPr lang="en-US" sz="48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88976"/>
            <a:ext cx="5184576" cy="38656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0419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762000" y="2059304"/>
            <a:ext cx="7524750" cy="2817496"/>
          </a:xfrm>
          <a:prstGeom prst="rect">
            <a:avLst/>
          </a:prstGeom>
          <a:solidFill>
            <a:schemeClr val="bg2">
              <a:lumMod val="60000"/>
              <a:lumOff val="40000"/>
              <a:alpha val="78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16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866775" y="1887856"/>
            <a:ext cx="7315200" cy="2853690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rtl="1" eaLnBrk="0"/>
            <a:r>
              <a:rPr lang="ar-EG" altLang="zh-CN" sz="5000" b="1" dirty="0">
                <a:solidFill>
                  <a:srgbClr val="002060"/>
                </a:solidFill>
                <a:ea typeface="Microsoft YaHei" pitchFamily="34" charset="-122"/>
              </a:rPr>
              <a:t>اختبار</a:t>
            </a:r>
          </a:p>
          <a:p>
            <a:pPr rtl="1" eaLnBrk="0"/>
            <a:r>
              <a:rPr lang="ar-EG" altLang="zh-CN" sz="4400" b="1" dirty="0">
                <a:solidFill>
                  <a:srgbClr val="002060"/>
                </a:solidFill>
                <a:ea typeface="Microsoft YaHei" pitchFamily="34" charset="-122"/>
              </a:rPr>
              <a:t>هل أنت علي موعد مع النجاح الوظيفي ؟</a:t>
            </a:r>
          </a:p>
        </p:txBody>
      </p:sp>
      <p:sp>
        <p:nvSpPr>
          <p:cNvPr id="20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33465" y="2318384"/>
            <a:ext cx="6981825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/>
          <a:p>
            <a:pPr algn="l" rtl="0"/>
            <a:endParaRPr lang="zh-CN" altLang="en-US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78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  <p:bldP spid="16" grpId="0" animBg="1" autoUpdateAnimBg="0"/>
      <p:bldP spid="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270025"/>
              </p:ext>
            </p:extLst>
          </p:nvPr>
        </p:nvGraphicFramePr>
        <p:xfrm>
          <a:off x="0" y="-6"/>
          <a:ext cx="9144000" cy="685800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30352"/>
                <a:gridCol w="6764731"/>
                <a:gridCol w="570586"/>
                <a:gridCol w="687629"/>
                <a:gridCol w="590702"/>
              </a:tblGrid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م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الجملة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</a:rPr>
                        <a:t>نادراً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</a:rPr>
                        <a:t>أحياناً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كثيراً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أصل إلي العمل في الموعدد المحدد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أحاول جاهدأ أن أعمل بأقصي جهد كل يوم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أنا أخطط لوسيلة بديلة للذهاب إلي العمل حال تعطلت وسائل المواصلات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أشعر بالتعب وأحياناً بالمرض في العمل وأتوق للحقول علي قيلولة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أنا منسجم بشكل جيد مع </a:t>
                      </a:r>
                      <a:r>
                        <a:rPr lang="ar-SA" sz="2000" b="1" dirty="0" smtClean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زملائي </a:t>
                      </a: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ورئيسي في اعمل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أنا أتقبل الرقابة بدون مقاومة أو معارضة إلا إذا استدعي الموقف المجادلة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أنا حاصل علي تعليم وتدريب وخبرة وظيفية كافية لللمنصب الذي أتولاه الآن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لدي ولاء واحترام للشركة التي أعمل بها ولمنتجاتها 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إن مظهري دئماً مناسب وجاب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  <a:tr h="6234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إن سلوكي وأخلاقي ، متواضعتان ومهذبتان</a:t>
                      </a:r>
                      <a:endParaRPr lang="en-US" sz="1600" b="1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solidFill>
                            <a:srgbClr val="002060"/>
                          </a:solidFill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Simplified Arabic" panose="02020603050405020304" pitchFamily="18" charset="-78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458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عرض على الشاشة (3:4)‏</PresentationFormat>
  <Paragraphs>102</Paragraphs>
  <Slides>10</Slides>
  <Notes>9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اسرار النجاح فى العمل الادارى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اسرار النجاح فى العمل الادارى</dc:title>
  <dc:creator>mr</dc:creator>
  <cp:lastModifiedBy>mr</cp:lastModifiedBy>
  <cp:revision>1</cp:revision>
  <dcterms:created xsi:type="dcterms:W3CDTF">2018-12-29T09:57:22Z</dcterms:created>
  <dcterms:modified xsi:type="dcterms:W3CDTF">2018-12-29T09:58:07Z</dcterms:modified>
</cp:coreProperties>
</file>