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D9B4D8-20D2-4F05-8A94-F20101D25C70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pPr rtl="1"/>
          <a:endParaRPr lang="ar-EG"/>
        </a:p>
      </dgm:t>
    </dgm:pt>
    <dgm:pt modelId="{697D1AF6-C378-4978-BF9A-229EB3562930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rgbClr val="002060"/>
              </a:solidFill>
            </a:rPr>
            <a:t>الإدارة الصفية</a:t>
          </a:r>
          <a:endParaRPr lang="ar-EG" b="1" dirty="0" smtClean="0">
            <a:solidFill>
              <a:srgbClr val="002060"/>
            </a:solidFill>
          </a:endParaRPr>
        </a:p>
        <a:p>
          <a:pPr rtl="1"/>
          <a:r>
            <a:rPr lang="ar-SA" b="1" dirty="0" err="1" smtClean="0">
              <a:solidFill>
                <a:srgbClr val="002060"/>
              </a:solidFill>
            </a:rPr>
            <a:t>(مفهومها </a:t>
          </a:r>
          <a:r>
            <a:rPr lang="ar-SA" b="1" dirty="0" smtClean="0">
              <a:solidFill>
                <a:srgbClr val="002060"/>
              </a:solidFill>
            </a:rPr>
            <a:t>– </a:t>
          </a:r>
          <a:r>
            <a:rPr lang="ar-SA" b="1" dirty="0" err="1" smtClean="0">
              <a:solidFill>
                <a:srgbClr val="002060"/>
              </a:solidFill>
            </a:rPr>
            <a:t>عناصرها </a:t>
          </a:r>
          <a:r>
            <a:rPr lang="ar-SA" b="1" dirty="0" smtClean="0">
              <a:solidFill>
                <a:srgbClr val="002060"/>
              </a:solidFill>
            </a:rPr>
            <a:t>– </a:t>
          </a:r>
          <a:r>
            <a:rPr lang="ar-SA" b="1" dirty="0" err="1" smtClean="0">
              <a:solidFill>
                <a:srgbClr val="002060"/>
              </a:solidFill>
            </a:rPr>
            <a:t>أنماطها </a:t>
          </a:r>
          <a:r>
            <a:rPr lang="ar-SA" b="1" dirty="0" smtClean="0">
              <a:solidFill>
                <a:srgbClr val="002060"/>
              </a:solidFill>
            </a:rPr>
            <a:t>– مجالاتها</a:t>
          </a:r>
          <a:r>
            <a:rPr lang="ar-SA" b="1" dirty="0" err="1" smtClean="0">
              <a:solidFill>
                <a:srgbClr val="002060"/>
              </a:solidFill>
            </a:rPr>
            <a:t>)</a:t>
          </a:r>
          <a:endParaRPr lang="ar-EG" b="1" dirty="0">
            <a:solidFill>
              <a:srgbClr val="002060"/>
            </a:solidFill>
          </a:endParaRPr>
        </a:p>
      </dgm:t>
    </dgm:pt>
    <dgm:pt modelId="{3492F61E-CFD4-4790-B4E4-05A36727C030}" type="parTrans" cxnId="{6FED36E0-D91D-4C93-A65C-5CD9964C5E4D}">
      <dgm:prSet/>
      <dgm:spPr/>
      <dgm:t>
        <a:bodyPr/>
        <a:lstStyle/>
        <a:p>
          <a:pPr rtl="1"/>
          <a:endParaRPr lang="ar-EG"/>
        </a:p>
      </dgm:t>
    </dgm:pt>
    <dgm:pt modelId="{CB1207CD-C04F-4D5A-A15C-1B450C577824}" type="sibTrans" cxnId="{6FED36E0-D91D-4C93-A65C-5CD9964C5E4D}">
      <dgm:prSet/>
      <dgm:spPr/>
      <dgm:t>
        <a:bodyPr/>
        <a:lstStyle/>
        <a:p>
          <a:pPr rtl="1"/>
          <a:endParaRPr lang="ar-EG"/>
        </a:p>
      </dgm:t>
    </dgm:pt>
    <dgm:pt modelId="{8643B5B7-C796-465D-8F97-9E9218853D8B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rgbClr val="002060"/>
              </a:solidFill>
            </a:rPr>
            <a:t>الانضباط الصفي</a:t>
          </a:r>
          <a:endParaRPr lang="ar-EG" b="1" dirty="0">
            <a:solidFill>
              <a:srgbClr val="002060"/>
            </a:solidFill>
          </a:endParaRPr>
        </a:p>
      </dgm:t>
    </dgm:pt>
    <dgm:pt modelId="{9F5EC83B-C0FE-4DCB-8057-970916E90DBA}" type="parTrans" cxnId="{8D634BDD-EB36-4665-B9FB-A638FD341D09}">
      <dgm:prSet/>
      <dgm:spPr/>
      <dgm:t>
        <a:bodyPr/>
        <a:lstStyle/>
        <a:p>
          <a:pPr rtl="1"/>
          <a:endParaRPr lang="ar-EG"/>
        </a:p>
      </dgm:t>
    </dgm:pt>
    <dgm:pt modelId="{0999BA92-956A-41FD-B2B5-F55709403D03}" type="sibTrans" cxnId="{8D634BDD-EB36-4665-B9FB-A638FD341D09}">
      <dgm:prSet/>
      <dgm:spPr/>
      <dgm:t>
        <a:bodyPr/>
        <a:lstStyle/>
        <a:p>
          <a:pPr rtl="1"/>
          <a:endParaRPr lang="ar-EG"/>
        </a:p>
      </dgm:t>
    </dgm:pt>
    <dgm:pt modelId="{FC38832B-C432-492A-885D-78A965C24926}">
      <dgm:prSet phldrT="[Text]"/>
      <dgm:spPr/>
      <dgm:t>
        <a:bodyPr/>
        <a:lstStyle/>
        <a:p>
          <a:pPr rtl="1"/>
          <a:r>
            <a:rPr lang="ar-SA" b="1" dirty="0" smtClean="0">
              <a:solidFill>
                <a:srgbClr val="002060"/>
              </a:solidFill>
            </a:rPr>
            <a:t>المشكلات الصفية</a:t>
          </a:r>
          <a:r>
            <a:rPr lang="ar-EG" b="1" dirty="0" smtClean="0">
              <a:solidFill>
                <a:srgbClr val="002060"/>
              </a:solidFill>
            </a:rPr>
            <a:t> </a:t>
          </a:r>
          <a:r>
            <a:rPr lang="ar-SA" b="1" dirty="0" smtClean="0">
              <a:solidFill>
                <a:srgbClr val="002060"/>
              </a:solidFill>
            </a:rPr>
            <a:t>(أسبابها – علاجها)</a:t>
          </a:r>
          <a:endParaRPr lang="ar-EG" b="1" dirty="0">
            <a:solidFill>
              <a:srgbClr val="002060"/>
            </a:solidFill>
          </a:endParaRPr>
        </a:p>
      </dgm:t>
    </dgm:pt>
    <dgm:pt modelId="{896F8A6B-2405-418A-8472-FD4C49A6D194}" type="parTrans" cxnId="{D83837E4-3417-40ED-9E60-54F648E1A58E}">
      <dgm:prSet/>
      <dgm:spPr/>
      <dgm:t>
        <a:bodyPr/>
        <a:lstStyle/>
        <a:p>
          <a:pPr rtl="1"/>
          <a:endParaRPr lang="ar-EG"/>
        </a:p>
      </dgm:t>
    </dgm:pt>
    <dgm:pt modelId="{70D401A7-A14B-46CA-A07B-A0E57AC9C9D5}" type="sibTrans" cxnId="{D83837E4-3417-40ED-9E60-54F648E1A58E}">
      <dgm:prSet/>
      <dgm:spPr/>
      <dgm:t>
        <a:bodyPr/>
        <a:lstStyle/>
        <a:p>
          <a:pPr rtl="1"/>
          <a:endParaRPr lang="ar-EG"/>
        </a:p>
      </dgm:t>
    </dgm:pt>
    <dgm:pt modelId="{F61C9E15-E806-4620-A11F-98DA2DF17CD5}" type="pres">
      <dgm:prSet presAssocID="{99D9B4D8-20D2-4F05-8A94-F20101D25C7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C4A9C444-5A03-48CF-BC1E-3556F131B83A}" type="pres">
      <dgm:prSet presAssocID="{99D9B4D8-20D2-4F05-8A94-F20101D25C70}" presName="cycle" presStyleCnt="0"/>
      <dgm:spPr/>
      <dgm:t>
        <a:bodyPr/>
        <a:lstStyle/>
        <a:p>
          <a:pPr rtl="1"/>
          <a:endParaRPr lang="ar-EG"/>
        </a:p>
      </dgm:t>
    </dgm:pt>
    <dgm:pt modelId="{94C02CB0-4E52-4916-A763-5141FEA947E2}" type="pres">
      <dgm:prSet presAssocID="{697D1AF6-C378-4978-BF9A-229EB3562930}" presName="nodeFirs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1A18ACB-3FAE-4EDD-8E41-949BBB28A79B}" type="pres">
      <dgm:prSet presAssocID="{CB1207CD-C04F-4D5A-A15C-1B450C577824}" presName="sibTransFirstNode" presStyleLbl="bgShp" presStyleIdx="0" presStyleCnt="1"/>
      <dgm:spPr/>
      <dgm:t>
        <a:bodyPr/>
        <a:lstStyle/>
        <a:p>
          <a:pPr rtl="1"/>
          <a:endParaRPr lang="ar-EG"/>
        </a:p>
      </dgm:t>
    </dgm:pt>
    <dgm:pt modelId="{7B12B91E-4115-4398-94F3-35ADBBCDEE51}" type="pres">
      <dgm:prSet presAssocID="{8643B5B7-C796-465D-8F97-9E9218853D8B}" presName="nodeFollowingNodes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32F62CE-D1EC-4F22-AF39-10B84BF6B6A6}" type="pres">
      <dgm:prSet presAssocID="{FC38832B-C432-492A-885D-78A965C24926}" presName="nodeFollowingNodes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200FFB71-84F5-4429-8BD2-459F8A19A292}" type="presOf" srcId="{99D9B4D8-20D2-4F05-8A94-F20101D25C70}" destId="{F61C9E15-E806-4620-A11F-98DA2DF17CD5}" srcOrd="0" destOrd="0" presId="urn:microsoft.com/office/officeart/2005/8/layout/cycle3"/>
    <dgm:cxn modelId="{A83B0B0A-3256-43AA-93E1-608E2B8FF73D}" type="presOf" srcId="{CB1207CD-C04F-4D5A-A15C-1B450C577824}" destId="{61A18ACB-3FAE-4EDD-8E41-949BBB28A79B}" srcOrd="0" destOrd="0" presId="urn:microsoft.com/office/officeart/2005/8/layout/cycle3"/>
    <dgm:cxn modelId="{F2C2C01B-7E00-4370-9B8A-548905098C8E}" type="presOf" srcId="{697D1AF6-C378-4978-BF9A-229EB3562930}" destId="{94C02CB0-4E52-4916-A763-5141FEA947E2}" srcOrd="0" destOrd="0" presId="urn:microsoft.com/office/officeart/2005/8/layout/cycle3"/>
    <dgm:cxn modelId="{04A2979A-50A5-4E35-8C13-0204643747FE}" type="presOf" srcId="{8643B5B7-C796-465D-8F97-9E9218853D8B}" destId="{7B12B91E-4115-4398-94F3-35ADBBCDEE51}" srcOrd="0" destOrd="0" presId="urn:microsoft.com/office/officeart/2005/8/layout/cycle3"/>
    <dgm:cxn modelId="{386A5D05-FB96-47A1-803F-48596274DE5B}" type="presOf" srcId="{FC38832B-C432-492A-885D-78A965C24926}" destId="{732F62CE-D1EC-4F22-AF39-10B84BF6B6A6}" srcOrd="0" destOrd="0" presId="urn:microsoft.com/office/officeart/2005/8/layout/cycle3"/>
    <dgm:cxn modelId="{D83837E4-3417-40ED-9E60-54F648E1A58E}" srcId="{99D9B4D8-20D2-4F05-8A94-F20101D25C70}" destId="{FC38832B-C432-492A-885D-78A965C24926}" srcOrd="2" destOrd="0" parTransId="{896F8A6B-2405-418A-8472-FD4C49A6D194}" sibTransId="{70D401A7-A14B-46CA-A07B-A0E57AC9C9D5}"/>
    <dgm:cxn modelId="{8D634BDD-EB36-4665-B9FB-A638FD341D09}" srcId="{99D9B4D8-20D2-4F05-8A94-F20101D25C70}" destId="{8643B5B7-C796-465D-8F97-9E9218853D8B}" srcOrd="1" destOrd="0" parTransId="{9F5EC83B-C0FE-4DCB-8057-970916E90DBA}" sibTransId="{0999BA92-956A-41FD-B2B5-F55709403D03}"/>
    <dgm:cxn modelId="{6FED36E0-D91D-4C93-A65C-5CD9964C5E4D}" srcId="{99D9B4D8-20D2-4F05-8A94-F20101D25C70}" destId="{697D1AF6-C378-4978-BF9A-229EB3562930}" srcOrd="0" destOrd="0" parTransId="{3492F61E-CFD4-4790-B4E4-05A36727C030}" sibTransId="{CB1207CD-C04F-4D5A-A15C-1B450C577824}"/>
    <dgm:cxn modelId="{1922BBBA-A598-48E2-82FA-1B6F0C3B53D9}" type="presParOf" srcId="{F61C9E15-E806-4620-A11F-98DA2DF17CD5}" destId="{C4A9C444-5A03-48CF-BC1E-3556F131B83A}" srcOrd="0" destOrd="0" presId="urn:microsoft.com/office/officeart/2005/8/layout/cycle3"/>
    <dgm:cxn modelId="{58849B7C-8490-4E8A-A498-A428426F847C}" type="presParOf" srcId="{C4A9C444-5A03-48CF-BC1E-3556F131B83A}" destId="{94C02CB0-4E52-4916-A763-5141FEA947E2}" srcOrd="0" destOrd="0" presId="urn:microsoft.com/office/officeart/2005/8/layout/cycle3"/>
    <dgm:cxn modelId="{D9F671CC-0338-42BA-ACBA-D7D2F60E89F3}" type="presParOf" srcId="{C4A9C444-5A03-48CF-BC1E-3556F131B83A}" destId="{61A18ACB-3FAE-4EDD-8E41-949BBB28A79B}" srcOrd="1" destOrd="0" presId="urn:microsoft.com/office/officeart/2005/8/layout/cycle3"/>
    <dgm:cxn modelId="{8E2008E8-DF9E-4ABD-90D9-E9D1076CEC22}" type="presParOf" srcId="{C4A9C444-5A03-48CF-BC1E-3556F131B83A}" destId="{7B12B91E-4115-4398-94F3-35ADBBCDEE51}" srcOrd="2" destOrd="0" presId="urn:microsoft.com/office/officeart/2005/8/layout/cycle3"/>
    <dgm:cxn modelId="{26CA3E7D-2687-4CFB-9E4D-A1267E8123BE}" type="presParOf" srcId="{C4A9C444-5A03-48CF-BC1E-3556F131B83A}" destId="{732F62CE-D1EC-4F22-AF39-10B84BF6B6A6}" srcOrd="3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A18ACB-3FAE-4EDD-8E41-949BBB28A79B}">
      <dsp:nvSpPr>
        <dsp:cNvPr id="0" name=""/>
        <dsp:cNvSpPr/>
      </dsp:nvSpPr>
      <dsp:spPr>
        <a:xfrm>
          <a:off x="1055580" y="-219171"/>
          <a:ext cx="4594441" cy="4594441"/>
        </a:xfrm>
        <a:prstGeom prst="circularArrow">
          <a:avLst>
            <a:gd name="adj1" fmla="val 5689"/>
            <a:gd name="adj2" fmla="val 340510"/>
            <a:gd name="adj3" fmla="val 12437429"/>
            <a:gd name="adj4" fmla="val 18258580"/>
            <a:gd name="adj5" fmla="val 5908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C02CB0-4E52-4916-A763-5141FEA947E2}">
      <dsp:nvSpPr>
        <dsp:cNvPr id="0" name=""/>
        <dsp:cNvSpPr/>
      </dsp:nvSpPr>
      <dsp:spPr>
        <a:xfrm>
          <a:off x="1741884" y="36018"/>
          <a:ext cx="3221832" cy="161091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b="1" kern="1200" dirty="0" smtClean="0">
              <a:solidFill>
                <a:srgbClr val="002060"/>
              </a:solidFill>
            </a:rPr>
            <a:t>الإدارة الصفية</a:t>
          </a:r>
          <a:endParaRPr lang="ar-EG" sz="2700" b="1" kern="1200" dirty="0" smtClean="0">
            <a:solidFill>
              <a:srgbClr val="002060"/>
            </a:solidFill>
          </a:endParaRPr>
        </a:p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b="1" kern="1200" dirty="0" err="1" smtClean="0">
              <a:solidFill>
                <a:srgbClr val="002060"/>
              </a:solidFill>
            </a:rPr>
            <a:t>(مفهومها </a:t>
          </a:r>
          <a:r>
            <a:rPr lang="ar-SA" sz="2700" b="1" kern="1200" dirty="0" smtClean="0">
              <a:solidFill>
                <a:srgbClr val="002060"/>
              </a:solidFill>
            </a:rPr>
            <a:t>– </a:t>
          </a:r>
          <a:r>
            <a:rPr lang="ar-SA" sz="2700" b="1" kern="1200" dirty="0" err="1" smtClean="0">
              <a:solidFill>
                <a:srgbClr val="002060"/>
              </a:solidFill>
            </a:rPr>
            <a:t>عناصرها </a:t>
          </a:r>
          <a:r>
            <a:rPr lang="ar-SA" sz="2700" b="1" kern="1200" dirty="0" smtClean="0">
              <a:solidFill>
                <a:srgbClr val="002060"/>
              </a:solidFill>
            </a:rPr>
            <a:t>– </a:t>
          </a:r>
          <a:r>
            <a:rPr lang="ar-SA" sz="2700" b="1" kern="1200" dirty="0" err="1" smtClean="0">
              <a:solidFill>
                <a:srgbClr val="002060"/>
              </a:solidFill>
            </a:rPr>
            <a:t>أنماطها </a:t>
          </a:r>
          <a:r>
            <a:rPr lang="ar-SA" sz="2700" b="1" kern="1200" dirty="0" smtClean="0">
              <a:solidFill>
                <a:srgbClr val="002060"/>
              </a:solidFill>
            </a:rPr>
            <a:t>– مجالاتها</a:t>
          </a:r>
          <a:r>
            <a:rPr lang="ar-SA" sz="2700" b="1" kern="1200" dirty="0" err="1" smtClean="0">
              <a:solidFill>
                <a:srgbClr val="002060"/>
              </a:solidFill>
            </a:rPr>
            <a:t>)</a:t>
          </a:r>
          <a:endParaRPr lang="ar-EG" sz="2700" b="1" kern="1200" dirty="0">
            <a:solidFill>
              <a:srgbClr val="002060"/>
            </a:solidFill>
          </a:endParaRPr>
        </a:p>
      </dsp:txBody>
      <dsp:txXfrm>
        <a:off x="1741884" y="36018"/>
        <a:ext cx="3221832" cy="1610916"/>
      </dsp:txXfrm>
    </dsp:sp>
    <dsp:sp modelId="{7B12B91E-4115-4398-94F3-35ADBBCDEE51}">
      <dsp:nvSpPr>
        <dsp:cNvPr id="0" name=""/>
        <dsp:cNvSpPr/>
      </dsp:nvSpPr>
      <dsp:spPr>
        <a:xfrm>
          <a:off x="3483198" y="3052062"/>
          <a:ext cx="3221832" cy="1610916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b="1" kern="1200" dirty="0" smtClean="0">
              <a:solidFill>
                <a:srgbClr val="002060"/>
              </a:solidFill>
            </a:rPr>
            <a:t>الانضباط الصفي</a:t>
          </a:r>
          <a:endParaRPr lang="ar-EG" sz="2700" b="1" kern="1200" dirty="0">
            <a:solidFill>
              <a:srgbClr val="002060"/>
            </a:solidFill>
          </a:endParaRPr>
        </a:p>
      </dsp:txBody>
      <dsp:txXfrm>
        <a:off x="3483198" y="3052062"/>
        <a:ext cx="3221832" cy="1610916"/>
      </dsp:txXfrm>
    </dsp:sp>
    <dsp:sp modelId="{732F62CE-D1EC-4F22-AF39-10B84BF6B6A6}">
      <dsp:nvSpPr>
        <dsp:cNvPr id="0" name=""/>
        <dsp:cNvSpPr/>
      </dsp:nvSpPr>
      <dsp:spPr>
        <a:xfrm>
          <a:off x="570" y="3052062"/>
          <a:ext cx="3221832" cy="1610916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700" b="1" kern="1200" dirty="0" smtClean="0">
              <a:solidFill>
                <a:srgbClr val="002060"/>
              </a:solidFill>
            </a:rPr>
            <a:t>المشكلات الصفية</a:t>
          </a:r>
          <a:r>
            <a:rPr lang="ar-EG" sz="2700" b="1" kern="1200" dirty="0" smtClean="0">
              <a:solidFill>
                <a:srgbClr val="002060"/>
              </a:solidFill>
            </a:rPr>
            <a:t> </a:t>
          </a:r>
          <a:r>
            <a:rPr lang="ar-SA" sz="2700" b="1" kern="1200" dirty="0" smtClean="0">
              <a:solidFill>
                <a:srgbClr val="002060"/>
              </a:solidFill>
            </a:rPr>
            <a:t>(أسبابها – علاجها)</a:t>
          </a:r>
          <a:endParaRPr lang="ar-EG" sz="2700" b="1" kern="1200" dirty="0">
            <a:solidFill>
              <a:srgbClr val="002060"/>
            </a:solidFill>
          </a:endParaRPr>
        </a:p>
      </dsp:txBody>
      <dsp:txXfrm>
        <a:off x="570" y="3052062"/>
        <a:ext cx="3221832" cy="16109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DE3CB-1F63-4321-B034-57F9E8C58055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0B1C9-15D5-4E7D-97A4-A275AC7CB96F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ar-EG" sz="4800" dirty="0" smtClean="0"/>
              <a:t>الادارة الصفية</a:t>
            </a:r>
            <a:endParaRPr lang="ar-EG" sz="4800" dirty="0"/>
          </a:p>
        </p:txBody>
      </p:sp>
    </p:spTree>
    <p:extLst>
      <p:ext uri="{BB962C8B-B14F-4D97-AF65-F5344CB8AC3E}">
        <p14:creationId xmlns:p14="http://schemas.microsoft.com/office/powerpoint/2010/main" xmlns="" val="3411831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043608" y="620688"/>
            <a:ext cx="7798296" cy="715963"/>
          </a:xfrm>
          <a:prstGeom prst="rect">
            <a:avLst/>
          </a:prstGeom>
        </p:spPr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b="1" dirty="0">
                <a:solidFill>
                  <a:schemeClr val="bg1"/>
                </a:solidFill>
              </a:rPr>
              <a:t>محاور الدورة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597953723"/>
              </p:ext>
            </p:extLst>
          </p:nvPr>
        </p:nvGraphicFramePr>
        <p:xfrm>
          <a:off x="1187624" y="1610323"/>
          <a:ext cx="6705602" cy="4698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81721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friday_retro_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1571611"/>
            <a:ext cx="5500726" cy="46863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مربع نص 5"/>
          <p:cNvSpPr txBox="1"/>
          <p:nvPr/>
        </p:nvSpPr>
        <p:spPr>
          <a:xfrm rot="21322133">
            <a:off x="1875869" y="4667968"/>
            <a:ext cx="464347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Cap Medium" pitchFamily="18" charset="-78"/>
                <a:ea typeface="GE Cap Medium" pitchFamily="18" charset="-78"/>
                <a:cs typeface="GE Cap Medium" pitchFamily="18" charset="-78"/>
              </a:rPr>
              <a:t>السلام عليكم ورحمـة الله وبركاته</a:t>
            </a:r>
            <a:endParaRPr lang="ar-SA" sz="36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 Cap Medium" pitchFamily="18" charset="-78"/>
              <a:ea typeface="GE Cap Medium" pitchFamily="18" charset="-78"/>
              <a:cs typeface="GE Cap Medium" pitchFamily="18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928958" y="1655081"/>
            <a:ext cx="5072098" cy="62049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AL-Mohanad Bold" pitchFamily="2" charset="-78"/>
              </a:rPr>
              <a:t>الاسم</a:t>
            </a:r>
            <a:endParaRPr lang="ar-S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2143140" y="2430914"/>
            <a:ext cx="6500826" cy="58783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endParaRPr lang="ar-SA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2152664" y="3090185"/>
            <a:ext cx="6490630" cy="55517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r>
              <a:rPr lang="ar-S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 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AL-Mohanad Bold" pitchFamily="2" charset="-78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2143140" y="3739249"/>
            <a:ext cx="6500826" cy="63477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AL-Mohanad Bold" pitchFamily="2" charset="-78"/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2152664" y="4459751"/>
            <a:ext cx="6490630" cy="55517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r>
              <a:rPr lang="ar-S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 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AL-Mohanad Bold" pitchFamily="2" charset="-78"/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2143140" y="5108815"/>
            <a:ext cx="6500826" cy="63477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AL-Mohanad Bold" pitchFamily="2" charset="-78"/>
            </a:endParaRPr>
          </a:p>
        </p:txBody>
      </p:sp>
      <p:pic>
        <p:nvPicPr>
          <p:cNvPr id="13" name="صورة 12" descr="11 ‫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314567"/>
            <a:ext cx="885826" cy="29260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4672042" y="4629158"/>
            <a:ext cx="3186106" cy="428628"/>
          </a:xfrm>
          <a:prstGeom prst="rect">
            <a:avLst/>
          </a:prstGeom>
          <a:ln w="381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  <p:pic>
        <p:nvPicPr>
          <p:cNvPr id="3" name="صورة 2" descr="friday_retro_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500174"/>
            <a:ext cx="5643602" cy="3000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مستطيل 3"/>
          <p:cNvSpPr/>
          <p:nvPr/>
        </p:nvSpPr>
        <p:spPr>
          <a:xfrm rot="21407461">
            <a:off x="2782836" y="3382126"/>
            <a:ext cx="284218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L-Mohanad Bold" pitchFamily="2" charset="-78"/>
              </a:rPr>
              <a:t>الدورات التي قدمتها</a:t>
            </a:r>
            <a:endParaRPr lang="ar-SA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4672042" y="5200662"/>
            <a:ext cx="3186106" cy="42862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4643438" y="5743591"/>
            <a:ext cx="3186106" cy="42862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 bwMode="auto">
          <a:xfrm>
            <a:off x="957266" y="4629158"/>
            <a:ext cx="3186106" cy="428628"/>
          </a:xfrm>
          <a:prstGeom prst="rect">
            <a:avLst/>
          </a:prstGeom>
          <a:ln w="3810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0" cap="none" spc="0" normalizeH="0" baseline="0" noProof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957266" y="5200662"/>
            <a:ext cx="3186106" cy="42862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928662" y="5743591"/>
            <a:ext cx="3186106" cy="42862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26 ‫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1971665"/>
            <a:ext cx="4214842" cy="28047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1 ‫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1604026"/>
            <a:ext cx="4714908" cy="46110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506" y="571972"/>
            <a:ext cx="8229600" cy="912812"/>
          </a:xfrm>
        </p:spPr>
        <p:txBody>
          <a:bodyPr/>
          <a:lstStyle/>
          <a:p>
            <a:pPr algn="ctr" rtl="1"/>
            <a:r>
              <a:rPr lang="ar-EG" sz="4000" dirty="0" smtClean="0">
                <a:solidFill>
                  <a:srgbClr val="C00000"/>
                </a:solidFill>
              </a:rPr>
              <a:t>الاتفاقيات</a:t>
            </a:r>
            <a:endParaRPr lang="ar-EG" sz="4000" dirty="0">
              <a:solidFill>
                <a:srgbClr val="C00000"/>
              </a:solidFill>
            </a:endParaRPr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2837134" y="2073676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الإلتزام بوقت البرنامج وفترات الاستراحة</a:t>
            </a:r>
          </a:p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 دليل وعيك</a:t>
            </a:r>
            <a:endParaRPr lang="en-GB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826804" y="3187393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>
                <a:latin typeface="Verdana" panose="020B0604030504040204" pitchFamily="34" charset="0"/>
                <a:ea typeface="HY헤드라인M" pitchFamily="2" charset="-127"/>
              </a:rPr>
              <a:t>لاتدع هاتفك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المتنقل يشوش أفكار من حولك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6" name="AutoShape 7"/>
          <p:cNvSpPr>
            <a:spLocks noChangeArrowheads="1"/>
          </p:cNvSpPr>
          <p:nvPr/>
        </p:nvSpPr>
        <p:spPr bwMode="auto">
          <a:xfrm>
            <a:off x="2816475" y="4301110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الأسئلة والنقاش متاحة في محتوى البرنامج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2806145" y="5414827"/>
            <a:ext cx="4630390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</a:rPr>
              <a:t>إبتسامتك و تعاونك دليل حب العمل الجماعي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</a:endParaRPr>
          </a:p>
        </p:txBody>
      </p:sp>
      <p:pic>
        <p:nvPicPr>
          <p:cNvPr id="9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5824" y="2807219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F:\دينى\work\صور\imagت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3925" y="3950219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324" y="1664219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F:\دينى\work\صور\kid-smai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524" y="5093220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684479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043608" y="620688"/>
            <a:ext cx="7798296" cy="715963"/>
          </a:xfrm>
          <a:prstGeom prst="rect">
            <a:avLst/>
          </a:prstGeom>
        </p:spPr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b="1" dirty="0" smtClean="0">
                <a:solidFill>
                  <a:schemeClr val="bg1"/>
                </a:solidFill>
              </a:rPr>
              <a:t>الهدف العام للبرنامج التدريبي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Folded Corner 16"/>
          <p:cNvSpPr/>
          <p:nvPr/>
        </p:nvSpPr>
        <p:spPr bwMode="auto">
          <a:xfrm>
            <a:off x="2483768" y="2204120"/>
            <a:ext cx="6300192" cy="3313112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83769" y="2362200"/>
            <a:ext cx="6156176" cy="3170088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marL="342900" indent="-342900" algn="justLow" rtl="1">
              <a:buFont typeface="Wingdings" panose="05000000000000000000" pitchFamily="2" charset="2"/>
              <a:buChar char="ü"/>
            </a:pPr>
            <a:r>
              <a:rPr lang="ar-SA" sz="2500" b="1" dirty="0">
                <a:solidFill>
                  <a:schemeClr val="accent2">
                    <a:lumMod val="50000"/>
                  </a:schemeClr>
                </a:solidFill>
              </a:rPr>
              <a:t>صمم هذا البرنامج المركّز للمدرسين، في جميع المستويات وعلى اختلاف التخصصات، الذين يريدون تحقيق أثر إيجابي في مجال عملهم، ومؤسساتهم، ووظائفهم، وتطوير أنفسهم. </a:t>
            </a:r>
            <a:endParaRPr lang="ar-EG" sz="25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 algn="justLow" rtl="1">
              <a:buFont typeface="Wingdings" panose="05000000000000000000" pitchFamily="2" charset="2"/>
              <a:buChar char="ü"/>
            </a:pPr>
            <a:endParaRPr lang="ar-EG" sz="25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342900" indent="-342900" algn="justLow" rtl="1">
              <a:buFont typeface="Wingdings" panose="05000000000000000000" pitchFamily="2" charset="2"/>
              <a:buChar char="ü"/>
            </a:pPr>
            <a:r>
              <a:rPr lang="ar-SA" sz="2500" b="1" dirty="0" smtClean="0">
                <a:solidFill>
                  <a:schemeClr val="accent2">
                    <a:lumMod val="50000"/>
                  </a:schemeClr>
                </a:solidFill>
              </a:rPr>
              <a:t>تم </a:t>
            </a:r>
            <a:r>
              <a:rPr lang="ar-SA" sz="2500" b="1" dirty="0">
                <a:solidFill>
                  <a:schemeClr val="accent2">
                    <a:lumMod val="50000"/>
                  </a:schemeClr>
                </a:solidFill>
              </a:rPr>
              <a:t>تطوير البرنامج وتصميمه بشكل يلبي الحاجة إلى المهارات اللازمة للمدرسين في القرن الواحد والعشرين.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59" y="4089832"/>
            <a:ext cx="1936519" cy="211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7604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043608" y="620688"/>
            <a:ext cx="7798296" cy="715963"/>
          </a:xfrm>
          <a:prstGeom prst="rect">
            <a:avLst/>
          </a:prstGeom>
        </p:spPr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b="1" dirty="0">
                <a:solidFill>
                  <a:schemeClr val="bg1"/>
                </a:solidFill>
              </a:rPr>
              <a:t>الأهداف التفصيلية للبرنامج التدريبي </a:t>
            </a:r>
          </a:p>
        </p:txBody>
      </p:sp>
      <p:sp>
        <p:nvSpPr>
          <p:cNvPr id="17" name="Folded Corner 16"/>
          <p:cNvSpPr/>
          <p:nvPr/>
        </p:nvSpPr>
        <p:spPr bwMode="auto">
          <a:xfrm>
            <a:off x="2483768" y="3501008"/>
            <a:ext cx="6300192" cy="1512168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30" tIns="45715" rIns="91430" bIns="45715" numCol="1" rtlCol="1" anchor="ctr" anchorCtr="0" compatLnSpc="1">
            <a:prstTxWarp prst="textNoShape">
              <a:avLst/>
            </a:prstTxWarp>
          </a:bodyPr>
          <a:lstStyle/>
          <a:p>
            <a:pPr algn="ctr" defTabSz="914305"/>
            <a:endParaRPr lang="ar-EG" sz="2400" dirty="0"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83769" y="3659088"/>
            <a:ext cx="6156176" cy="1246485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marL="342900" indent="-342900" algn="justLow" rtl="1">
              <a:buFont typeface="Wingdings" panose="05000000000000000000" pitchFamily="2" charset="2"/>
              <a:buChar char="ü"/>
            </a:pPr>
            <a:r>
              <a:rPr lang="ar-SA" sz="2500" b="1" dirty="0">
                <a:solidFill>
                  <a:schemeClr val="accent2">
                    <a:lumMod val="50000"/>
                  </a:schemeClr>
                </a:solidFill>
              </a:rPr>
              <a:t>التعرف على مفهوم الإدارة الصفية.</a:t>
            </a:r>
          </a:p>
          <a:p>
            <a:pPr marL="342900" indent="-342900" algn="justLow" rtl="1">
              <a:buFont typeface="Wingdings" panose="05000000000000000000" pitchFamily="2" charset="2"/>
              <a:buChar char="ü"/>
            </a:pPr>
            <a:r>
              <a:rPr lang="ar-SA" sz="2500" b="1" dirty="0">
                <a:solidFill>
                  <a:schemeClr val="accent2">
                    <a:lumMod val="50000"/>
                  </a:schemeClr>
                </a:solidFill>
              </a:rPr>
              <a:t>تعلم وضع قواعد الإدارة الصفية.</a:t>
            </a:r>
          </a:p>
          <a:p>
            <a:pPr marL="342900" indent="-342900" algn="justLow" rtl="1">
              <a:buFont typeface="Wingdings" panose="05000000000000000000" pitchFamily="2" charset="2"/>
              <a:buChar char="ü"/>
            </a:pPr>
            <a:r>
              <a:rPr lang="ar-SA" sz="2500" b="1" dirty="0">
                <a:solidFill>
                  <a:schemeClr val="accent2">
                    <a:lumMod val="50000"/>
                  </a:schemeClr>
                </a:solidFill>
              </a:rPr>
              <a:t>التدرب على مهارات إدارة الصف.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59" y="4306600"/>
            <a:ext cx="1936519" cy="211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771800" y="1507441"/>
            <a:ext cx="6012160" cy="769431"/>
          </a:xfrm>
          <a:prstGeom prst="rect">
            <a:avLst/>
          </a:prstGeom>
        </p:spPr>
        <p:txBody>
          <a:bodyPr wrap="square" lIns="91430" tIns="45715" rIns="91430" bIns="45715">
            <a:spAutoFit/>
          </a:bodyPr>
          <a:lstStyle/>
          <a:p>
            <a:pPr algn="justLow" rtl="1"/>
            <a:r>
              <a:rPr lang="ar-EG" sz="2200" b="1" dirty="0">
                <a:solidFill>
                  <a:srgbClr val="C00000"/>
                </a:solidFill>
              </a:rPr>
              <a:t>بنهاية هذا البرنامج التدريبي نتوقع أن المشاركون قد حققوا النتائج الآتية (بمشيئة الله ) </a:t>
            </a:r>
          </a:p>
        </p:txBody>
      </p:sp>
    </p:spTree>
    <p:extLst>
      <p:ext uri="{BB962C8B-B14F-4D97-AF65-F5344CB8AC3E}">
        <p14:creationId xmlns:p14="http://schemas.microsoft.com/office/powerpoint/2010/main" xmlns="" val="1698597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عرض على الشاشة (3:4)‏</PresentationFormat>
  <Paragraphs>35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الادارة الصفية</vt:lpstr>
      <vt:lpstr>الشريحة 2</vt:lpstr>
      <vt:lpstr>الشريحة 3</vt:lpstr>
      <vt:lpstr>الشريحة 4</vt:lpstr>
      <vt:lpstr>الشريحة 5</vt:lpstr>
      <vt:lpstr>الشريحة 6</vt:lpstr>
      <vt:lpstr>الاتفاقيات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الادارة الصفية</dc:title>
  <dc:creator>mr</dc:creator>
  <cp:lastModifiedBy>mr</cp:lastModifiedBy>
  <cp:revision>1</cp:revision>
  <dcterms:created xsi:type="dcterms:W3CDTF">2018-12-29T17:17:55Z</dcterms:created>
  <dcterms:modified xsi:type="dcterms:W3CDTF">2018-12-29T17:18:27Z</dcterms:modified>
</cp:coreProperties>
</file>