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عنوان، ونص، ومخط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خطط 3"/>
          <p:cNvSpPr>
            <a:spLocks noGrp="1"/>
          </p:cNvSpPr>
          <p:nvPr>
            <p:ph type="chart"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160867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983C-9CCA-486F-91C4-D74A1706374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E8C7E-B302-4707-B7D3-54A38749A8B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4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14500" y="764704"/>
            <a:ext cx="5714998" cy="193899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إعداد معلمات رياض الأطفال</a:t>
            </a:r>
            <a:endParaRPr lang="ar-EG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046" y="2924944"/>
            <a:ext cx="2095500" cy="218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03440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29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AutoShape 7"/>
          <p:cNvSpPr>
            <a:spLocks noChangeArrowheads="1"/>
          </p:cNvSpPr>
          <p:nvPr/>
        </p:nvSpPr>
        <p:spPr bwMode="auto">
          <a:xfrm>
            <a:off x="4214810" y="285728"/>
            <a:ext cx="4429156" cy="860425"/>
          </a:xfrm>
          <a:prstGeom prst="roundRect">
            <a:avLst>
              <a:gd name="adj" fmla="val 50000"/>
            </a:avLst>
          </a:prstGeom>
          <a:gradFill rotWithShape="1">
            <a:gsLst>
              <a:gs pos="87000">
                <a:srgbClr val="00B0F0"/>
              </a:gs>
              <a:gs pos="100000">
                <a:srgbClr val="3CA1E6">
                  <a:alpha val="0"/>
                  <a:lumMod val="0"/>
                  <a:lumOff val="100000"/>
                </a:srgb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rtl="1"/>
            <a:r>
              <a:rPr lang="ar-EG" sz="4000" b="1" dirty="0" smtClean="0"/>
              <a:t>رؤية قسم رياض الأطفال</a:t>
            </a:r>
            <a:endParaRPr lang="en-US" sz="4000" dirty="0"/>
          </a:p>
        </p:txBody>
      </p:sp>
      <p:sp>
        <p:nvSpPr>
          <p:cNvPr id="8" name="AutoShape 1"/>
          <p:cNvSpPr>
            <a:spLocks noChangeArrowheads="1"/>
          </p:cNvSpPr>
          <p:nvPr/>
        </p:nvSpPr>
        <p:spPr bwMode="auto">
          <a:xfrm>
            <a:off x="357158" y="4406900"/>
            <a:ext cx="6618454" cy="1101390"/>
          </a:xfrm>
          <a:prstGeom prst="roundRect">
            <a:avLst>
              <a:gd name="adj" fmla="val 11741"/>
            </a:avLst>
          </a:prstGeom>
          <a:gradFill rotWithShape="1">
            <a:gsLst>
              <a:gs pos="0">
                <a:srgbClr val="C0504D"/>
              </a:gs>
              <a:gs pos="100000">
                <a:srgbClr val="E5BAB8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 algn="ctr" rtl="1"/>
            <a:r>
              <a:rPr lang="ar-SA" sz="3200" b="1" dirty="0" smtClean="0">
                <a:solidFill>
                  <a:schemeClr val="bg1"/>
                </a:solidFill>
              </a:rPr>
              <a:t>نشر الوعي الثقافي حول فلسفة</a:t>
            </a:r>
            <a:endParaRPr lang="ar-EG" sz="3200" b="1" dirty="0" smtClean="0">
              <a:solidFill>
                <a:schemeClr val="bg1"/>
              </a:solidFill>
            </a:endParaRPr>
          </a:p>
          <a:p>
            <a:pPr lvl="0" rtl="1"/>
            <a:r>
              <a:rPr lang="ar-SA" sz="3200" b="1" dirty="0" smtClean="0">
                <a:solidFill>
                  <a:schemeClr val="bg1"/>
                </a:solidFill>
              </a:rPr>
              <a:t>رياض الأطفال وأهمية المرحلة وأهدافها.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AutoShape 1"/>
          <p:cNvSpPr>
            <a:spLocks noChangeArrowheads="1"/>
          </p:cNvSpPr>
          <p:nvPr/>
        </p:nvSpPr>
        <p:spPr bwMode="auto">
          <a:xfrm>
            <a:off x="357158" y="2514600"/>
            <a:ext cx="6654970" cy="1101390"/>
          </a:xfrm>
          <a:prstGeom prst="roundRect">
            <a:avLst>
              <a:gd name="adj" fmla="val 11741"/>
            </a:avLst>
          </a:prstGeom>
          <a:gradFill rotWithShape="1">
            <a:gsLst>
              <a:gs pos="0">
                <a:srgbClr val="800080"/>
              </a:gs>
              <a:gs pos="100000">
                <a:srgbClr val="CD9AC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0" algn="ctr" rtl="1"/>
            <a:r>
              <a:rPr lang="ar-SA" sz="2800" b="1" dirty="0" smtClean="0">
                <a:solidFill>
                  <a:schemeClr val="bg1"/>
                </a:solidFill>
              </a:rPr>
              <a:t>تخريج معلمات متخصصات في</a:t>
            </a:r>
            <a:r>
              <a:rPr lang="ar-EG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المجال</a:t>
            </a:r>
            <a:endParaRPr lang="ar-EG" sz="2800" b="1" dirty="0" smtClean="0">
              <a:solidFill>
                <a:schemeClr val="bg1"/>
              </a:solidFill>
            </a:endParaRPr>
          </a:p>
          <a:p>
            <a:pPr lvl="0" algn="ctr" rtl="1"/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ar-EG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التربوي لخدمة الطفل وتلبية واحتياجاته المختلفة.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77025" y="2362200"/>
            <a:ext cx="1323975" cy="1320800"/>
            <a:chOff x="0" y="0"/>
            <a:chExt cx="1360" cy="1356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1360" cy="1356"/>
              <a:chOff x="0" y="0"/>
              <a:chExt cx="1248" cy="1240"/>
            </a:xfrm>
          </p:grpSpPr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33" y="25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41414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  <p:sp>
            <p:nvSpPr>
              <p:cNvPr id="15" name="Oval 9"/>
              <p:cNvSpPr>
                <a:spLocks noChangeArrowheads="1"/>
              </p:cNvSpPr>
              <p:nvPr/>
            </p:nvSpPr>
            <p:spPr bwMode="auto">
              <a:xfrm>
                <a:off x="82" y="74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  <p:sp>
            <p:nvSpPr>
              <p:cNvPr id="16" name="Oval 10"/>
              <p:cNvSpPr>
                <a:spLocks noChangeArrowheads="1"/>
              </p:cNvSpPr>
              <p:nvPr/>
            </p:nvSpPr>
            <p:spPr bwMode="auto">
              <a:xfrm>
                <a:off x="115" y="99"/>
                <a:ext cx="1026" cy="1026"/>
              </a:xfrm>
              <a:prstGeom prst="ellipse">
                <a:avLst/>
              </a:prstGeom>
              <a:solidFill>
                <a:srgbClr val="808080">
                  <a:alpha val="29999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  <p:sp>
            <p:nvSpPr>
              <p:cNvPr id="17" name="Oval 11"/>
              <p:cNvSpPr>
                <a:spLocks noChangeArrowheads="1"/>
              </p:cNvSpPr>
              <p:nvPr/>
            </p:nvSpPr>
            <p:spPr bwMode="auto">
              <a:xfrm>
                <a:off x="129" y="115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161" y="148"/>
              <a:ext cx="1052" cy="1054"/>
            </a:xfrm>
            <a:prstGeom prst="ellipse">
              <a:avLst/>
            </a:prstGeom>
            <a:gradFill rotWithShape="1">
              <a:gsLst>
                <a:gs pos="0">
                  <a:srgbClr val="3A003A"/>
                </a:gs>
                <a:gs pos="100000">
                  <a:srgbClr val="800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907213" y="2570163"/>
            <a:ext cx="879475" cy="885825"/>
            <a:chOff x="0" y="0"/>
            <a:chExt cx="876" cy="882"/>
          </a:xfrm>
        </p:grpSpPr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0" y="0"/>
              <a:ext cx="876" cy="876"/>
            </a:xfrm>
            <a:prstGeom prst="ellipse">
              <a:avLst/>
            </a:prstGeom>
            <a:noFill/>
            <a:ln w="19050" cmpd="sng">
              <a:solidFill>
                <a:srgbClr val="FFFFFF">
                  <a:alpha val="17000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41" y="0"/>
              <a:ext cx="1" cy="870"/>
            </a:xfrm>
            <a:prstGeom prst="line">
              <a:avLst/>
            </a:prstGeom>
            <a:noFill/>
            <a:ln w="19050" cmpd="sng">
              <a:solidFill>
                <a:srgbClr val="FFFFFF">
                  <a:alpha val="17000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0" y="435"/>
              <a:ext cx="876" cy="1"/>
            </a:xfrm>
            <a:prstGeom prst="line">
              <a:avLst/>
            </a:prstGeom>
            <a:noFill/>
            <a:ln w="19050" cmpd="sng">
              <a:solidFill>
                <a:srgbClr val="FFFFFF">
                  <a:alpha val="17000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2" name="Freeform 21"/>
            <p:cNvSpPr>
              <a:spLocks noChangeArrowheads="1"/>
            </p:cNvSpPr>
            <p:nvPr/>
          </p:nvSpPr>
          <p:spPr bwMode="auto">
            <a:xfrm>
              <a:off x="500" y="6"/>
              <a:ext cx="182" cy="864"/>
            </a:xfrm>
            <a:custGeom>
              <a:avLst/>
              <a:gdLst>
                <a:gd name="T0" fmla="*/ 0 w 182"/>
                <a:gd name="T1" fmla="*/ 0 h 864"/>
                <a:gd name="T2" fmla="*/ 182 w 182"/>
                <a:gd name="T3" fmla="*/ 435 h 864"/>
                <a:gd name="T4" fmla="*/ 6 w 182"/>
                <a:gd name="T5" fmla="*/ 864 h 864"/>
                <a:gd name="T6" fmla="*/ 0 60000 65536"/>
                <a:gd name="T7" fmla="*/ 0 60000 65536"/>
                <a:gd name="T8" fmla="*/ 0 60000 65536"/>
                <a:gd name="T9" fmla="*/ 0 w 182"/>
                <a:gd name="T10" fmla="*/ 0 h 864"/>
                <a:gd name="T11" fmla="*/ 182 w 182"/>
                <a:gd name="T12" fmla="*/ 864 h 8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/>
            </a:custGeom>
            <a:noFill/>
            <a:ln w="19050" cmpd="sng">
              <a:solidFill>
                <a:srgbClr val="FFFFFF">
                  <a:alpha val="17000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3" name="Freeform 22"/>
            <p:cNvSpPr>
              <a:spLocks noChangeArrowheads="1"/>
            </p:cNvSpPr>
            <p:nvPr/>
          </p:nvSpPr>
          <p:spPr bwMode="auto">
            <a:xfrm>
              <a:off x="203" y="12"/>
              <a:ext cx="197" cy="870"/>
            </a:xfrm>
            <a:custGeom>
              <a:avLst/>
              <a:gdLst>
                <a:gd name="T0" fmla="*/ 167 w 197"/>
                <a:gd name="T1" fmla="*/ 0 h 870"/>
                <a:gd name="T2" fmla="*/ 0 w 197"/>
                <a:gd name="T3" fmla="*/ 436 h 870"/>
                <a:gd name="T4" fmla="*/ 197 w 197"/>
                <a:gd name="T5" fmla="*/ 870 h 870"/>
                <a:gd name="T6" fmla="*/ 0 60000 65536"/>
                <a:gd name="T7" fmla="*/ 0 60000 65536"/>
                <a:gd name="T8" fmla="*/ 0 60000 65536"/>
                <a:gd name="T9" fmla="*/ 0 w 197"/>
                <a:gd name="T10" fmla="*/ 0 h 870"/>
                <a:gd name="T11" fmla="*/ 197 w 197"/>
                <a:gd name="T12" fmla="*/ 870 h 8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/>
            </a:custGeom>
            <a:noFill/>
            <a:ln w="19050" cmpd="sng">
              <a:solidFill>
                <a:srgbClr val="FFFFFF">
                  <a:alpha val="17000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4" name="Freeform 23"/>
            <p:cNvSpPr>
              <a:spLocks noChangeArrowheads="1"/>
            </p:cNvSpPr>
            <p:nvPr/>
          </p:nvSpPr>
          <p:spPr bwMode="auto">
            <a:xfrm rot="5400000">
              <a:off x="366" y="358"/>
              <a:ext cx="114" cy="653"/>
            </a:xfrm>
            <a:custGeom>
              <a:avLst/>
              <a:gdLst>
                <a:gd name="T0" fmla="*/ 1 w 197"/>
                <a:gd name="T1" fmla="*/ 0 h 870"/>
                <a:gd name="T2" fmla="*/ 0 w 197"/>
                <a:gd name="T3" fmla="*/ 19 h 870"/>
                <a:gd name="T4" fmla="*/ 1 w 197"/>
                <a:gd name="T5" fmla="*/ 37 h 870"/>
                <a:gd name="T6" fmla="*/ 0 60000 65536"/>
                <a:gd name="T7" fmla="*/ 0 60000 65536"/>
                <a:gd name="T8" fmla="*/ 0 60000 65536"/>
                <a:gd name="T9" fmla="*/ 0 w 197"/>
                <a:gd name="T10" fmla="*/ 0 h 870"/>
                <a:gd name="T11" fmla="*/ 197 w 197"/>
                <a:gd name="T12" fmla="*/ 870 h 8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/>
            </a:custGeom>
            <a:noFill/>
            <a:ln w="19050" cmpd="sng">
              <a:solidFill>
                <a:srgbClr val="FFFFFF">
                  <a:alpha val="17000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5" name="Freeform 24"/>
            <p:cNvSpPr>
              <a:spLocks noChangeArrowheads="1"/>
            </p:cNvSpPr>
            <p:nvPr/>
          </p:nvSpPr>
          <p:spPr bwMode="auto">
            <a:xfrm rot="16200000" flipV="1">
              <a:off x="374" y="-142"/>
              <a:ext cx="114" cy="653"/>
            </a:xfrm>
            <a:custGeom>
              <a:avLst/>
              <a:gdLst>
                <a:gd name="T0" fmla="*/ 1 w 197"/>
                <a:gd name="T1" fmla="*/ 0 h 870"/>
                <a:gd name="T2" fmla="*/ 0 w 197"/>
                <a:gd name="T3" fmla="*/ 19 h 870"/>
                <a:gd name="T4" fmla="*/ 1 w 197"/>
                <a:gd name="T5" fmla="*/ 37 h 870"/>
                <a:gd name="T6" fmla="*/ 0 60000 65536"/>
                <a:gd name="T7" fmla="*/ 0 60000 65536"/>
                <a:gd name="T8" fmla="*/ 0 60000 65536"/>
                <a:gd name="T9" fmla="*/ 0 w 197"/>
                <a:gd name="T10" fmla="*/ 0 h 870"/>
                <a:gd name="T11" fmla="*/ 197 w 197"/>
                <a:gd name="T12" fmla="*/ 870 h 8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/>
            </a:custGeom>
            <a:noFill/>
            <a:ln w="19050" cmpd="sng">
              <a:solidFill>
                <a:srgbClr val="FFFFFF">
                  <a:alpha val="17000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107171" y="2667000"/>
            <a:ext cx="47320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sz="4000" b="1" dirty="0" smtClean="0">
                <a:solidFill>
                  <a:srgbClr val="F8F8F8"/>
                </a:solidFill>
                <a:cs typeface="Arial" panose="020B0604020202020204" pitchFamily="34" charset="0"/>
                <a:sym typeface="Calibri" panose="020F0502020204030204" pitchFamily="34" charset="0"/>
              </a:rPr>
              <a:t>1</a:t>
            </a:r>
            <a:endParaRPr lang="ar-EG" alt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705600" y="4318000"/>
            <a:ext cx="1323975" cy="1320800"/>
            <a:chOff x="0" y="0"/>
            <a:chExt cx="1360" cy="1356"/>
          </a:xfrm>
        </p:grpSpPr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0" y="0"/>
              <a:ext cx="1360" cy="1356"/>
              <a:chOff x="0" y="0"/>
              <a:chExt cx="1248" cy="1240"/>
            </a:xfrm>
          </p:grpSpPr>
          <p:sp>
            <p:nvSpPr>
              <p:cNvPr id="30" name="Oval 2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  <p:sp>
            <p:nvSpPr>
              <p:cNvPr id="31" name="Oval 29"/>
              <p:cNvSpPr>
                <a:spLocks noChangeArrowheads="1"/>
              </p:cNvSpPr>
              <p:nvPr/>
            </p:nvSpPr>
            <p:spPr bwMode="auto">
              <a:xfrm>
                <a:off x="33" y="25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41414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  <p:sp>
            <p:nvSpPr>
              <p:cNvPr id="32" name="Oval 30"/>
              <p:cNvSpPr>
                <a:spLocks noChangeArrowheads="1"/>
              </p:cNvSpPr>
              <p:nvPr/>
            </p:nvSpPr>
            <p:spPr bwMode="auto">
              <a:xfrm>
                <a:off x="82" y="74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  <p:sp>
            <p:nvSpPr>
              <p:cNvPr id="33" name="Oval 31"/>
              <p:cNvSpPr>
                <a:spLocks noChangeArrowheads="1"/>
              </p:cNvSpPr>
              <p:nvPr/>
            </p:nvSpPr>
            <p:spPr bwMode="auto">
              <a:xfrm>
                <a:off x="115" y="99"/>
                <a:ext cx="1026" cy="1026"/>
              </a:xfrm>
              <a:prstGeom prst="ellipse">
                <a:avLst/>
              </a:prstGeom>
              <a:solidFill>
                <a:srgbClr val="808080">
                  <a:alpha val="29999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  <p:sp>
            <p:nvSpPr>
              <p:cNvPr id="34" name="Oval 32"/>
              <p:cNvSpPr>
                <a:spLocks noChangeArrowheads="1"/>
              </p:cNvSpPr>
              <p:nvPr/>
            </p:nvSpPr>
            <p:spPr bwMode="auto">
              <a:xfrm>
                <a:off x="129" y="115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5C5C5C"/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EG" sz="4000">
                  <a:solidFill>
                    <a:srgbClr val="000000"/>
                  </a:solidFill>
                  <a:cs typeface="Arial" panose="020B0604020202020204" pitchFamily="34" charset="0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161" y="148"/>
              <a:ext cx="1052" cy="1054"/>
            </a:xfrm>
            <a:prstGeom prst="ellipse">
              <a:avLst/>
            </a:prstGeom>
            <a:gradFill rotWithShape="1">
              <a:gsLst>
                <a:gs pos="0">
                  <a:srgbClr val="572423"/>
                </a:gs>
                <a:gs pos="100000">
                  <a:srgbClr val="C0504D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6919913" y="4525964"/>
            <a:ext cx="879475" cy="885825"/>
            <a:chOff x="0" y="0"/>
            <a:chExt cx="876" cy="882"/>
          </a:xfrm>
        </p:grpSpPr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0" y="0"/>
              <a:ext cx="876" cy="876"/>
            </a:xfrm>
            <a:prstGeom prst="ellipse">
              <a:avLst/>
            </a:prstGeom>
            <a:noFill/>
            <a:ln w="19050" cmpd="sng">
              <a:solidFill>
                <a:srgbClr val="FFFFFF">
                  <a:alpha val="17000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441" y="0"/>
              <a:ext cx="1" cy="870"/>
            </a:xfrm>
            <a:prstGeom prst="line">
              <a:avLst/>
            </a:prstGeom>
            <a:noFill/>
            <a:ln w="19050" cmpd="sng">
              <a:solidFill>
                <a:srgbClr val="FFFFFF">
                  <a:alpha val="17000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0" y="435"/>
              <a:ext cx="876" cy="1"/>
            </a:xfrm>
            <a:prstGeom prst="line">
              <a:avLst/>
            </a:prstGeom>
            <a:noFill/>
            <a:ln w="19050" cmpd="sng">
              <a:solidFill>
                <a:srgbClr val="FFFFFF">
                  <a:alpha val="17000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39" name="Freeform 38"/>
            <p:cNvSpPr>
              <a:spLocks noChangeArrowheads="1"/>
            </p:cNvSpPr>
            <p:nvPr/>
          </p:nvSpPr>
          <p:spPr bwMode="auto">
            <a:xfrm>
              <a:off x="500" y="6"/>
              <a:ext cx="182" cy="864"/>
            </a:xfrm>
            <a:custGeom>
              <a:avLst/>
              <a:gdLst>
                <a:gd name="T0" fmla="*/ 0 w 182"/>
                <a:gd name="T1" fmla="*/ 0 h 864"/>
                <a:gd name="T2" fmla="*/ 182 w 182"/>
                <a:gd name="T3" fmla="*/ 435 h 864"/>
                <a:gd name="T4" fmla="*/ 6 w 182"/>
                <a:gd name="T5" fmla="*/ 864 h 864"/>
                <a:gd name="T6" fmla="*/ 0 60000 65536"/>
                <a:gd name="T7" fmla="*/ 0 60000 65536"/>
                <a:gd name="T8" fmla="*/ 0 60000 65536"/>
                <a:gd name="T9" fmla="*/ 0 w 182"/>
                <a:gd name="T10" fmla="*/ 0 h 864"/>
                <a:gd name="T11" fmla="*/ 182 w 182"/>
                <a:gd name="T12" fmla="*/ 864 h 8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/>
            </a:custGeom>
            <a:noFill/>
            <a:ln w="19050" cmpd="sng">
              <a:solidFill>
                <a:srgbClr val="FFFFFF">
                  <a:alpha val="17000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40" name="Freeform 39"/>
            <p:cNvSpPr>
              <a:spLocks noChangeArrowheads="1"/>
            </p:cNvSpPr>
            <p:nvPr/>
          </p:nvSpPr>
          <p:spPr bwMode="auto">
            <a:xfrm>
              <a:off x="203" y="12"/>
              <a:ext cx="197" cy="870"/>
            </a:xfrm>
            <a:custGeom>
              <a:avLst/>
              <a:gdLst>
                <a:gd name="T0" fmla="*/ 167 w 197"/>
                <a:gd name="T1" fmla="*/ 0 h 870"/>
                <a:gd name="T2" fmla="*/ 0 w 197"/>
                <a:gd name="T3" fmla="*/ 436 h 870"/>
                <a:gd name="T4" fmla="*/ 197 w 197"/>
                <a:gd name="T5" fmla="*/ 870 h 870"/>
                <a:gd name="T6" fmla="*/ 0 60000 65536"/>
                <a:gd name="T7" fmla="*/ 0 60000 65536"/>
                <a:gd name="T8" fmla="*/ 0 60000 65536"/>
                <a:gd name="T9" fmla="*/ 0 w 197"/>
                <a:gd name="T10" fmla="*/ 0 h 870"/>
                <a:gd name="T11" fmla="*/ 197 w 197"/>
                <a:gd name="T12" fmla="*/ 870 h 8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/>
            </a:custGeom>
            <a:noFill/>
            <a:ln w="19050" cmpd="sng">
              <a:solidFill>
                <a:srgbClr val="FFFFFF">
                  <a:alpha val="17000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41" name="Freeform 40"/>
            <p:cNvSpPr>
              <a:spLocks noChangeArrowheads="1"/>
            </p:cNvSpPr>
            <p:nvPr/>
          </p:nvSpPr>
          <p:spPr bwMode="auto">
            <a:xfrm rot="5400000">
              <a:off x="366" y="358"/>
              <a:ext cx="114" cy="653"/>
            </a:xfrm>
            <a:custGeom>
              <a:avLst/>
              <a:gdLst>
                <a:gd name="T0" fmla="*/ 1 w 197"/>
                <a:gd name="T1" fmla="*/ 0 h 870"/>
                <a:gd name="T2" fmla="*/ 0 w 197"/>
                <a:gd name="T3" fmla="*/ 19 h 870"/>
                <a:gd name="T4" fmla="*/ 1 w 197"/>
                <a:gd name="T5" fmla="*/ 37 h 870"/>
                <a:gd name="T6" fmla="*/ 0 60000 65536"/>
                <a:gd name="T7" fmla="*/ 0 60000 65536"/>
                <a:gd name="T8" fmla="*/ 0 60000 65536"/>
                <a:gd name="T9" fmla="*/ 0 w 197"/>
                <a:gd name="T10" fmla="*/ 0 h 870"/>
                <a:gd name="T11" fmla="*/ 197 w 197"/>
                <a:gd name="T12" fmla="*/ 870 h 8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/>
            </a:custGeom>
            <a:noFill/>
            <a:ln w="19050" cmpd="sng">
              <a:solidFill>
                <a:srgbClr val="FFFFFF">
                  <a:alpha val="17000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42" name="Freeform 41"/>
            <p:cNvSpPr>
              <a:spLocks noChangeArrowheads="1"/>
            </p:cNvSpPr>
            <p:nvPr/>
          </p:nvSpPr>
          <p:spPr bwMode="auto">
            <a:xfrm rot="16200000" flipV="1">
              <a:off x="374" y="-142"/>
              <a:ext cx="114" cy="653"/>
            </a:xfrm>
            <a:custGeom>
              <a:avLst/>
              <a:gdLst>
                <a:gd name="T0" fmla="*/ 1 w 197"/>
                <a:gd name="T1" fmla="*/ 0 h 870"/>
                <a:gd name="T2" fmla="*/ 0 w 197"/>
                <a:gd name="T3" fmla="*/ 19 h 870"/>
                <a:gd name="T4" fmla="*/ 1 w 197"/>
                <a:gd name="T5" fmla="*/ 37 h 870"/>
                <a:gd name="T6" fmla="*/ 0 60000 65536"/>
                <a:gd name="T7" fmla="*/ 0 60000 65536"/>
                <a:gd name="T8" fmla="*/ 0 60000 65536"/>
                <a:gd name="T9" fmla="*/ 0 w 197"/>
                <a:gd name="T10" fmla="*/ 0 h 870"/>
                <a:gd name="T11" fmla="*/ 197 w 197"/>
                <a:gd name="T12" fmla="*/ 870 h 8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/>
            </a:custGeom>
            <a:noFill/>
            <a:ln w="19050" cmpd="sng">
              <a:solidFill>
                <a:srgbClr val="FFFFFF">
                  <a:alpha val="17000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EG" sz="4000">
                <a:solidFill>
                  <a:srgbClr val="000000"/>
                </a:solidFill>
                <a:cs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135746" y="4622800"/>
            <a:ext cx="47320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EG" sz="4000" b="1" dirty="0" smtClean="0">
                <a:solidFill>
                  <a:srgbClr val="F8F8F8"/>
                </a:solidFill>
                <a:cs typeface="Arial" panose="020B0604020202020204" pitchFamily="34" charset="0"/>
                <a:sym typeface="Calibri" panose="020F0502020204030204" pitchFamily="34" charset="0"/>
              </a:rPr>
              <a:t>2</a:t>
            </a:r>
            <a:endParaRPr lang="ar-EG" alt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274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4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ounded Rectangle 41"/>
          <p:cNvSpPr/>
          <p:nvPr/>
        </p:nvSpPr>
        <p:spPr>
          <a:xfrm>
            <a:off x="2286000" y="228600"/>
            <a:ext cx="4572000" cy="722334"/>
          </a:xfrm>
          <a:prstGeom prst="roundRect">
            <a:avLst/>
          </a:prstGeom>
          <a:solidFill>
            <a:srgbClr val="00B0F0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EG" sz="5000" dirty="0">
                <a:solidFill>
                  <a:schemeClr val="tx2">
                    <a:lumMod val="50000"/>
                  </a:schemeClr>
                </a:solidFill>
              </a:rPr>
              <a:t>الاتفاقيات </a:t>
            </a: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6621810" y="1247657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الابتسامة طوال الوقت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1973610" y="1247657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الحضور </a:t>
            </a:r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والانصراف</a:t>
            </a:r>
          </a:p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في الوقت المحدد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6611480" y="2361374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rtl="1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تقبل جميع </a:t>
            </a:r>
          </a:p>
          <a:p>
            <a:pPr algn="ctr" rtl="1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الآراء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بصدر رحب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6" name="AutoShape 7"/>
          <p:cNvSpPr>
            <a:spLocks noChangeArrowheads="1"/>
          </p:cNvSpPr>
          <p:nvPr/>
        </p:nvSpPr>
        <p:spPr bwMode="auto">
          <a:xfrm>
            <a:off x="1963280" y="2361374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التفاعل مع المجموعة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6601150" y="3475091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المحمول مغلق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1952950" y="3475091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تنفيذ جميع التمارين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6590820" y="4588808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المحافظة على الانظباط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0" name="AutoShape 7"/>
          <p:cNvSpPr>
            <a:spLocks noChangeArrowheads="1"/>
          </p:cNvSpPr>
          <p:nvPr/>
        </p:nvSpPr>
        <p:spPr bwMode="auto">
          <a:xfrm>
            <a:off x="1942620" y="4588808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تقبل قرارات المدرب 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1" name="AutoShape 7"/>
          <p:cNvSpPr>
            <a:spLocks noChangeArrowheads="1"/>
          </p:cNvSpPr>
          <p:nvPr/>
        </p:nvSpPr>
        <p:spPr bwMode="auto">
          <a:xfrm>
            <a:off x="6580490" y="5702525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حسن الظن </a:t>
            </a:r>
            <a:endParaRPr lang="ar-EG" sz="2400" b="1" dirty="0" smtClean="0">
              <a:latin typeface="Verdana" panose="020B0604030504040204" pitchFamily="34" charset="0"/>
              <a:ea typeface="HY헤드라인M" pitchFamily="2" charset="-127"/>
            </a:endParaRPr>
          </a:p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والثقة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المتبادلة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2" name="AutoShape 7"/>
          <p:cNvSpPr>
            <a:spLocks noChangeArrowheads="1"/>
          </p:cNvSpPr>
          <p:nvPr/>
        </p:nvSpPr>
        <p:spPr bwMode="auto">
          <a:xfrm>
            <a:off x="1932290" y="5702525"/>
            <a:ext cx="2369790" cy="66899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00CCFF"/>
              </a:gs>
              <a:gs pos="100000">
                <a:srgbClr val="3399FF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</a:rPr>
              <a:t>الحب بين المجموعات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53" name="Picture 2" descr="F:\دينى\work\صور\kid-sma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5240" y="914400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060" y="838200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F:\دينى\work\صور\ثقافة-الحوار-من-أجل-سورية-افضل-297x3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5240" y="2057400"/>
            <a:ext cx="122905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F:\دينى\work\صور\اختلاف مشارب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40" y="1981200"/>
            <a:ext cx="110716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00400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7" descr="F:\دينى\work\صور\larg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3124200"/>
            <a:ext cx="12954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8" descr="F:\دينى\work\صور\imagتe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0080" y="4305300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9" descr="F:\دينى\work\صور\848484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40" y="4267200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0" descr="F:\دينى\work\صور\zan 2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4940" y="5391702"/>
            <a:ext cx="1143000" cy="11614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1" descr="F:\دينى\work\صور\Love-Is-Love_6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094" y="5391702"/>
            <a:ext cx="1045652" cy="1165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58449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4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تمرير أفقي 8"/>
          <p:cNvSpPr/>
          <p:nvPr/>
        </p:nvSpPr>
        <p:spPr bwMode="auto">
          <a:xfrm>
            <a:off x="2558948" y="2060837"/>
            <a:ext cx="4012449" cy="1910687"/>
          </a:xfrm>
          <a:prstGeom prst="horizontalScroll">
            <a:avLst/>
          </a:prstGeom>
          <a:gradFill>
            <a:gsLst>
              <a:gs pos="0">
                <a:srgbClr val="00B0F0"/>
              </a:gs>
              <a:gs pos="50000">
                <a:srgbClr val="00B0F0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spcBef>
                <a:spcPct val="0"/>
              </a:spcBef>
              <a:spcAft>
                <a:spcPct val="0"/>
              </a:spcAft>
            </a:pPr>
            <a:endParaRPr lang="ar-EG" dirty="0" smtClean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ctr" fontAlgn="base" latinLnBrk="1">
              <a:spcBef>
                <a:spcPct val="0"/>
              </a:spcBef>
              <a:spcAft>
                <a:spcPct val="0"/>
              </a:spcAft>
            </a:pPr>
            <a:r>
              <a:rPr lang="ar-EG" sz="5000" dirty="0" smtClean="0">
                <a:latin typeface="Gulim" panose="020B0600000101010101" pitchFamily="34" charset="-127"/>
                <a:ea typeface="Gulim" panose="020B0600000101010101" pitchFamily="34" charset="-127"/>
              </a:rPr>
              <a:t>تعارف</a:t>
            </a:r>
            <a:endParaRPr lang="ar-SA" sz="5000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3202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4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77355" y="1748782"/>
            <a:ext cx="2065735" cy="2752725"/>
            <a:chOff x="0" y="0"/>
            <a:chExt cx="2754313" cy="2752725"/>
          </a:xfrm>
        </p:grpSpPr>
        <p:grpSp>
          <p:nvGrpSpPr>
            <p:cNvPr id="3" name="Group 3"/>
            <p:cNvGrpSpPr>
              <a:grpSpLocks noChangeAspect="1"/>
            </p:cNvGrpSpPr>
            <p:nvPr/>
          </p:nvGrpSpPr>
          <p:grpSpPr bwMode="auto">
            <a:xfrm>
              <a:off x="0" y="0"/>
              <a:ext cx="2754313" cy="2752725"/>
              <a:chOff x="0" y="0"/>
              <a:chExt cx="3060000" cy="3060000"/>
            </a:xfrm>
          </p:grpSpPr>
          <p:sp>
            <p:nvSpPr>
              <p:cNvPr id="37" name="椭圆 2"/>
              <p:cNvSpPr>
                <a:spLocks noChangeAspect="1"/>
              </p:cNvSpPr>
              <p:nvPr/>
            </p:nvSpPr>
            <p:spPr bwMode="auto">
              <a:xfrm>
                <a:off x="0" y="0"/>
                <a:ext cx="3060000" cy="3060000"/>
              </a:xfrm>
              <a:prstGeom prst="ellipse">
                <a:avLst/>
              </a:prstGeom>
              <a:noFill/>
              <a:ln w="76200">
                <a:solidFill>
                  <a:srgbClr val="59595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zh-CN" altLang="en-US"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8" name="椭圆 3"/>
              <p:cNvSpPr>
                <a:spLocks noChangeAspect="1"/>
              </p:cNvSpPr>
              <p:nvPr/>
            </p:nvSpPr>
            <p:spPr bwMode="auto">
              <a:xfrm>
                <a:off x="234571" y="234706"/>
                <a:ext cx="2590858" cy="2590588"/>
              </a:xfrm>
              <a:prstGeom prst="ellipse">
                <a:avLst/>
              </a:prstGeom>
              <a:solidFill>
                <a:schemeClr val="bg1">
                  <a:alpha val="25098"/>
                </a:schemeClr>
              </a:solidFill>
              <a:ln w="76200">
                <a:solidFill>
                  <a:srgbClr val="595959">
                    <a:alpha val="25098"/>
                  </a:srgbClr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zh-CN" altLang="en-US"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690563" y="1022350"/>
              <a:ext cx="137318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ar-EG" altLang="zh-CN" sz="2000">
                <a:solidFill>
                  <a:srgbClr val="40404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422812" y="1607167"/>
            <a:ext cx="3278981" cy="726181"/>
            <a:chOff x="0" y="0"/>
            <a:chExt cx="4371975" cy="388938"/>
          </a:xfrm>
        </p:grpSpPr>
        <p:sp>
          <p:nvSpPr>
            <p:cNvPr id="40" name="矩形 6"/>
            <p:cNvSpPr>
              <a:spLocks/>
            </p:cNvSpPr>
            <p:nvPr/>
          </p:nvSpPr>
          <p:spPr bwMode="auto">
            <a:xfrm>
              <a:off x="0" y="0"/>
              <a:ext cx="4371975" cy="388938"/>
            </a:xfrm>
            <a:prstGeom prst="rect">
              <a:avLst/>
            </a:prstGeom>
            <a:solidFill>
              <a:srgbClr val="22BAD8">
                <a:alpha val="85097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fontAlgn="ctr">
                <a:buClr>
                  <a:srgbClr val="FF0000"/>
                </a:buClr>
                <a:buSzPct val="70000"/>
              </a:pPr>
              <a:endParaRPr lang="zh-CN" altLang="en-US" sz="2000">
                <a:solidFill>
                  <a:schemeClr val="tx2"/>
                </a:solidFill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41" name="TextBox 146"/>
            <p:cNvSpPr txBox="1">
              <a:spLocks noChangeArrowheads="1"/>
            </p:cNvSpPr>
            <p:nvPr/>
          </p:nvSpPr>
          <p:spPr bwMode="auto">
            <a:xfrm>
              <a:off x="193675" y="19437"/>
              <a:ext cx="4178300" cy="313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ar-SA" sz="32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63500" dir="4560000" sx="101000" sy="101000" algn="ctr" rotWithShape="0">
                      <a:srgbClr val="000000">
                        <a:alpha val="42000"/>
                      </a:srgbClr>
                    </a:outerShdw>
                  </a:effectLst>
                  <a:cs typeface="AGA Aladdin Regular" pitchFamily="2" charset="-78"/>
                </a:rPr>
                <a:t>الإسم</a:t>
              </a:r>
              <a:endParaRPr lang="zh-CN" altLang="en-US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905006" y="2801294"/>
            <a:ext cx="2796778" cy="735783"/>
            <a:chOff x="0" y="0"/>
            <a:chExt cx="3729037" cy="388937"/>
          </a:xfrm>
          <a:noFill/>
        </p:grpSpPr>
        <p:sp>
          <p:nvSpPr>
            <p:cNvPr id="43" name="矩形 5"/>
            <p:cNvSpPr>
              <a:spLocks/>
            </p:cNvSpPr>
            <p:nvPr/>
          </p:nvSpPr>
          <p:spPr bwMode="auto">
            <a:xfrm>
              <a:off x="0" y="0"/>
              <a:ext cx="3729037" cy="388937"/>
            </a:xfrm>
            <a:prstGeom prst="rect">
              <a:avLst/>
            </a:prstGeom>
            <a:grpFill/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fontAlgn="ctr">
                <a:buClr>
                  <a:srgbClr val="FF0000"/>
                </a:buClr>
                <a:buSzPct val="70000"/>
              </a:pPr>
              <a:endParaRPr lang="zh-CN" altLang="en-US" sz="2000">
                <a:solidFill>
                  <a:schemeClr val="tx2"/>
                </a:solidFill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44" name="TextBox 146"/>
            <p:cNvSpPr txBox="1">
              <a:spLocks noChangeArrowheads="1"/>
            </p:cNvSpPr>
            <p:nvPr/>
          </p:nvSpPr>
          <p:spPr bwMode="auto">
            <a:xfrm>
              <a:off x="255587" y="55562"/>
              <a:ext cx="3473450" cy="30911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ar-SA" sz="3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63500" dir="4560000" sx="101000" sy="101000" algn="ctr" rotWithShape="0">
                      <a:srgbClr val="000000">
                        <a:alpha val="42000"/>
                      </a:srgbClr>
                    </a:outerShdw>
                  </a:effectLst>
                  <a:cs typeface="AGA Aladdin Regular" pitchFamily="2" charset="-78"/>
                </a:rPr>
                <a:t>العمل</a:t>
              </a:r>
              <a:endParaRPr lang="zh-CN" altLang="en-US" sz="3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422812" y="3976022"/>
            <a:ext cx="3278981" cy="724172"/>
            <a:chOff x="0" y="0"/>
            <a:chExt cx="4371975" cy="388937"/>
          </a:xfrm>
        </p:grpSpPr>
        <p:sp>
          <p:nvSpPr>
            <p:cNvPr id="46" name="矩形 4"/>
            <p:cNvSpPr>
              <a:spLocks/>
            </p:cNvSpPr>
            <p:nvPr/>
          </p:nvSpPr>
          <p:spPr bwMode="auto">
            <a:xfrm>
              <a:off x="0" y="0"/>
              <a:ext cx="4371975" cy="388937"/>
            </a:xfrm>
            <a:prstGeom prst="rect">
              <a:avLst/>
            </a:prstGeom>
            <a:solidFill>
              <a:srgbClr val="595959">
                <a:alpha val="79999"/>
              </a:srgbClr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fontAlgn="ctr">
                <a:buClr>
                  <a:srgbClr val="FF0000"/>
                </a:buClr>
                <a:buSzPct val="70000"/>
              </a:pPr>
              <a:endParaRPr lang="zh-CN" altLang="en-US" sz="2000">
                <a:solidFill>
                  <a:schemeClr val="tx2"/>
                </a:solidFill>
                <a:latin typeface="Calibri" panose="020F050202020403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47" name="TextBox 146"/>
            <p:cNvSpPr txBox="1">
              <a:spLocks noChangeArrowheads="1"/>
            </p:cNvSpPr>
            <p:nvPr/>
          </p:nvSpPr>
          <p:spPr bwMode="auto">
            <a:xfrm>
              <a:off x="193675" y="55562"/>
              <a:ext cx="4178300" cy="314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ar-SA" sz="32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63500" dir="4560000" sx="101000" sy="101000" algn="ctr" rotWithShape="0">
                      <a:srgbClr val="000000">
                        <a:alpha val="42000"/>
                      </a:srgbClr>
                    </a:outerShdw>
                  </a:effectLst>
                  <a:cs typeface="AGA Aladdin Regular" pitchFamily="2" charset="-78"/>
                </a:rPr>
                <a:t>لماذا ؟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915605" y="1588422"/>
            <a:ext cx="560785" cy="741362"/>
            <a:chOff x="0" y="0"/>
            <a:chExt cx="747713" cy="741362"/>
          </a:xfrm>
        </p:grpSpPr>
        <p:grpSp>
          <p:nvGrpSpPr>
            <p:cNvPr id="8" name="Group 20"/>
            <p:cNvGrpSpPr>
              <a:grpSpLocks noChangeAspect="1"/>
            </p:cNvGrpSpPr>
            <p:nvPr/>
          </p:nvGrpSpPr>
          <p:grpSpPr bwMode="auto">
            <a:xfrm>
              <a:off x="3175" y="0"/>
              <a:ext cx="741363" cy="741362"/>
              <a:chOff x="0" y="0"/>
              <a:chExt cx="823237" cy="823237"/>
            </a:xfrm>
          </p:grpSpPr>
          <p:sp>
            <p:nvSpPr>
              <p:cNvPr id="51" name="椭圆 11"/>
              <p:cNvSpPr>
                <a:spLocks noChangeAspect="1" noChangeArrowheads="1"/>
              </p:cNvSpPr>
              <p:nvPr/>
            </p:nvSpPr>
            <p:spPr bwMode="auto">
              <a:xfrm>
                <a:off x="0" y="0"/>
                <a:ext cx="823237" cy="8232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52" name="椭圆 12"/>
              <p:cNvSpPr>
                <a:spLocks noChangeAspect="1"/>
              </p:cNvSpPr>
              <p:nvPr/>
            </p:nvSpPr>
            <p:spPr bwMode="auto">
              <a:xfrm>
                <a:off x="51620" y="51621"/>
                <a:ext cx="720000" cy="720000"/>
              </a:xfrm>
              <a:prstGeom prst="ellipse">
                <a:avLst/>
              </a:prstGeom>
              <a:solidFill>
                <a:srgbClr val="22BAD8">
                  <a:alpha val="79999"/>
                </a:srgbClr>
              </a:solidFill>
              <a:ln w="12700">
                <a:solidFill>
                  <a:srgbClr val="1E8FB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0" y="171450"/>
              <a:ext cx="7477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</a:t>
              </a:r>
              <a:endParaRPr lang="zh-CN" altLang="en-US" sz="2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4446617" y="2755257"/>
            <a:ext cx="560785" cy="739775"/>
            <a:chOff x="0" y="0"/>
            <a:chExt cx="747713" cy="739775"/>
          </a:xfrm>
        </p:grpSpPr>
        <p:grpSp>
          <p:nvGrpSpPr>
            <p:cNvPr id="10" name="Group 25"/>
            <p:cNvGrpSpPr>
              <a:grpSpLocks noChangeAspect="1"/>
            </p:cNvGrpSpPr>
            <p:nvPr/>
          </p:nvGrpSpPr>
          <p:grpSpPr bwMode="auto">
            <a:xfrm>
              <a:off x="3175" y="0"/>
              <a:ext cx="739775" cy="739775"/>
              <a:chOff x="0" y="0"/>
              <a:chExt cx="822211" cy="822211"/>
            </a:xfrm>
          </p:grpSpPr>
          <p:sp>
            <p:nvSpPr>
              <p:cNvPr id="56" name="椭圆 8"/>
              <p:cNvSpPr>
                <a:spLocks noChangeAspect="1" noChangeArrowheads="1"/>
              </p:cNvSpPr>
              <p:nvPr/>
            </p:nvSpPr>
            <p:spPr bwMode="auto">
              <a:xfrm>
                <a:off x="0" y="0"/>
                <a:ext cx="822211" cy="82221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57" name="椭圆 9"/>
              <p:cNvSpPr>
                <a:spLocks noChangeAspect="1"/>
              </p:cNvSpPr>
              <p:nvPr/>
            </p:nvSpPr>
            <p:spPr bwMode="auto">
              <a:xfrm>
                <a:off x="51168" y="51168"/>
                <a:ext cx="719876" cy="719876"/>
              </a:xfrm>
              <a:prstGeom prst="ellipse">
                <a:avLst/>
              </a:prstGeom>
              <a:solidFill>
                <a:srgbClr val="7F7F7F">
                  <a:alpha val="79999"/>
                </a:srgbClr>
              </a:solidFill>
              <a:ln w="12700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55" name="Rectangle 13"/>
            <p:cNvSpPr>
              <a:spLocks noChangeArrowheads="1"/>
            </p:cNvSpPr>
            <p:nvPr/>
          </p:nvSpPr>
          <p:spPr bwMode="auto">
            <a:xfrm>
              <a:off x="0" y="169863"/>
              <a:ext cx="7477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</a:t>
              </a:r>
              <a:endParaRPr lang="zh-CN" altLang="en-US" sz="2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3915605" y="3930007"/>
            <a:ext cx="560785" cy="739775"/>
            <a:chOff x="0" y="0"/>
            <a:chExt cx="747713" cy="739775"/>
          </a:xfrm>
        </p:grpSpPr>
        <p:grpSp>
          <p:nvGrpSpPr>
            <p:cNvPr id="12" name="Group 30"/>
            <p:cNvGrpSpPr>
              <a:grpSpLocks noChangeAspect="1"/>
            </p:cNvGrpSpPr>
            <p:nvPr/>
          </p:nvGrpSpPr>
          <p:grpSpPr bwMode="auto">
            <a:xfrm>
              <a:off x="4763" y="0"/>
              <a:ext cx="739775" cy="739775"/>
              <a:chOff x="0" y="0"/>
              <a:chExt cx="822355" cy="822355"/>
            </a:xfrm>
          </p:grpSpPr>
          <p:sp>
            <p:nvSpPr>
              <p:cNvPr id="61" name="椭圆 14"/>
              <p:cNvSpPr>
                <a:spLocks noChangeAspect="1" noChangeArrowheads="1"/>
              </p:cNvSpPr>
              <p:nvPr/>
            </p:nvSpPr>
            <p:spPr bwMode="auto">
              <a:xfrm>
                <a:off x="0" y="0"/>
                <a:ext cx="822355" cy="8223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62" name="椭圆 15"/>
              <p:cNvSpPr>
                <a:spLocks noChangeAspect="1"/>
              </p:cNvSpPr>
              <p:nvPr/>
            </p:nvSpPr>
            <p:spPr bwMode="auto">
              <a:xfrm>
                <a:off x="51176" y="51177"/>
                <a:ext cx="720002" cy="720002"/>
              </a:xfrm>
              <a:prstGeom prst="ellipse">
                <a:avLst/>
              </a:prstGeom>
              <a:solidFill>
                <a:srgbClr val="595959">
                  <a:alpha val="79999"/>
                </a:srgbClr>
              </a:solidFill>
              <a:ln w="12700">
                <a:solidFill>
                  <a:srgbClr val="59595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fontAlgn="ctr">
                  <a:buClr>
                    <a:srgbClr val="FF0000"/>
                  </a:buClr>
                  <a:buSzPct val="70000"/>
                </a:pPr>
                <a:endParaRPr lang="zh-CN" altLang="en-US" sz="2000">
                  <a:solidFill>
                    <a:schemeClr val="tx2"/>
                  </a:solidFill>
                  <a:latin typeface="Calibri" panose="020F0502020204030204" pitchFamily="34" charset="0"/>
                  <a:ea typeface="Microsoft YaHei" panose="020B0503020204020204" pitchFamily="34" charset="-122"/>
                </a:endParaRPr>
              </a:p>
            </p:txBody>
          </p:sp>
        </p:grpSp>
        <p:sp>
          <p:nvSpPr>
            <p:cNvPr id="60" name="Rectangle 13"/>
            <p:cNvSpPr>
              <a:spLocks noChangeArrowheads="1"/>
            </p:cNvSpPr>
            <p:nvPr/>
          </p:nvSpPr>
          <p:spPr bwMode="auto">
            <a:xfrm>
              <a:off x="0" y="169863"/>
              <a:ext cx="7477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sz="2000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3</a:t>
              </a:r>
              <a:endParaRPr lang="zh-CN" altLang="en-US" sz="20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pic>
        <p:nvPicPr>
          <p:cNvPr id="66" name="صورة 65" descr="131298869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6988" y="2169487"/>
            <a:ext cx="1468434" cy="18807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528912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6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4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تمرير أفقي 8"/>
          <p:cNvSpPr/>
          <p:nvPr/>
        </p:nvSpPr>
        <p:spPr bwMode="auto">
          <a:xfrm>
            <a:off x="519746" y="2060837"/>
            <a:ext cx="8090854" cy="1910687"/>
          </a:xfrm>
          <a:prstGeom prst="horizontalScroll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fontAlgn="base" latinLnBrk="1">
              <a:spcBef>
                <a:spcPct val="0"/>
              </a:spcBef>
              <a:spcAft>
                <a:spcPct val="0"/>
              </a:spcAft>
            </a:pPr>
            <a:endParaRPr lang="ar-EG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ctr" rtl="1" fontAlgn="base" latinLnBrk="1">
              <a:spcBef>
                <a:spcPct val="0"/>
              </a:spcBef>
              <a:spcAft>
                <a:spcPct val="0"/>
              </a:spcAft>
            </a:pPr>
            <a:r>
              <a:rPr lang="ar-EG" sz="5000" dirty="0">
                <a:latin typeface="Gulim" panose="020B0600000101010101" pitchFamily="34" charset="-127"/>
                <a:ea typeface="Gulim" panose="020B0600000101010101" pitchFamily="34" charset="-127"/>
              </a:rPr>
              <a:t>في نهاية الدورة تصبح قادرا على</a:t>
            </a:r>
            <a:endParaRPr lang="ar-SA" sz="5000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96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4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圆角矩形 4"/>
          <p:cNvSpPr>
            <a:spLocks noChangeArrowheads="1"/>
          </p:cNvSpPr>
          <p:nvPr/>
        </p:nvSpPr>
        <p:spPr bwMode="auto">
          <a:xfrm>
            <a:off x="2498404" y="446554"/>
            <a:ext cx="6430388" cy="64293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B0F0"/>
              </a:gs>
              <a:gs pos="50000">
                <a:srgbClr val="00B0F0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 fontAlgn="base" latinLnBrk="1">
              <a:spcBef>
                <a:spcPct val="0"/>
              </a:spcBef>
              <a:spcAft>
                <a:spcPct val="0"/>
              </a:spcAft>
            </a:pPr>
            <a:r>
              <a:rPr lang="ar-EG" altLang="zh-CN" sz="3000" b="1" dirty="0">
                <a:solidFill>
                  <a:prstClr val="white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تحديد مفهوم إدارة الوقت</a:t>
            </a:r>
            <a:r>
              <a:rPr lang="ar-EG" altLang="zh-CN" dirty="0"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</a:p>
        </p:txBody>
      </p:sp>
      <p:sp>
        <p:nvSpPr>
          <p:cNvPr id="64" name="圆角矩形 8"/>
          <p:cNvSpPr>
            <a:spLocks noChangeArrowheads="1"/>
          </p:cNvSpPr>
          <p:nvPr/>
        </p:nvSpPr>
        <p:spPr bwMode="auto">
          <a:xfrm>
            <a:off x="2186665" y="1485679"/>
            <a:ext cx="6430388" cy="64293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B0F0"/>
              </a:gs>
              <a:gs pos="50000">
                <a:srgbClr val="00B0F0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 fontAlgn="base" latinLnBrk="1">
              <a:spcBef>
                <a:spcPct val="0"/>
              </a:spcBef>
              <a:spcAft>
                <a:spcPct val="0"/>
              </a:spcAft>
            </a:pPr>
            <a:r>
              <a:rPr lang="ar-SA" sz="3000" b="1" dirty="0">
                <a:solidFill>
                  <a:prstClr val="white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معرفة أهمية تنظيم الوقت </a:t>
            </a:r>
          </a:p>
        </p:txBody>
      </p:sp>
      <p:sp>
        <p:nvSpPr>
          <p:cNvPr id="68" name="圆角矩形 12"/>
          <p:cNvSpPr>
            <a:spLocks noChangeArrowheads="1"/>
          </p:cNvSpPr>
          <p:nvPr/>
        </p:nvSpPr>
        <p:spPr bwMode="auto">
          <a:xfrm>
            <a:off x="1677493" y="2488842"/>
            <a:ext cx="6430388" cy="64293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B0F0"/>
              </a:gs>
              <a:gs pos="50000">
                <a:srgbClr val="00B0F0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 fontAlgn="base" latinLnBrk="1">
              <a:spcBef>
                <a:spcPct val="0"/>
              </a:spcBef>
              <a:spcAft>
                <a:spcPct val="0"/>
              </a:spcAft>
            </a:pPr>
            <a:r>
              <a:rPr lang="ar-SA" sz="3000" b="1" dirty="0" smtClean="0">
                <a:solidFill>
                  <a:prstClr val="white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معرفة قواعد إدارة الوقت</a:t>
            </a:r>
            <a:endParaRPr lang="ar-SA" sz="3000" b="1" dirty="0">
              <a:solidFill>
                <a:prstClr val="white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3" name="圆角矩形 12"/>
          <p:cNvSpPr>
            <a:spLocks noChangeArrowheads="1"/>
          </p:cNvSpPr>
          <p:nvPr/>
        </p:nvSpPr>
        <p:spPr bwMode="auto">
          <a:xfrm>
            <a:off x="1293013" y="3514090"/>
            <a:ext cx="6430388" cy="64293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B0F0"/>
              </a:gs>
              <a:gs pos="50000">
                <a:srgbClr val="00B0F0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 fontAlgn="base" latinLnBrk="1">
              <a:spcBef>
                <a:spcPct val="0"/>
              </a:spcBef>
              <a:spcAft>
                <a:spcPct val="0"/>
              </a:spcAft>
            </a:pPr>
            <a:r>
              <a:rPr lang="ar-SA" sz="3000" b="1" dirty="0" smtClean="0">
                <a:solidFill>
                  <a:prstClr val="white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استنتاج خطوات ومبادئ الإدارة الناجحة للوقت</a:t>
            </a:r>
            <a:endParaRPr lang="ar-SA" sz="3000" b="1" dirty="0">
              <a:solidFill>
                <a:prstClr val="white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4" name="圆角矩形 12"/>
          <p:cNvSpPr>
            <a:spLocks noChangeArrowheads="1"/>
          </p:cNvSpPr>
          <p:nvPr/>
        </p:nvSpPr>
        <p:spPr bwMode="auto">
          <a:xfrm>
            <a:off x="648751" y="4594792"/>
            <a:ext cx="6430388" cy="64293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B0F0"/>
              </a:gs>
              <a:gs pos="50000">
                <a:srgbClr val="00B0F0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 fontAlgn="base" latinLnBrk="1">
              <a:spcBef>
                <a:spcPct val="0"/>
              </a:spcBef>
              <a:spcAft>
                <a:spcPct val="0"/>
              </a:spcAft>
            </a:pPr>
            <a:r>
              <a:rPr lang="ar-SA" sz="3000" b="1" dirty="0" smtClean="0">
                <a:solidFill>
                  <a:prstClr val="white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معرفة مضيعات الوقت</a:t>
            </a:r>
            <a:endParaRPr lang="ar-SA" sz="3000" b="1" dirty="0">
              <a:solidFill>
                <a:prstClr val="white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0640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64" grpId="0" animBg="1"/>
      <p:bldP spid="68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4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809625" y="1857375"/>
            <a:ext cx="7524750" cy="2347913"/>
          </a:xfrm>
          <a:prstGeom prst="rect">
            <a:avLst/>
          </a:prstGeom>
          <a:solidFill>
            <a:srgbClr val="595959">
              <a:alpha val="78038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914400" y="1714500"/>
            <a:ext cx="7315200" cy="2378075"/>
          </a:xfrm>
          <a:prstGeom prst="rect">
            <a:avLst/>
          </a:prstGeom>
          <a:solidFill>
            <a:srgbClr val="1E8FB2">
              <a:alpha val="87842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CN" altLang="en-US" sz="2000">
              <a:solidFill>
                <a:schemeClr val="tx2"/>
              </a:solidFill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081088" y="2497138"/>
            <a:ext cx="6981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EG" altLang="zh-CN" sz="4800" b="1" dirty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مفهوم رياض الأطفال</a:t>
            </a:r>
          </a:p>
        </p:txBody>
      </p:sp>
    </p:spTree>
    <p:extLst>
      <p:ext uri="{BB962C8B-B14F-4D97-AF65-F5344CB8AC3E}">
        <p14:creationId xmlns:p14="http://schemas.microsoft.com/office/powerpoint/2010/main" xmlns="" val="2394446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29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AutoShape 1"/>
          <p:cNvSpPr>
            <a:spLocks noChangeArrowheads="1"/>
          </p:cNvSpPr>
          <p:nvPr/>
        </p:nvSpPr>
        <p:spPr bwMode="auto">
          <a:xfrm>
            <a:off x="214282" y="4572008"/>
            <a:ext cx="8575812" cy="1066800"/>
          </a:xfrm>
          <a:prstGeom prst="roundRect">
            <a:avLst>
              <a:gd name="adj" fmla="val 11741"/>
            </a:avLst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3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( </a:t>
            </a:r>
            <a:r>
              <a:rPr lang="ar-SA" sz="3200" b="1" dirty="0" smtClean="0">
                <a:solidFill>
                  <a:schemeClr val="bg1"/>
                </a:solidFill>
              </a:rPr>
              <a:t>تعتبر رياض الأطفال مؤسسات تربوية واجتماعية تسعى</a:t>
            </a:r>
            <a:endParaRPr lang="ar-EG" sz="3200" b="1" dirty="0" smtClean="0">
              <a:solidFill>
                <a:schemeClr val="bg1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 dirty="0" smtClean="0">
                <a:solidFill>
                  <a:schemeClr val="bg1"/>
                </a:solidFill>
              </a:rPr>
              <a:t> إلى تأهيل الطفل تأهيلاً سليماً للالتحاق بالمرحلة الابتدائية</a:t>
            </a:r>
            <a:r>
              <a:rPr lang="ar-EG" sz="3200" b="1" dirty="0" smtClean="0">
                <a:solidFill>
                  <a:schemeClr val="bg1"/>
                </a:solidFill>
              </a:rPr>
              <a:t> </a:t>
            </a:r>
            <a:r>
              <a:rPr lang="ar-EG" sz="3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)</a:t>
            </a:r>
            <a:endParaRPr lang="en-US" sz="3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6" name="AutoShape 7"/>
          <p:cNvSpPr>
            <a:spLocks noChangeArrowheads="1"/>
          </p:cNvSpPr>
          <p:nvPr/>
        </p:nvSpPr>
        <p:spPr bwMode="auto">
          <a:xfrm>
            <a:off x="4572000" y="428604"/>
            <a:ext cx="4252924" cy="860425"/>
          </a:xfrm>
          <a:prstGeom prst="roundRect">
            <a:avLst>
              <a:gd name="adj" fmla="val 50000"/>
            </a:avLst>
          </a:prstGeom>
          <a:gradFill rotWithShape="1">
            <a:gsLst>
              <a:gs pos="87000">
                <a:srgbClr val="00B0F0"/>
              </a:gs>
              <a:gs pos="100000">
                <a:srgbClr val="3CA1E6">
                  <a:alpha val="0"/>
                  <a:lumMod val="0"/>
                  <a:lumOff val="100000"/>
                </a:srgb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4000" b="1" dirty="0" smtClean="0">
                <a:latin typeface="SimHei" panose="02010609060101010101" pitchFamily="49" charset="-122"/>
              </a:rPr>
              <a:t>مفهوم رياض الأطفال</a:t>
            </a:r>
            <a:endParaRPr lang="ar-EG" sz="4000" b="1" dirty="0">
              <a:latin typeface="SimHei" panose="02010609060101010101" pitchFamily="49" charset="-122"/>
            </a:endParaRPr>
          </a:p>
        </p:txBody>
      </p:sp>
      <p:sp>
        <p:nvSpPr>
          <p:cNvPr id="76" name="AutoShape 3"/>
          <p:cNvSpPr>
            <a:spLocks noChangeArrowheads="1"/>
          </p:cNvSpPr>
          <p:nvPr/>
        </p:nvSpPr>
        <p:spPr bwMode="auto">
          <a:xfrm flipH="1">
            <a:off x="2500298" y="1928802"/>
            <a:ext cx="6643702" cy="990600"/>
          </a:xfrm>
          <a:prstGeom prst="chevron">
            <a:avLst>
              <a:gd name="adj" fmla="val 53146"/>
            </a:avLst>
          </a:prstGeom>
          <a:gradFill rotWithShape="1">
            <a:gsLst>
              <a:gs pos="0">
                <a:srgbClr val="580058"/>
              </a:gs>
              <a:gs pos="100000">
                <a:srgbClr val="80008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 dirty="0" smtClean="0">
                <a:solidFill>
                  <a:schemeClr val="bg1"/>
                </a:solidFill>
              </a:rPr>
              <a:t>يعتبر فروبيل المؤسس لحركة رياض الأطفال</a:t>
            </a:r>
            <a:endParaRPr lang="ar-EG" sz="3200" b="1" dirty="0" smtClean="0">
              <a:solidFill>
                <a:schemeClr val="bg1"/>
              </a:solidFill>
            </a:endParaRPr>
          </a:p>
        </p:txBody>
      </p:sp>
      <p:pic>
        <p:nvPicPr>
          <p:cNvPr id="7" name="Picture 6" descr="Froebel400p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1071546"/>
            <a:ext cx="2000264" cy="271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6218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ustomers\0000000000000\ادارة الوقت\New folder\Untitl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64" y="0"/>
            <a:ext cx="91186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809625" y="1857375"/>
            <a:ext cx="7524750" cy="2347913"/>
          </a:xfrm>
          <a:prstGeom prst="rect">
            <a:avLst/>
          </a:prstGeom>
          <a:solidFill>
            <a:srgbClr val="595959">
              <a:alpha val="78038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914400" y="1714500"/>
            <a:ext cx="7315200" cy="2378075"/>
          </a:xfrm>
          <a:prstGeom prst="rect">
            <a:avLst/>
          </a:prstGeom>
          <a:solidFill>
            <a:srgbClr val="1E8FB2">
              <a:alpha val="87842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CN" altLang="en-US" sz="2000">
              <a:solidFill>
                <a:schemeClr val="tx2"/>
              </a:solidFill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081088" y="2497138"/>
            <a:ext cx="6981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EG" altLang="zh-CN" sz="4800" b="1" dirty="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</a:rPr>
              <a:t>رؤية قسم رياض الأطفال</a:t>
            </a:r>
          </a:p>
        </p:txBody>
      </p:sp>
    </p:spTree>
    <p:extLst>
      <p:ext uri="{BB962C8B-B14F-4D97-AF65-F5344CB8AC3E}">
        <p14:creationId xmlns:p14="http://schemas.microsoft.com/office/powerpoint/2010/main" xmlns="" val="1905187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utoUpdateAnimBg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عرض على الشاشة (3:4)‏</PresentationFormat>
  <Paragraphs>43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mr</dc:creator>
  <cp:lastModifiedBy>mr</cp:lastModifiedBy>
  <cp:revision>1</cp:revision>
  <dcterms:created xsi:type="dcterms:W3CDTF">2018-12-29T17:33:19Z</dcterms:created>
  <dcterms:modified xsi:type="dcterms:W3CDTF">2018-12-29T17:33:49Z</dcterms:modified>
</cp:coreProperties>
</file>