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diagrams/colors2.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8" r:id="rId2"/>
    <p:sldId id="259" r:id="rId3"/>
    <p:sldId id="260" r:id="rId4"/>
    <p:sldId id="261" r:id="rId5"/>
    <p:sldId id="262" r:id="rId6"/>
    <p:sldId id="263" r:id="rId7"/>
    <p:sldId id="264" r:id="rId8"/>
    <p:sldId id="265" r:id="rId9"/>
    <p:sldId id="266" r:id="rId1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46" d="100"/>
          <a:sy n="46" d="100"/>
        </p:scale>
        <p:origin x="-30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49C14AC-C94E-428E-879C-401C0BCD95E3}" type="doc">
      <dgm:prSet loTypeId="urn:microsoft.com/office/officeart/2005/8/layout/cycle3" loCatId="cycle" qsTypeId="urn:microsoft.com/office/officeart/2005/8/quickstyle/simple1" qsCatId="simple" csTypeId="urn:microsoft.com/office/officeart/2005/8/colors/colorful1#1" csCatId="colorful" phldr="1"/>
      <dgm:spPr/>
      <dgm:t>
        <a:bodyPr/>
        <a:lstStyle/>
        <a:p>
          <a:pPr rtl="1"/>
          <a:endParaRPr lang="ar-EG"/>
        </a:p>
      </dgm:t>
    </dgm:pt>
    <dgm:pt modelId="{8DF27F56-5F64-4EE0-9351-8CB2D0F7A782}">
      <dgm:prSet phldrT="[Text]" custT="1"/>
      <dgm:spPr>
        <a:xfrm>
          <a:off x="3075942" y="2282"/>
          <a:ext cx="1620515" cy="810257"/>
        </a:xfrm>
        <a:solidFill>
          <a:srgbClr val="C0504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rtl="1"/>
          <a:r>
            <a:rPr lang="ar-EG" sz="2000" dirty="0" smtClean="0"/>
            <a:t>إدارة المشروعات</a:t>
          </a:r>
          <a:endParaRPr lang="ar-EG" sz="2000" b="1" dirty="0">
            <a:solidFill>
              <a:sysClr val="window" lastClr="FFFFFF"/>
            </a:solidFill>
            <a:latin typeface="Arial"/>
            <a:ea typeface="+mn-ea"/>
            <a:cs typeface="+mn-cs"/>
          </a:endParaRPr>
        </a:p>
      </dgm:t>
    </dgm:pt>
    <dgm:pt modelId="{96A99246-0E72-4C71-860C-B3BE5646EC16}" type="parTrans" cxnId="{B0523BC4-2DC4-4B45-B444-F8A715A8E45C}">
      <dgm:prSet/>
      <dgm:spPr/>
      <dgm:t>
        <a:bodyPr/>
        <a:lstStyle/>
        <a:p>
          <a:pPr rtl="1"/>
          <a:endParaRPr lang="ar-EG"/>
        </a:p>
      </dgm:t>
    </dgm:pt>
    <dgm:pt modelId="{D98B5DC0-B716-4FE7-99EB-4F3C51ADB7BB}" type="sibTrans" cxnId="{B0523BC4-2DC4-4B45-B444-F8A715A8E45C}">
      <dgm:prSet/>
      <dgm:spPr>
        <a:xfrm>
          <a:off x="1302477" y="-32581"/>
          <a:ext cx="5167445" cy="5167445"/>
        </a:xfrm>
        <a:solidFill>
          <a:srgbClr val="C0504D">
            <a:tint val="40000"/>
            <a:hueOff val="0"/>
            <a:satOff val="0"/>
            <a:lumOff val="0"/>
            <a:alphaOff val="0"/>
          </a:srgbClr>
        </a:solidFill>
        <a:ln>
          <a:noFill/>
        </a:ln>
        <a:effectLst/>
      </dgm:spPr>
      <dgm:t>
        <a:bodyPr/>
        <a:lstStyle/>
        <a:p>
          <a:pPr rtl="1"/>
          <a:endParaRPr lang="ar-EG"/>
        </a:p>
      </dgm:t>
    </dgm:pt>
    <dgm:pt modelId="{91C588C5-38D2-489F-8E23-221DA1CD6A1D}">
      <dgm:prSet phldrT="[Text]" custT="1"/>
      <dgm:spPr>
        <a:xfrm>
          <a:off x="2119835" y="4191260"/>
          <a:ext cx="1620515" cy="810257"/>
        </a:xfrm>
        <a:solidFill>
          <a:srgbClr val="F79646">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rtl="1"/>
          <a:r>
            <a:rPr lang="ar-EG" sz="2000" b="1" dirty="0" smtClean="0">
              <a:solidFill>
                <a:sysClr val="window" lastClr="FFFFFF"/>
              </a:solidFill>
              <a:latin typeface="Arial"/>
              <a:ea typeface="+mn-ea"/>
              <a:cs typeface="+mn-cs"/>
            </a:rPr>
            <a:t>الإبداع وفرص الأعمال</a:t>
          </a:r>
          <a:endParaRPr lang="ar-EG" sz="2000" b="1" dirty="0">
            <a:solidFill>
              <a:sysClr val="window" lastClr="FFFFFF"/>
            </a:solidFill>
            <a:latin typeface="Arial"/>
            <a:ea typeface="+mn-ea"/>
            <a:cs typeface="+mn-cs"/>
          </a:endParaRPr>
        </a:p>
      </dgm:t>
    </dgm:pt>
    <dgm:pt modelId="{A73CBB97-CF59-4B52-80D4-79C26F3E1400}" type="parTrans" cxnId="{9880188E-AD85-4046-9920-478F75C9F3BE}">
      <dgm:prSet/>
      <dgm:spPr/>
      <dgm:t>
        <a:bodyPr/>
        <a:lstStyle/>
        <a:p>
          <a:pPr rtl="1"/>
          <a:endParaRPr lang="ar-EG"/>
        </a:p>
      </dgm:t>
    </dgm:pt>
    <dgm:pt modelId="{2886B24C-CFB7-4A35-B39E-2B11A60D50A6}" type="sibTrans" cxnId="{9880188E-AD85-4046-9920-478F75C9F3BE}">
      <dgm:prSet/>
      <dgm:spPr/>
      <dgm:t>
        <a:bodyPr/>
        <a:lstStyle/>
        <a:p>
          <a:pPr rtl="1"/>
          <a:endParaRPr lang="ar-EG"/>
        </a:p>
      </dgm:t>
    </dgm:pt>
    <dgm:pt modelId="{9E188381-14FC-49DB-A093-422EDAE67162}">
      <dgm:prSet phldrT="[Text]" custT="1"/>
      <dgm:spPr>
        <a:xfrm>
          <a:off x="4798787" y="831960"/>
          <a:ext cx="1620515" cy="810257"/>
        </a:xfrm>
        <a:solidFill>
          <a:srgbClr val="9BBB59">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rtl="1"/>
          <a:r>
            <a:rPr lang="ar-EG" sz="2000" b="1" dirty="0" smtClean="0">
              <a:solidFill>
                <a:sysClr val="window" lastClr="FFFFFF"/>
              </a:solidFill>
              <a:latin typeface="Arial"/>
              <a:ea typeface="+mn-ea"/>
              <a:cs typeface="+mn-cs"/>
            </a:rPr>
            <a:t>تخطيط العمل والتحكم في الموارد</a:t>
          </a:r>
          <a:endParaRPr lang="ar-EG" sz="2000" b="1" dirty="0">
            <a:solidFill>
              <a:sysClr val="window" lastClr="FFFFFF"/>
            </a:solidFill>
            <a:latin typeface="Arial"/>
            <a:ea typeface="+mn-ea"/>
            <a:cs typeface="+mn-cs"/>
          </a:endParaRPr>
        </a:p>
      </dgm:t>
    </dgm:pt>
    <dgm:pt modelId="{C7B37881-8019-44A0-928A-28F80D5A5EB4}" type="parTrans" cxnId="{E1DC07F5-E2D5-415C-975C-3B17476AAF2A}">
      <dgm:prSet/>
      <dgm:spPr/>
      <dgm:t>
        <a:bodyPr/>
        <a:lstStyle/>
        <a:p>
          <a:pPr rtl="1"/>
          <a:endParaRPr lang="ar-EG"/>
        </a:p>
      </dgm:t>
    </dgm:pt>
    <dgm:pt modelId="{029514F2-CC5F-40C2-B013-268C50F16D57}" type="sibTrans" cxnId="{E1DC07F5-E2D5-415C-975C-3B17476AAF2A}">
      <dgm:prSet/>
      <dgm:spPr/>
      <dgm:t>
        <a:bodyPr/>
        <a:lstStyle/>
        <a:p>
          <a:pPr rtl="1"/>
          <a:endParaRPr lang="ar-EG"/>
        </a:p>
      </dgm:t>
    </dgm:pt>
    <dgm:pt modelId="{55253242-7D18-4EB9-8243-AAF6121BABAA}">
      <dgm:prSet phldrT="[Text]" custT="1"/>
      <dgm:spPr>
        <a:xfrm>
          <a:off x="5224295" y="2696231"/>
          <a:ext cx="1620515" cy="810257"/>
        </a:xfrm>
        <a:solidFill>
          <a:srgbClr val="8064A2">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rtl="1"/>
          <a:r>
            <a:rPr lang="ar-EG" sz="2000" b="1" dirty="0" smtClean="0">
              <a:solidFill>
                <a:sysClr val="window" lastClr="FFFFFF"/>
              </a:solidFill>
              <a:latin typeface="Arial"/>
              <a:ea typeface="+mn-ea"/>
              <a:cs typeface="+mn-cs"/>
            </a:rPr>
            <a:t>الريادة وعالم الاعمال</a:t>
          </a:r>
          <a:endParaRPr lang="ar-EG" sz="2000" b="1" dirty="0">
            <a:solidFill>
              <a:sysClr val="window" lastClr="FFFFFF"/>
            </a:solidFill>
            <a:latin typeface="Arial"/>
            <a:ea typeface="+mn-ea"/>
            <a:cs typeface="+mn-cs"/>
          </a:endParaRPr>
        </a:p>
      </dgm:t>
    </dgm:pt>
    <dgm:pt modelId="{E7774644-F584-4571-8BC0-9DB5DE279E6F}" type="parTrans" cxnId="{38F3FAF2-C018-4083-BF8A-80FFD9755EB8}">
      <dgm:prSet/>
      <dgm:spPr/>
      <dgm:t>
        <a:bodyPr/>
        <a:lstStyle/>
        <a:p>
          <a:pPr rtl="1"/>
          <a:endParaRPr lang="ar-EG"/>
        </a:p>
      </dgm:t>
    </dgm:pt>
    <dgm:pt modelId="{F6CA43B7-4A80-4BE9-8B0E-AAF8DF0FDA4D}" type="sibTrans" cxnId="{38F3FAF2-C018-4083-BF8A-80FFD9755EB8}">
      <dgm:prSet/>
      <dgm:spPr/>
      <dgm:t>
        <a:bodyPr/>
        <a:lstStyle/>
        <a:p>
          <a:pPr rtl="1"/>
          <a:endParaRPr lang="ar-EG"/>
        </a:p>
      </dgm:t>
    </dgm:pt>
    <dgm:pt modelId="{07B78506-EEFD-4F0D-8CE1-AA7545B923F2}">
      <dgm:prSet phldrT="[Text]" custT="1"/>
      <dgm:spPr>
        <a:xfrm>
          <a:off x="4032049" y="4191260"/>
          <a:ext cx="1620515" cy="810257"/>
        </a:xfrm>
        <a:solidFill>
          <a:srgbClr val="4BACC6">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rtl="1"/>
          <a:r>
            <a:rPr lang="ar-EG" sz="2000" b="1" dirty="0" smtClean="0">
              <a:solidFill>
                <a:sysClr val="window" lastClr="FFFFFF"/>
              </a:solidFill>
              <a:latin typeface="Arial"/>
              <a:ea typeface="+mn-ea"/>
              <a:cs typeface="+mn-cs"/>
            </a:rPr>
            <a:t>المؤسسة الصغيرة</a:t>
          </a:r>
        </a:p>
        <a:p>
          <a:pPr rtl="1"/>
          <a:r>
            <a:rPr lang="ar-EG" sz="2000" b="1" dirty="0" smtClean="0">
              <a:solidFill>
                <a:sysClr val="window" lastClr="FFFFFF"/>
              </a:solidFill>
              <a:latin typeface="Arial"/>
              <a:ea typeface="+mn-ea"/>
              <a:cs typeface="+mn-cs"/>
            </a:rPr>
            <a:t>والريادة الناجحة</a:t>
          </a:r>
        </a:p>
        <a:p>
          <a:pPr rtl="1"/>
          <a:endParaRPr lang="ar-EG" sz="2000" b="1" dirty="0">
            <a:solidFill>
              <a:sysClr val="window" lastClr="FFFFFF"/>
            </a:solidFill>
            <a:latin typeface="Arial"/>
            <a:ea typeface="+mn-ea"/>
            <a:cs typeface="+mn-cs"/>
          </a:endParaRPr>
        </a:p>
      </dgm:t>
    </dgm:pt>
    <dgm:pt modelId="{6901A60E-51DE-424A-BCCC-CE57A4AAC6CB}" type="parTrans" cxnId="{E0A7CFE6-77F4-4227-A29D-3494CC7FF798}">
      <dgm:prSet/>
      <dgm:spPr/>
      <dgm:t>
        <a:bodyPr/>
        <a:lstStyle/>
        <a:p>
          <a:pPr rtl="1"/>
          <a:endParaRPr lang="ar-EG"/>
        </a:p>
      </dgm:t>
    </dgm:pt>
    <dgm:pt modelId="{C8FE81E4-695A-4B81-9BEC-487C7E027988}" type="sibTrans" cxnId="{E0A7CFE6-77F4-4227-A29D-3494CC7FF798}">
      <dgm:prSet/>
      <dgm:spPr/>
      <dgm:t>
        <a:bodyPr/>
        <a:lstStyle/>
        <a:p>
          <a:pPr rtl="1"/>
          <a:endParaRPr lang="ar-EG"/>
        </a:p>
      </dgm:t>
    </dgm:pt>
    <dgm:pt modelId="{45DDF3C2-CE7F-45B4-A84F-91F3D7A988A3}">
      <dgm:prSet phldrT="[Text]" custT="1"/>
      <dgm:spPr>
        <a:xfrm>
          <a:off x="927589" y="2696231"/>
          <a:ext cx="1620515" cy="810257"/>
        </a:xfrm>
        <a:solidFill>
          <a:srgbClr val="C0504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rtl="1"/>
          <a:r>
            <a:rPr lang="ar-EG" sz="2000" b="1" dirty="0" smtClean="0">
              <a:solidFill>
                <a:sysClr val="window" lastClr="FFFFFF"/>
              </a:solidFill>
              <a:latin typeface="Arial"/>
              <a:ea typeface="+mn-ea"/>
              <a:cs typeface="+mn-cs"/>
            </a:rPr>
            <a:t>كيف أنظم المؤسسة ؟</a:t>
          </a:r>
          <a:endParaRPr lang="ar-EG" sz="2000" b="1" dirty="0">
            <a:solidFill>
              <a:sysClr val="window" lastClr="FFFFFF"/>
            </a:solidFill>
            <a:latin typeface="Arial"/>
            <a:ea typeface="+mn-ea"/>
            <a:cs typeface="+mn-cs"/>
          </a:endParaRPr>
        </a:p>
      </dgm:t>
    </dgm:pt>
    <dgm:pt modelId="{DB1B9A12-92A7-401B-A42B-CE2AA3F50D75}" type="parTrans" cxnId="{D0917BCB-0DA2-419E-A7DE-2DF909E99ABC}">
      <dgm:prSet/>
      <dgm:spPr/>
      <dgm:t>
        <a:bodyPr/>
        <a:lstStyle/>
        <a:p>
          <a:pPr rtl="1"/>
          <a:endParaRPr lang="ar-EG"/>
        </a:p>
      </dgm:t>
    </dgm:pt>
    <dgm:pt modelId="{754F1467-B69D-4BA9-AC5D-6C4EEB3EB560}" type="sibTrans" cxnId="{D0917BCB-0DA2-419E-A7DE-2DF909E99ABC}">
      <dgm:prSet/>
      <dgm:spPr/>
      <dgm:t>
        <a:bodyPr/>
        <a:lstStyle/>
        <a:p>
          <a:pPr rtl="1"/>
          <a:endParaRPr lang="ar-EG"/>
        </a:p>
      </dgm:t>
    </dgm:pt>
    <dgm:pt modelId="{8E7485E7-AE21-4D65-AE50-AC8A32DD07EE}" type="pres">
      <dgm:prSet presAssocID="{449C14AC-C94E-428E-879C-401C0BCD95E3}" presName="Name0" presStyleCnt="0">
        <dgm:presLayoutVars>
          <dgm:dir/>
          <dgm:resizeHandles val="exact"/>
        </dgm:presLayoutVars>
      </dgm:prSet>
      <dgm:spPr/>
      <dgm:t>
        <a:bodyPr/>
        <a:lstStyle/>
        <a:p>
          <a:pPr rtl="1"/>
          <a:endParaRPr lang="ar-EG"/>
        </a:p>
      </dgm:t>
    </dgm:pt>
    <dgm:pt modelId="{BC2FCC1B-751E-4800-AD62-C15917CD7D54}" type="pres">
      <dgm:prSet presAssocID="{449C14AC-C94E-428E-879C-401C0BCD95E3}" presName="cycle" presStyleCnt="0"/>
      <dgm:spPr/>
      <dgm:t>
        <a:bodyPr/>
        <a:lstStyle/>
        <a:p>
          <a:pPr rtl="1"/>
          <a:endParaRPr lang="ar-EG"/>
        </a:p>
      </dgm:t>
    </dgm:pt>
    <dgm:pt modelId="{BCCF2A79-3D7C-4DC9-9C99-FF3EC39235A5}" type="pres">
      <dgm:prSet presAssocID="{8DF27F56-5F64-4EE0-9351-8CB2D0F7A782}" presName="nodeFirstNode" presStyleLbl="node1" presStyleIdx="0" presStyleCnt="6">
        <dgm:presLayoutVars>
          <dgm:bulletEnabled val="1"/>
        </dgm:presLayoutVars>
      </dgm:prSet>
      <dgm:spPr>
        <a:prstGeom prst="roundRect">
          <a:avLst/>
        </a:prstGeom>
      </dgm:spPr>
      <dgm:t>
        <a:bodyPr/>
        <a:lstStyle/>
        <a:p>
          <a:pPr rtl="1"/>
          <a:endParaRPr lang="ar-EG"/>
        </a:p>
      </dgm:t>
    </dgm:pt>
    <dgm:pt modelId="{93FEAAFC-3603-4243-AE0D-5F20C4E10391}" type="pres">
      <dgm:prSet presAssocID="{D98B5DC0-B716-4FE7-99EB-4F3C51ADB7BB}" presName="sibTransFirstNode" presStyleLbl="bgShp" presStyleIdx="0" presStyleCnt="1"/>
      <dgm:spPr>
        <a:prstGeom prst="circularArrow">
          <a:avLst>
            <a:gd name="adj1" fmla="val 5544"/>
            <a:gd name="adj2" fmla="val 330680"/>
            <a:gd name="adj3" fmla="val 14505483"/>
            <a:gd name="adj4" fmla="val 16956121"/>
            <a:gd name="adj5" fmla="val 5757"/>
          </a:avLst>
        </a:prstGeom>
      </dgm:spPr>
      <dgm:t>
        <a:bodyPr/>
        <a:lstStyle/>
        <a:p>
          <a:pPr rtl="1"/>
          <a:endParaRPr lang="ar-EG"/>
        </a:p>
      </dgm:t>
    </dgm:pt>
    <dgm:pt modelId="{170E0D10-6D5E-4592-92E5-9E0DCC6414D5}" type="pres">
      <dgm:prSet presAssocID="{9E188381-14FC-49DB-A093-422EDAE67162}" presName="nodeFollowingNodes" presStyleLbl="node1" presStyleIdx="1" presStyleCnt="6">
        <dgm:presLayoutVars>
          <dgm:bulletEnabled val="1"/>
        </dgm:presLayoutVars>
      </dgm:prSet>
      <dgm:spPr>
        <a:prstGeom prst="roundRect">
          <a:avLst/>
        </a:prstGeom>
      </dgm:spPr>
      <dgm:t>
        <a:bodyPr/>
        <a:lstStyle/>
        <a:p>
          <a:pPr rtl="1"/>
          <a:endParaRPr lang="ar-EG"/>
        </a:p>
      </dgm:t>
    </dgm:pt>
    <dgm:pt modelId="{24977FF7-24C6-4564-9A9A-2296096DF009}" type="pres">
      <dgm:prSet presAssocID="{55253242-7D18-4EB9-8243-AAF6121BABAA}" presName="nodeFollowingNodes" presStyleLbl="node1" presStyleIdx="2" presStyleCnt="6">
        <dgm:presLayoutVars>
          <dgm:bulletEnabled val="1"/>
        </dgm:presLayoutVars>
      </dgm:prSet>
      <dgm:spPr>
        <a:prstGeom prst="roundRect">
          <a:avLst/>
        </a:prstGeom>
      </dgm:spPr>
      <dgm:t>
        <a:bodyPr/>
        <a:lstStyle/>
        <a:p>
          <a:pPr rtl="1"/>
          <a:endParaRPr lang="ar-EG"/>
        </a:p>
      </dgm:t>
    </dgm:pt>
    <dgm:pt modelId="{6FB6ECA8-DB54-4014-A002-2BBE422E6BFE}" type="pres">
      <dgm:prSet presAssocID="{07B78506-EEFD-4F0D-8CE1-AA7545B923F2}" presName="nodeFollowingNodes" presStyleLbl="node1" presStyleIdx="3" presStyleCnt="6">
        <dgm:presLayoutVars>
          <dgm:bulletEnabled val="1"/>
        </dgm:presLayoutVars>
      </dgm:prSet>
      <dgm:spPr>
        <a:prstGeom prst="roundRect">
          <a:avLst/>
        </a:prstGeom>
      </dgm:spPr>
      <dgm:t>
        <a:bodyPr/>
        <a:lstStyle/>
        <a:p>
          <a:pPr rtl="1"/>
          <a:endParaRPr lang="ar-EG"/>
        </a:p>
      </dgm:t>
    </dgm:pt>
    <dgm:pt modelId="{76B0D321-7150-4A42-90FA-9E06671BD8DE}" type="pres">
      <dgm:prSet presAssocID="{91C588C5-38D2-489F-8E23-221DA1CD6A1D}" presName="nodeFollowingNodes" presStyleLbl="node1" presStyleIdx="4" presStyleCnt="6">
        <dgm:presLayoutVars>
          <dgm:bulletEnabled val="1"/>
        </dgm:presLayoutVars>
      </dgm:prSet>
      <dgm:spPr>
        <a:prstGeom prst="roundRect">
          <a:avLst/>
        </a:prstGeom>
      </dgm:spPr>
      <dgm:t>
        <a:bodyPr/>
        <a:lstStyle/>
        <a:p>
          <a:pPr rtl="1"/>
          <a:endParaRPr lang="ar-EG"/>
        </a:p>
      </dgm:t>
    </dgm:pt>
    <dgm:pt modelId="{6F1D6EA8-5127-4F6D-BE06-079820468343}" type="pres">
      <dgm:prSet presAssocID="{45DDF3C2-CE7F-45B4-A84F-91F3D7A988A3}" presName="nodeFollowingNodes" presStyleLbl="node1" presStyleIdx="5" presStyleCnt="6">
        <dgm:presLayoutVars>
          <dgm:bulletEnabled val="1"/>
        </dgm:presLayoutVars>
      </dgm:prSet>
      <dgm:spPr>
        <a:prstGeom prst="roundRect">
          <a:avLst/>
        </a:prstGeom>
      </dgm:spPr>
      <dgm:t>
        <a:bodyPr/>
        <a:lstStyle/>
        <a:p>
          <a:pPr rtl="1"/>
          <a:endParaRPr lang="ar-EG"/>
        </a:p>
      </dgm:t>
    </dgm:pt>
  </dgm:ptLst>
  <dgm:cxnLst>
    <dgm:cxn modelId="{14331B76-6897-48F5-B330-0034ACC4C837}" type="presOf" srcId="{449C14AC-C94E-428E-879C-401C0BCD95E3}" destId="{8E7485E7-AE21-4D65-AE50-AC8A32DD07EE}" srcOrd="0" destOrd="0" presId="urn:microsoft.com/office/officeart/2005/8/layout/cycle3"/>
    <dgm:cxn modelId="{E0A7CFE6-77F4-4227-A29D-3494CC7FF798}" srcId="{449C14AC-C94E-428E-879C-401C0BCD95E3}" destId="{07B78506-EEFD-4F0D-8CE1-AA7545B923F2}" srcOrd="3" destOrd="0" parTransId="{6901A60E-51DE-424A-BCCC-CE57A4AAC6CB}" sibTransId="{C8FE81E4-695A-4B81-9BEC-487C7E027988}"/>
    <dgm:cxn modelId="{3851F2EF-4FB4-462B-9018-103130BA5920}" type="presOf" srcId="{07B78506-EEFD-4F0D-8CE1-AA7545B923F2}" destId="{6FB6ECA8-DB54-4014-A002-2BBE422E6BFE}" srcOrd="0" destOrd="0" presId="urn:microsoft.com/office/officeart/2005/8/layout/cycle3"/>
    <dgm:cxn modelId="{9291C203-4E41-4C6B-9741-55A4C5B9A7B2}" type="presOf" srcId="{45DDF3C2-CE7F-45B4-A84F-91F3D7A988A3}" destId="{6F1D6EA8-5127-4F6D-BE06-079820468343}" srcOrd="0" destOrd="0" presId="urn:microsoft.com/office/officeart/2005/8/layout/cycle3"/>
    <dgm:cxn modelId="{514BBFBE-4C36-439B-8855-2802F635CDF5}" type="presOf" srcId="{55253242-7D18-4EB9-8243-AAF6121BABAA}" destId="{24977FF7-24C6-4564-9A9A-2296096DF009}" srcOrd="0" destOrd="0" presId="urn:microsoft.com/office/officeart/2005/8/layout/cycle3"/>
    <dgm:cxn modelId="{6F150F8F-D878-4883-BE7A-9537B47738A3}" type="presOf" srcId="{9E188381-14FC-49DB-A093-422EDAE67162}" destId="{170E0D10-6D5E-4592-92E5-9E0DCC6414D5}" srcOrd="0" destOrd="0" presId="urn:microsoft.com/office/officeart/2005/8/layout/cycle3"/>
    <dgm:cxn modelId="{D91EA53F-757C-4A5B-900A-838A00A7A949}" type="presOf" srcId="{91C588C5-38D2-489F-8E23-221DA1CD6A1D}" destId="{76B0D321-7150-4A42-90FA-9E06671BD8DE}" srcOrd="0" destOrd="0" presId="urn:microsoft.com/office/officeart/2005/8/layout/cycle3"/>
    <dgm:cxn modelId="{E1DC07F5-E2D5-415C-975C-3B17476AAF2A}" srcId="{449C14AC-C94E-428E-879C-401C0BCD95E3}" destId="{9E188381-14FC-49DB-A093-422EDAE67162}" srcOrd="1" destOrd="0" parTransId="{C7B37881-8019-44A0-928A-28F80D5A5EB4}" sibTransId="{029514F2-CC5F-40C2-B013-268C50F16D57}"/>
    <dgm:cxn modelId="{D0917BCB-0DA2-419E-A7DE-2DF909E99ABC}" srcId="{449C14AC-C94E-428E-879C-401C0BCD95E3}" destId="{45DDF3C2-CE7F-45B4-A84F-91F3D7A988A3}" srcOrd="5" destOrd="0" parTransId="{DB1B9A12-92A7-401B-A42B-CE2AA3F50D75}" sibTransId="{754F1467-B69D-4BA9-AC5D-6C4EEB3EB560}"/>
    <dgm:cxn modelId="{9880188E-AD85-4046-9920-478F75C9F3BE}" srcId="{449C14AC-C94E-428E-879C-401C0BCD95E3}" destId="{91C588C5-38D2-489F-8E23-221DA1CD6A1D}" srcOrd="4" destOrd="0" parTransId="{A73CBB97-CF59-4B52-80D4-79C26F3E1400}" sibTransId="{2886B24C-CFB7-4A35-B39E-2B11A60D50A6}"/>
    <dgm:cxn modelId="{B0523BC4-2DC4-4B45-B444-F8A715A8E45C}" srcId="{449C14AC-C94E-428E-879C-401C0BCD95E3}" destId="{8DF27F56-5F64-4EE0-9351-8CB2D0F7A782}" srcOrd="0" destOrd="0" parTransId="{96A99246-0E72-4C71-860C-B3BE5646EC16}" sibTransId="{D98B5DC0-B716-4FE7-99EB-4F3C51ADB7BB}"/>
    <dgm:cxn modelId="{DC7C634A-17A3-4DEE-9229-D35FB5327B86}" type="presOf" srcId="{D98B5DC0-B716-4FE7-99EB-4F3C51ADB7BB}" destId="{93FEAAFC-3603-4243-AE0D-5F20C4E10391}" srcOrd="0" destOrd="0" presId="urn:microsoft.com/office/officeart/2005/8/layout/cycle3"/>
    <dgm:cxn modelId="{7FE5DC96-8850-42E2-BA84-9B7541DD282F}" type="presOf" srcId="{8DF27F56-5F64-4EE0-9351-8CB2D0F7A782}" destId="{BCCF2A79-3D7C-4DC9-9C99-FF3EC39235A5}" srcOrd="0" destOrd="0" presId="urn:microsoft.com/office/officeart/2005/8/layout/cycle3"/>
    <dgm:cxn modelId="{38F3FAF2-C018-4083-BF8A-80FFD9755EB8}" srcId="{449C14AC-C94E-428E-879C-401C0BCD95E3}" destId="{55253242-7D18-4EB9-8243-AAF6121BABAA}" srcOrd="2" destOrd="0" parTransId="{E7774644-F584-4571-8BC0-9DB5DE279E6F}" sibTransId="{F6CA43B7-4A80-4BE9-8B0E-AAF8DF0FDA4D}"/>
    <dgm:cxn modelId="{FA98DAE9-839E-4A2C-9B77-C8F7B742FA68}" type="presParOf" srcId="{8E7485E7-AE21-4D65-AE50-AC8A32DD07EE}" destId="{BC2FCC1B-751E-4800-AD62-C15917CD7D54}" srcOrd="0" destOrd="0" presId="urn:microsoft.com/office/officeart/2005/8/layout/cycle3"/>
    <dgm:cxn modelId="{2AD68F16-333E-41D0-BE27-D13DC9D20514}" type="presParOf" srcId="{BC2FCC1B-751E-4800-AD62-C15917CD7D54}" destId="{BCCF2A79-3D7C-4DC9-9C99-FF3EC39235A5}" srcOrd="0" destOrd="0" presId="urn:microsoft.com/office/officeart/2005/8/layout/cycle3"/>
    <dgm:cxn modelId="{59686EE4-766D-4233-823D-FED1D620E94E}" type="presParOf" srcId="{BC2FCC1B-751E-4800-AD62-C15917CD7D54}" destId="{93FEAAFC-3603-4243-AE0D-5F20C4E10391}" srcOrd="1" destOrd="0" presId="urn:microsoft.com/office/officeart/2005/8/layout/cycle3"/>
    <dgm:cxn modelId="{0C63304D-A69D-43FF-A589-54EBDDC93E9C}" type="presParOf" srcId="{BC2FCC1B-751E-4800-AD62-C15917CD7D54}" destId="{170E0D10-6D5E-4592-92E5-9E0DCC6414D5}" srcOrd="2" destOrd="0" presId="urn:microsoft.com/office/officeart/2005/8/layout/cycle3"/>
    <dgm:cxn modelId="{008ED961-9E85-45CC-BF80-359B199D796D}" type="presParOf" srcId="{BC2FCC1B-751E-4800-AD62-C15917CD7D54}" destId="{24977FF7-24C6-4564-9A9A-2296096DF009}" srcOrd="3" destOrd="0" presId="urn:microsoft.com/office/officeart/2005/8/layout/cycle3"/>
    <dgm:cxn modelId="{26F3DF36-6DF3-4C81-8D0C-F3C9D0F4ED82}" type="presParOf" srcId="{BC2FCC1B-751E-4800-AD62-C15917CD7D54}" destId="{6FB6ECA8-DB54-4014-A002-2BBE422E6BFE}" srcOrd="4" destOrd="0" presId="urn:microsoft.com/office/officeart/2005/8/layout/cycle3"/>
    <dgm:cxn modelId="{ED74EA6D-6D84-472E-A319-9D475CCA5748}" type="presParOf" srcId="{BC2FCC1B-751E-4800-AD62-C15917CD7D54}" destId="{76B0D321-7150-4A42-90FA-9E06671BD8DE}" srcOrd="5" destOrd="0" presId="urn:microsoft.com/office/officeart/2005/8/layout/cycle3"/>
    <dgm:cxn modelId="{2ACB4F59-1DA8-4317-8815-55008776A4DC}" type="presParOf" srcId="{BC2FCC1B-751E-4800-AD62-C15917CD7D54}" destId="{6F1D6EA8-5127-4F6D-BE06-079820468343}" srcOrd="6" destOrd="0" presId="urn:microsoft.com/office/officeart/2005/8/layout/cycle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49C14AC-C94E-428E-879C-401C0BCD95E3}" type="doc">
      <dgm:prSet loTypeId="urn:microsoft.com/office/officeart/2005/8/layout/cycle3" loCatId="cycle" qsTypeId="urn:microsoft.com/office/officeart/2005/8/quickstyle/simple1" qsCatId="simple" csTypeId="urn:microsoft.com/office/officeart/2005/8/colors/colorful1#2" csCatId="colorful" phldr="1"/>
      <dgm:spPr/>
      <dgm:t>
        <a:bodyPr/>
        <a:lstStyle/>
        <a:p>
          <a:pPr rtl="1"/>
          <a:endParaRPr lang="ar-EG"/>
        </a:p>
      </dgm:t>
    </dgm:pt>
    <dgm:pt modelId="{CEB1081A-C01F-42AF-9663-4B8296D9B63A}">
      <dgm:prSet phldrT="[Text]" custT="1"/>
      <dgm:spPr>
        <a:xfrm>
          <a:off x="1353097" y="831960"/>
          <a:ext cx="1620515" cy="810257"/>
        </a:xfrm>
        <a:solidFill>
          <a:srgbClr val="9BBB59">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rtl="1"/>
          <a:r>
            <a:rPr lang="ar-EG" sz="2000" b="1" dirty="0" smtClean="0">
              <a:solidFill>
                <a:sysClr val="window" lastClr="FFFFFF"/>
              </a:solidFill>
              <a:latin typeface="Arial"/>
              <a:ea typeface="+mn-ea"/>
              <a:cs typeface="+mn-cs"/>
            </a:rPr>
            <a:t>كيف أشغل المؤسسة ؟</a:t>
          </a:r>
          <a:endParaRPr lang="ar-EG" sz="2000" b="1" dirty="0">
            <a:solidFill>
              <a:sysClr val="window" lastClr="FFFFFF"/>
            </a:solidFill>
            <a:latin typeface="Arial"/>
            <a:ea typeface="+mn-ea"/>
            <a:cs typeface="+mn-cs"/>
          </a:endParaRPr>
        </a:p>
      </dgm:t>
    </dgm:pt>
    <dgm:pt modelId="{317A9D4E-8A76-4BFA-BDA9-16DE36954198}" type="parTrans" cxnId="{C86C28F2-07EA-4332-AE6B-F28F0966F94E}">
      <dgm:prSet/>
      <dgm:spPr/>
      <dgm:t>
        <a:bodyPr/>
        <a:lstStyle/>
        <a:p>
          <a:pPr rtl="1"/>
          <a:endParaRPr lang="ar-EG"/>
        </a:p>
      </dgm:t>
    </dgm:pt>
    <dgm:pt modelId="{98F936C5-EA10-417C-8382-0B8E6C30478D}" type="sibTrans" cxnId="{C86C28F2-07EA-4332-AE6B-F28F0966F94E}">
      <dgm:prSet/>
      <dgm:spPr/>
      <dgm:t>
        <a:bodyPr/>
        <a:lstStyle/>
        <a:p>
          <a:pPr rtl="1"/>
          <a:endParaRPr lang="ar-EG"/>
        </a:p>
      </dgm:t>
    </dgm:pt>
    <dgm:pt modelId="{7EB8179E-C9FF-4F46-8038-5D606096E233}">
      <dgm:prSet phldrT="[Text]" custT="1"/>
      <dgm:spPr>
        <a:xfrm>
          <a:off x="1353097" y="831960"/>
          <a:ext cx="1620515" cy="810257"/>
        </a:xfrm>
        <a:solidFill>
          <a:srgbClr val="6A6506"/>
        </a:solidFill>
        <a:ln w="25400" cap="flat" cmpd="sng" algn="ctr">
          <a:solidFill>
            <a:sysClr val="window" lastClr="FFFFFF">
              <a:hueOff val="0"/>
              <a:satOff val="0"/>
              <a:lumOff val="0"/>
              <a:alphaOff val="0"/>
            </a:sysClr>
          </a:solidFill>
          <a:prstDash val="solid"/>
        </a:ln>
        <a:effectLst/>
      </dgm:spPr>
      <dgm:t>
        <a:bodyPr/>
        <a:lstStyle/>
        <a:p>
          <a:pPr rtl="1"/>
          <a:r>
            <a:rPr lang="ar-EG" sz="2000" b="1" dirty="0" smtClean="0">
              <a:solidFill>
                <a:sysClr val="window" lastClr="FFFFFF"/>
              </a:solidFill>
              <a:latin typeface="Arial"/>
              <a:ea typeface="+mn-ea"/>
              <a:cs typeface="+mn-cs"/>
            </a:rPr>
            <a:t>إدارة الأموال</a:t>
          </a:r>
          <a:endParaRPr lang="ar-EG" sz="2000" b="1" dirty="0">
            <a:solidFill>
              <a:sysClr val="window" lastClr="FFFFFF"/>
            </a:solidFill>
            <a:latin typeface="Arial"/>
            <a:ea typeface="+mn-ea"/>
            <a:cs typeface="+mn-cs"/>
          </a:endParaRPr>
        </a:p>
      </dgm:t>
    </dgm:pt>
    <dgm:pt modelId="{BDB5D43F-533D-4AC6-BAD2-1A920252BC8E}" type="parTrans" cxnId="{22A92F6A-0597-4D2B-8B18-E6A89D1F89B6}">
      <dgm:prSet/>
      <dgm:spPr/>
      <dgm:t>
        <a:bodyPr/>
        <a:lstStyle/>
        <a:p>
          <a:pPr rtl="1"/>
          <a:endParaRPr lang="ar-EG"/>
        </a:p>
      </dgm:t>
    </dgm:pt>
    <dgm:pt modelId="{EEA96B18-178B-49B4-9284-67E2C4718C1F}" type="sibTrans" cxnId="{22A92F6A-0597-4D2B-8B18-E6A89D1F89B6}">
      <dgm:prSet/>
      <dgm:spPr/>
      <dgm:t>
        <a:bodyPr/>
        <a:lstStyle/>
        <a:p>
          <a:pPr rtl="1"/>
          <a:endParaRPr lang="ar-EG"/>
        </a:p>
      </dgm:t>
    </dgm:pt>
    <dgm:pt modelId="{9F944FFD-07F3-44FC-8369-DAD714687C1D}">
      <dgm:prSet phldrT="[Text]" custT="1"/>
      <dgm:spPr>
        <a:xfrm>
          <a:off x="1353097" y="831960"/>
          <a:ext cx="1620515" cy="810257"/>
        </a:xfrm>
        <a:solidFill>
          <a:srgbClr val="00B0F0"/>
        </a:solidFill>
        <a:ln w="25400" cap="flat" cmpd="sng" algn="ctr">
          <a:solidFill>
            <a:sysClr val="window" lastClr="FFFFFF">
              <a:hueOff val="0"/>
              <a:satOff val="0"/>
              <a:lumOff val="0"/>
              <a:alphaOff val="0"/>
            </a:sysClr>
          </a:solidFill>
          <a:prstDash val="solid"/>
        </a:ln>
        <a:effectLst/>
      </dgm:spPr>
      <dgm:t>
        <a:bodyPr/>
        <a:lstStyle/>
        <a:p>
          <a:pPr rtl="1"/>
          <a:r>
            <a:rPr lang="ar-EG" sz="2000" b="1" dirty="0" smtClean="0">
              <a:solidFill>
                <a:sysClr val="window" lastClr="FFFFFF"/>
              </a:solidFill>
              <a:latin typeface="Arial"/>
              <a:ea typeface="+mn-ea"/>
              <a:cs typeface="+mn-cs"/>
            </a:rPr>
            <a:t>دراسة جدوي</a:t>
          </a:r>
          <a:endParaRPr lang="ar-EG" sz="2000" b="1" dirty="0">
            <a:solidFill>
              <a:sysClr val="window" lastClr="FFFFFF"/>
            </a:solidFill>
            <a:latin typeface="Arial"/>
            <a:ea typeface="+mn-ea"/>
            <a:cs typeface="+mn-cs"/>
          </a:endParaRPr>
        </a:p>
      </dgm:t>
    </dgm:pt>
    <dgm:pt modelId="{D97E3B2A-CD9A-43E2-A456-4E3778EBBEAB}" type="parTrans" cxnId="{1BF2EE6D-EEB8-4CC5-9DA7-8064B0B16A89}">
      <dgm:prSet/>
      <dgm:spPr/>
      <dgm:t>
        <a:bodyPr/>
        <a:lstStyle/>
        <a:p>
          <a:pPr rtl="1"/>
          <a:endParaRPr lang="ar-EG"/>
        </a:p>
      </dgm:t>
    </dgm:pt>
    <dgm:pt modelId="{29627899-5211-4895-8279-ED4AD0AA1207}" type="sibTrans" cxnId="{1BF2EE6D-EEB8-4CC5-9DA7-8064B0B16A89}">
      <dgm:prSet/>
      <dgm:spPr/>
      <dgm:t>
        <a:bodyPr/>
        <a:lstStyle/>
        <a:p>
          <a:pPr rtl="1"/>
          <a:endParaRPr lang="ar-EG"/>
        </a:p>
      </dgm:t>
    </dgm:pt>
    <dgm:pt modelId="{89666EEB-3F42-4B90-8EAF-E4F87D96FC23}">
      <dgm:prSet phldrT="[Text]" custT="1"/>
      <dgm:spPr>
        <a:xfrm>
          <a:off x="1353097" y="831960"/>
          <a:ext cx="1620515" cy="810257"/>
        </a:xfrm>
        <a:solidFill>
          <a:srgbClr val="00B050"/>
        </a:solidFill>
        <a:ln w="25400" cap="flat" cmpd="sng" algn="ctr">
          <a:solidFill>
            <a:sysClr val="window" lastClr="FFFFFF">
              <a:hueOff val="0"/>
              <a:satOff val="0"/>
              <a:lumOff val="0"/>
              <a:alphaOff val="0"/>
            </a:sysClr>
          </a:solidFill>
          <a:prstDash val="solid"/>
        </a:ln>
        <a:effectLst/>
      </dgm:spPr>
      <dgm:t>
        <a:bodyPr/>
        <a:lstStyle/>
        <a:p>
          <a:pPr rtl="1"/>
          <a:r>
            <a:rPr lang="ar-EG" sz="2000" b="1" dirty="0" smtClean="0">
              <a:solidFill>
                <a:sysClr val="window" lastClr="FFFFFF"/>
              </a:solidFill>
              <a:latin typeface="Arial"/>
              <a:ea typeface="+mn-ea"/>
              <a:cs typeface="+mn-cs"/>
            </a:rPr>
            <a:t>خطة عمل المؤسسة</a:t>
          </a:r>
          <a:endParaRPr lang="ar-EG" sz="2000" b="1" dirty="0">
            <a:solidFill>
              <a:sysClr val="window" lastClr="FFFFFF"/>
            </a:solidFill>
            <a:latin typeface="Arial"/>
            <a:ea typeface="+mn-ea"/>
            <a:cs typeface="+mn-cs"/>
          </a:endParaRPr>
        </a:p>
      </dgm:t>
    </dgm:pt>
    <dgm:pt modelId="{E8F1BA30-DE4C-4048-BDBC-0092A9CFF8D0}" type="parTrans" cxnId="{EC0A256B-5597-49B9-BE32-EBCDD33C2D67}">
      <dgm:prSet/>
      <dgm:spPr/>
      <dgm:t>
        <a:bodyPr/>
        <a:lstStyle/>
        <a:p>
          <a:pPr rtl="1"/>
          <a:endParaRPr lang="ar-EG"/>
        </a:p>
      </dgm:t>
    </dgm:pt>
    <dgm:pt modelId="{E2EDF04C-ACDE-4A65-936F-B7AE95458AA7}" type="sibTrans" cxnId="{EC0A256B-5597-49B9-BE32-EBCDD33C2D67}">
      <dgm:prSet/>
      <dgm:spPr/>
      <dgm:t>
        <a:bodyPr/>
        <a:lstStyle/>
        <a:p>
          <a:pPr rtl="1"/>
          <a:endParaRPr lang="ar-EG"/>
        </a:p>
      </dgm:t>
    </dgm:pt>
    <dgm:pt modelId="{8E7485E7-AE21-4D65-AE50-AC8A32DD07EE}" type="pres">
      <dgm:prSet presAssocID="{449C14AC-C94E-428E-879C-401C0BCD95E3}" presName="Name0" presStyleCnt="0">
        <dgm:presLayoutVars>
          <dgm:dir/>
          <dgm:resizeHandles val="exact"/>
        </dgm:presLayoutVars>
      </dgm:prSet>
      <dgm:spPr/>
      <dgm:t>
        <a:bodyPr/>
        <a:lstStyle/>
        <a:p>
          <a:pPr rtl="1"/>
          <a:endParaRPr lang="ar-EG"/>
        </a:p>
      </dgm:t>
    </dgm:pt>
    <dgm:pt modelId="{BC2FCC1B-751E-4800-AD62-C15917CD7D54}" type="pres">
      <dgm:prSet presAssocID="{449C14AC-C94E-428E-879C-401C0BCD95E3}" presName="cycle" presStyleCnt="0"/>
      <dgm:spPr/>
      <dgm:t>
        <a:bodyPr/>
        <a:lstStyle/>
        <a:p>
          <a:pPr rtl="1"/>
          <a:endParaRPr lang="ar-EG"/>
        </a:p>
      </dgm:t>
    </dgm:pt>
    <dgm:pt modelId="{A5B2B20B-79D4-43D4-895E-1D2E49724488}" type="pres">
      <dgm:prSet presAssocID="{CEB1081A-C01F-42AF-9663-4B8296D9B63A}" presName="nodeFirstNode" presStyleLbl="node1" presStyleIdx="0" presStyleCnt="4">
        <dgm:presLayoutVars>
          <dgm:bulletEnabled val="1"/>
        </dgm:presLayoutVars>
      </dgm:prSet>
      <dgm:spPr/>
      <dgm:t>
        <a:bodyPr/>
        <a:lstStyle/>
        <a:p>
          <a:pPr rtl="1"/>
          <a:endParaRPr lang="ar-EG"/>
        </a:p>
      </dgm:t>
    </dgm:pt>
    <dgm:pt modelId="{F9834A7E-F3DD-4E17-8469-03084EC7F909}" type="pres">
      <dgm:prSet presAssocID="{98F936C5-EA10-417C-8382-0B8E6C30478D}" presName="sibTransFirstNode" presStyleLbl="bgShp" presStyleIdx="0" presStyleCnt="1"/>
      <dgm:spPr/>
      <dgm:t>
        <a:bodyPr/>
        <a:lstStyle/>
        <a:p>
          <a:pPr rtl="1"/>
          <a:endParaRPr lang="ar-EG"/>
        </a:p>
      </dgm:t>
    </dgm:pt>
    <dgm:pt modelId="{5EBDEA4D-BA1D-4EE2-8319-2302D5BD5D8E}" type="pres">
      <dgm:prSet presAssocID="{7EB8179E-C9FF-4F46-8038-5D606096E233}" presName="nodeFollowingNodes" presStyleLbl="node1" presStyleIdx="1" presStyleCnt="4">
        <dgm:presLayoutVars>
          <dgm:bulletEnabled val="1"/>
        </dgm:presLayoutVars>
      </dgm:prSet>
      <dgm:spPr/>
      <dgm:t>
        <a:bodyPr/>
        <a:lstStyle/>
        <a:p>
          <a:pPr rtl="1"/>
          <a:endParaRPr lang="ar-EG"/>
        </a:p>
      </dgm:t>
    </dgm:pt>
    <dgm:pt modelId="{889910C0-EE45-430B-992A-319B91283570}" type="pres">
      <dgm:prSet presAssocID="{9F944FFD-07F3-44FC-8369-DAD714687C1D}" presName="nodeFollowingNodes" presStyleLbl="node1" presStyleIdx="2" presStyleCnt="4">
        <dgm:presLayoutVars>
          <dgm:bulletEnabled val="1"/>
        </dgm:presLayoutVars>
      </dgm:prSet>
      <dgm:spPr/>
      <dgm:t>
        <a:bodyPr/>
        <a:lstStyle/>
        <a:p>
          <a:pPr rtl="1"/>
          <a:endParaRPr lang="ar-EG"/>
        </a:p>
      </dgm:t>
    </dgm:pt>
    <dgm:pt modelId="{66E63444-66FD-4AC4-B726-D4C53ECF88E5}" type="pres">
      <dgm:prSet presAssocID="{89666EEB-3F42-4B90-8EAF-E4F87D96FC23}" presName="nodeFollowingNodes" presStyleLbl="node1" presStyleIdx="3" presStyleCnt="4">
        <dgm:presLayoutVars>
          <dgm:bulletEnabled val="1"/>
        </dgm:presLayoutVars>
      </dgm:prSet>
      <dgm:spPr/>
      <dgm:t>
        <a:bodyPr/>
        <a:lstStyle/>
        <a:p>
          <a:pPr rtl="1"/>
          <a:endParaRPr lang="ar-EG"/>
        </a:p>
      </dgm:t>
    </dgm:pt>
  </dgm:ptLst>
  <dgm:cxnLst>
    <dgm:cxn modelId="{92CE911B-EFF9-4F08-9A38-86FE43A2F519}" type="presOf" srcId="{7EB8179E-C9FF-4F46-8038-5D606096E233}" destId="{5EBDEA4D-BA1D-4EE2-8319-2302D5BD5D8E}" srcOrd="0" destOrd="0" presId="urn:microsoft.com/office/officeart/2005/8/layout/cycle3"/>
    <dgm:cxn modelId="{1BF2EE6D-EEB8-4CC5-9DA7-8064B0B16A89}" srcId="{449C14AC-C94E-428E-879C-401C0BCD95E3}" destId="{9F944FFD-07F3-44FC-8369-DAD714687C1D}" srcOrd="2" destOrd="0" parTransId="{D97E3B2A-CD9A-43E2-A456-4E3778EBBEAB}" sibTransId="{29627899-5211-4895-8279-ED4AD0AA1207}"/>
    <dgm:cxn modelId="{BC1EE687-207A-4778-9450-707C9D1869F1}" type="presOf" srcId="{98F936C5-EA10-417C-8382-0B8E6C30478D}" destId="{F9834A7E-F3DD-4E17-8469-03084EC7F909}" srcOrd="0" destOrd="0" presId="urn:microsoft.com/office/officeart/2005/8/layout/cycle3"/>
    <dgm:cxn modelId="{75092D26-F713-40C7-BFF5-075D20B1F39E}" type="presOf" srcId="{CEB1081A-C01F-42AF-9663-4B8296D9B63A}" destId="{A5B2B20B-79D4-43D4-895E-1D2E49724488}" srcOrd="0" destOrd="0" presId="urn:microsoft.com/office/officeart/2005/8/layout/cycle3"/>
    <dgm:cxn modelId="{EC0A256B-5597-49B9-BE32-EBCDD33C2D67}" srcId="{449C14AC-C94E-428E-879C-401C0BCD95E3}" destId="{89666EEB-3F42-4B90-8EAF-E4F87D96FC23}" srcOrd="3" destOrd="0" parTransId="{E8F1BA30-DE4C-4048-BDBC-0092A9CFF8D0}" sibTransId="{E2EDF04C-ACDE-4A65-936F-B7AE95458AA7}"/>
    <dgm:cxn modelId="{7E6C34F2-AB14-431C-936A-EA8A116E0C5B}" type="presOf" srcId="{9F944FFD-07F3-44FC-8369-DAD714687C1D}" destId="{889910C0-EE45-430B-992A-319B91283570}" srcOrd="0" destOrd="0" presId="urn:microsoft.com/office/officeart/2005/8/layout/cycle3"/>
    <dgm:cxn modelId="{0DB7F8C4-EA96-4840-B136-EE40E8BE50E7}" type="presOf" srcId="{89666EEB-3F42-4B90-8EAF-E4F87D96FC23}" destId="{66E63444-66FD-4AC4-B726-D4C53ECF88E5}" srcOrd="0" destOrd="0" presId="urn:microsoft.com/office/officeart/2005/8/layout/cycle3"/>
    <dgm:cxn modelId="{22A92F6A-0597-4D2B-8B18-E6A89D1F89B6}" srcId="{449C14AC-C94E-428E-879C-401C0BCD95E3}" destId="{7EB8179E-C9FF-4F46-8038-5D606096E233}" srcOrd="1" destOrd="0" parTransId="{BDB5D43F-533D-4AC6-BAD2-1A920252BC8E}" sibTransId="{EEA96B18-178B-49B4-9284-67E2C4718C1F}"/>
    <dgm:cxn modelId="{C86C28F2-07EA-4332-AE6B-F28F0966F94E}" srcId="{449C14AC-C94E-428E-879C-401C0BCD95E3}" destId="{CEB1081A-C01F-42AF-9663-4B8296D9B63A}" srcOrd="0" destOrd="0" parTransId="{317A9D4E-8A76-4BFA-BDA9-16DE36954198}" sibTransId="{98F936C5-EA10-417C-8382-0B8E6C30478D}"/>
    <dgm:cxn modelId="{496FD9C3-2772-4709-ACBC-B5E88F061BFB}" type="presOf" srcId="{449C14AC-C94E-428E-879C-401C0BCD95E3}" destId="{8E7485E7-AE21-4D65-AE50-AC8A32DD07EE}" srcOrd="0" destOrd="0" presId="urn:microsoft.com/office/officeart/2005/8/layout/cycle3"/>
    <dgm:cxn modelId="{9BE0F6B2-E6E1-4C21-9170-F5E9ED1E515F}" type="presParOf" srcId="{8E7485E7-AE21-4D65-AE50-AC8A32DD07EE}" destId="{BC2FCC1B-751E-4800-AD62-C15917CD7D54}" srcOrd="0" destOrd="0" presId="urn:microsoft.com/office/officeart/2005/8/layout/cycle3"/>
    <dgm:cxn modelId="{F66DA02E-BADA-44B9-A0C8-BF8C85720A79}" type="presParOf" srcId="{BC2FCC1B-751E-4800-AD62-C15917CD7D54}" destId="{A5B2B20B-79D4-43D4-895E-1D2E49724488}" srcOrd="0" destOrd="0" presId="urn:microsoft.com/office/officeart/2005/8/layout/cycle3"/>
    <dgm:cxn modelId="{9B3EA444-3AF5-4BE5-8736-0A931ABF5EC7}" type="presParOf" srcId="{BC2FCC1B-751E-4800-AD62-C15917CD7D54}" destId="{F9834A7E-F3DD-4E17-8469-03084EC7F909}" srcOrd="1" destOrd="0" presId="urn:microsoft.com/office/officeart/2005/8/layout/cycle3"/>
    <dgm:cxn modelId="{32D7CFE7-6B3B-4F5F-9C9F-7B03108D4C0E}" type="presParOf" srcId="{BC2FCC1B-751E-4800-AD62-C15917CD7D54}" destId="{5EBDEA4D-BA1D-4EE2-8319-2302D5BD5D8E}" srcOrd="2" destOrd="0" presId="urn:microsoft.com/office/officeart/2005/8/layout/cycle3"/>
    <dgm:cxn modelId="{674066DE-6CDF-4B6F-8ED6-C310DF7B6696}" type="presParOf" srcId="{BC2FCC1B-751E-4800-AD62-C15917CD7D54}" destId="{889910C0-EE45-430B-992A-319B91283570}" srcOrd="3" destOrd="0" presId="urn:microsoft.com/office/officeart/2005/8/layout/cycle3"/>
    <dgm:cxn modelId="{3814DEA0-2497-4A37-8C6D-867F1A8F47F9}" type="presParOf" srcId="{BC2FCC1B-751E-4800-AD62-C15917CD7D54}" destId="{66E63444-66FD-4AC4-B726-D4C53ECF88E5}" srcOrd="4" destOrd="0" presId="urn:microsoft.com/office/officeart/2005/8/layout/cycle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3FEAAFC-3603-4243-AE0D-5F20C4E10391}">
      <dsp:nvSpPr>
        <dsp:cNvPr id="0" name=""/>
        <dsp:cNvSpPr/>
      </dsp:nvSpPr>
      <dsp:spPr>
        <a:xfrm>
          <a:off x="1394656" y="-4795"/>
          <a:ext cx="5851647" cy="5851647"/>
        </a:xfrm>
        <a:prstGeom prst="circularArrow">
          <a:avLst>
            <a:gd name="adj1" fmla="val 5544"/>
            <a:gd name="adj2" fmla="val 330680"/>
            <a:gd name="adj3" fmla="val 14505483"/>
            <a:gd name="adj4" fmla="val 16956121"/>
            <a:gd name="adj5" fmla="val 5757"/>
          </a:avLst>
        </a:prstGeom>
        <a:solidFill>
          <a:srgbClr val="C0504D">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sp>
    <dsp:sp modelId="{BCCF2A79-3D7C-4DC9-9C99-FF3EC39235A5}">
      <dsp:nvSpPr>
        <dsp:cNvPr id="0" name=""/>
        <dsp:cNvSpPr/>
      </dsp:nvSpPr>
      <dsp:spPr>
        <a:xfrm>
          <a:off x="3204496" y="2235"/>
          <a:ext cx="2231966" cy="1115983"/>
        </a:xfrm>
        <a:prstGeom prst="roundRect">
          <a:avLst/>
        </a:prstGeom>
        <a:solidFill>
          <a:srgbClr val="C0504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EG" sz="2000" kern="1200" dirty="0" smtClean="0"/>
            <a:t>إدارة المشروعات</a:t>
          </a:r>
          <a:endParaRPr lang="ar-EG" sz="2000" b="1" kern="1200" dirty="0">
            <a:solidFill>
              <a:sysClr val="window" lastClr="FFFFFF"/>
            </a:solidFill>
            <a:latin typeface="Arial"/>
            <a:ea typeface="+mn-ea"/>
            <a:cs typeface="+mn-cs"/>
          </a:endParaRPr>
        </a:p>
      </dsp:txBody>
      <dsp:txXfrm>
        <a:off x="3204496" y="2235"/>
        <a:ext cx="2231966" cy="1115983"/>
      </dsp:txXfrm>
    </dsp:sp>
    <dsp:sp modelId="{170E0D10-6D5E-4592-92E5-9E0DCC6414D5}">
      <dsp:nvSpPr>
        <dsp:cNvPr id="0" name=""/>
        <dsp:cNvSpPr/>
      </dsp:nvSpPr>
      <dsp:spPr>
        <a:xfrm>
          <a:off x="5260348" y="1189182"/>
          <a:ext cx="2231966" cy="1115983"/>
        </a:xfrm>
        <a:prstGeom prst="roundRect">
          <a:avLst/>
        </a:prstGeom>
        <a:solidFill>
          <a:srgbClr val="9BBB59">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EG" sz="2000" b="1" kern="1200" dirty="0" smtClean="0">
              <a:solidFill>
                <a:sysClr val="window" lastClr="FFFFFF"/>
              </a:solidFill>
              <a:latin typeface="Arial"/>
              <a:ea typeface="+mn-ea"/>
              <a:cs typeface="+mn-cs"/>
            </a:rPr>
            <a:t>تخطيط العمل والتحكم في الموارد</a:t>
          </a:r>
          <a:endParaRPr lang="ar-EG" sz="2000" b="1" kern="1200" dirty="0">
            <a:solidFill>
              <a:sysClr val="window" lastClr="FFFFFF"/>
            </a:solidFill>
            <a:latin typeface="Arial"/>
            <a:ea typeface="+mn-ea"/>
            <a:cs typeface="+mn-cs"/>
          </a:endParaRPr>
        </a:p>
      </dsp:txBody>
      <dsp:txXfrm>
        <a:off x="5260348" y="1189182"/>
        <a:ext cx="2231966" cy="1115983"/>
      </dsp:txXfrm>
    </dsp:sp>
    <dsp:sp modelId="{24977FF7-24C6-4564-9A9A-2296096DF009}">
      <dsp:nvSpPr>
        <dsp:cNvPr id="0" name=""/>
        <dsp:cNvSpPr/>
      </dsp:nvSpPr>
      <dsp:spPr>
        <a:xfrm>
          <a:off x="5260348" y="3563076"/>
          <a:ext cx="2231966" cy="1115983"/>
        </a:xfrm>
        <a:prstGeom prst="roundRect">
          <a:avLst/>
        </a:prstGeom>
        <a:solidFill>
          <a:srgbClr val="8064A2">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EG" sz="2000" b="1" kern="1200" dirty="0" smtClean="0">
              <a:solidFill>
                <a:sysClr val="window" lastClr="FFFFFF"/>
              </a:solidFill>
              <a:latin typeface="Arial"/>
              <a:ea typeface="+mn-ea"/>
              <a:cs typeface="+mn-cs"/>
            </a:rPr>
            <a:t>الريادة وعالم الاعمال</a:t>
          </a:r>
          <a:endParaRPr lang="ar-EG" sz="2000" b="1" kern="1200" dirty="0">
            <a:solidFill>
              <a:sysClr val="window" lastClr="FFFFFF"/>
            </a:solidFill>
            <a:latin typeface="Arial"/>
            <a:ea typeface="+mn-ea"/>
            <a:cs typeface="+mn-cs"/>
          </a:endParaRPr>
        </a:p>
      </dsp:txBody>
      <dsp:txXfrm>
        <a:off x="5260348" y="3563076"/>
        <a:ext cx="2231966" cy="1115983"/>
      </dsp:txXfrm>
    </dsp:sp>
    <dsp:sp modelId="{6FB6ECA8-DB54-4014-A002-2BBE422E6BFE}">
      <dsp:nvSpPr>
        <dsp:cNvPr id="0" name=""/>
        <dsp:cNvSpPr/>
      </dsp:nvSpPr>
      <dsp:spPr>
        <a:xfrm>
          <a:off x="3204496" y="4750022"/>
          <a:ext cx="2231966" cy="1115983"/>
        </a:xfrm>
        <a:prstGeom prst="roundRect">
          <a:avLst/>
        </a:prstGeom>
        <a:solidFill>
          <a:srgbClr val="4BACC6">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EG" sz="2000" b="1" kern="1200" dirty="0" smtClean="0">
              <a:solidFill>
                <a:sysClr val="window" lastClr="FFFFFF"/>
              </a:solidFill>
              <a:latin typeface="Arial"/>
              <a:ea typeface="+mn-ea"/>
              <a:cs typeface="+mn-cs"/>
            </a:rPr>
            <a:t>المؤسسة الصغيرة</a:t>
          </a:r>
        </a:p>
        <a:p>
          <a:pPr lvl="0" algn="ctr" defTabSz="889000" rtl="1">
            <a:lnSpc>
              <a:spcPct val="90000"/>
            </a:lnSpc>
            <a:spcBef>
              <a:spcPct val="0"/>
            </a:spcBef>
            <a:spcAft>
              <a:spcPct val="35000"/>
            </a:spcAft>
          </a:pPr>
          <a:r>
            <a:rPr lang="ar-EG" sz="2000" b="1" kern="1200" dirty="0" smtClean="0">
              <a:solidFill>
                <a:sysClr val="window" lastClr="FFFFFF"/>
              </a:solidFill>
              <a:latin typeface="Arial"/>
              <a:ea typeface="+mn-ea"/>
              <a:cs typeface="+mn-cs"/>
            </a:rPr>
            <a:t>والريادة الناجحة</a:t>
          </a:r>
        </a:p>
        <a:p>
          <a:pPr lvl="0" algn="ctr" defTabSz="889000" rtl="1">
            <a:lnSpc>
              <a:spcPct val="90000"/>
            </a:lnSpc>
            <a:spcBef>
              <a:spcPct val="0"/>
            </a:spcBef>
            <a:spcAft>
              <a:spcPct val="35000"/>
            </a:spcAft>
          </a:pPr>
          <a:endParaRPr lang="ar-EG" sz="2000" b="1" kern="1200" dirty="0">
            <a:solidFill>
              <a:sysClr val="window" lastClr="FFFFFF"/>
            </a:solidFill>
            <a:latin typeface="Arial"/>
            <a:ea typeface="+mn-ea"/>
            <a:cs typeface="+mn-cs"/>
          </a:endParaRPr>
        </a:p>
      </dsp:txBody>
      <dsp:txXfrm>
        <a:off x="3204496" y="4750022"/>
        <a:ext cx="2231966" cy="1115983"/>
      </dsp:txXfrm>
    </dsp:sp>
    <dsp:sp modelId="{76B0D321-7150-4A42-90FA-9E06671BD8DE}">
      <dsp:nvSpPr>
        <dsp:cNvPr id="0" name=""/>
        <dsp:cNvSpPr/>
      </dsp:nvSpPr>
      <dsp:spPr>
        <a:xfrm>
          <a:off x="1148644" y="3563076"/>
          <a:ext cx="2231966" cy="1115983"/>
        </a:xfrm>
        <a:prstGeom prst="roundRect">
          <a:avLst/>
        </a:prstGeom>
        <a:solidFill>
          <a:srgbClr val="F79646">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EG" sz="2000" b="1" kern="1200" dirty="0" smtClean="0">
              <a:solidFill>
                <a:sysClr val="window" lastClr="FFFFFF"/>
              </a:solidFill>
              <a:latin typeface="Arial"/>
              <a:ea typeface="+mn-ea"/>
              <a:cs typeface="+mn-cs"/>
            </a:rPr>
            <a:t>الإبداع وفرص الأعمال</a:t>
          </a:r>
          <a:endParaRPr lang="ar-EG" sz="2000" b="1" kern="1200" dirty="0">
            <a:solidFill>
              <a:sysClr val="window" lastClr="FFFFFF"/>
            </a:solidFill>
            <a:latin typeface="Arial"/>
            <a:ea typeface="+mn-ea"/>
            <a:cs typeface="+mn-cs"/>
          </a:endParaRPr>
        </a:p>
      </dsp:txBody>
      <dsp:txXfrm>
        <a:off x="1148644" y="3563076"/>
        <a:ext cx="2231966" cy="1115983"/>
      </dsp:txXfrm>
    </dsp:sp>
    <dsp:sp modelId="{6F1D6EA8-5127-4F6D-BE06-079820468343}">
      <dsp:nvSpPr>
        <dsp:cNvPr id="0" name=""/>
        <dsp:cNvSpPr/>
      </dsp:nvSpPr>
      <dsp:spPr>
        <a:xfrm>
          <a:off x="1148644" y="1189182"/>
          <a:ext cx="2231966" cy="1115983"/>
        </a:xfrm>
        <a:prstGeom prst="roundRect">
          <a:avLst/>
        </a:prstGeom>
        <a:solidFill>
          <a:srgbClr val="C0504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EG" sz="2000" b="1" kern="1200" dirty="0" smtClean="0">
              <a:solidFill>
                <a:sysClr val="window" lastClr="FFFFFF"/>
              </a:solidFill>
              <a:latin typeface="Arial"/>
              <a:ea typeface="+mn-ea"/>
              <a:cs typeface="+mn-cs"/>
            </a:rPr>
            <a:t>كيف أنظم المؤسسة ؟</a:t>
          </a:r>
          <a:endParaRPr lang="ar-EG" sz="2000" b="1" kern="1200" dirty="0">
            <a:solidFill>
              <a:sysClr val="window" lastClr="FFFFFF"/>
            </a:solidFill>
            <a:latin typeface="Arial"/>
            <a:ea typeface="+mn-ea"/>
            <a:cs typeface="+mn-cs"/>
          </a:endParaRPr>
        </a:p>
      </dsp:txBody>
      <dsp:txXfrm>
        <a:off x="1148644" y="1189182"/>
        <a:ext cx="2231966" cy="1115983"/>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9834A7E-F3DD-4E17-8469-03084EC7F909}">
      <dsp:nvSpPr>
        <dsp:cNvPr id="0" name=""/>
        <dsp:cNvSpPr/>
      </dsp:nvSpPr>
      <dsp:spPr>
        <a:xfrm>
          <a:off x="1148764" y="-94798"/>
          <a:ext cx="4471222" cy="4471222"/>
        </a:xfrm>
        <a:prstGeom prst="circularArrow">
          <a:avLst>
            <a:gd name="adj1" fmla="val 4668"/>
            <a:gd name="adj2" fmla="val 272909"/>
            <a:gd name="adj3" fmla="val 12956617"/>
            <a:gd name="adj4" fmla="val 17946035"/>
            <a:gd name="adj5" fmla="val 4847"/>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5B2B20B-79D4-43D4-895E-1D2E49724488}">
      <dsp:nvSpPr>
        <dsp:cNvPr id="0" name=""/>
        <dsp:cNvSpPr/>
      </dsp:nvSpPr>
      <dsp:spPr>
        <a:xfrm>
          <a:off x="1943372" y="600"/>
          <a:ext cx="2882007" cy="1441003"/>
        </a:xfrm>
        <a:prstGeom prst="roundRect">
          <a:avLst/>
        </a:prstGeom>
        <a:solidFill>
          <a:srgbClr val="9BBB59">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EG" sz="2000" b="1" kern="1200" dirty="0" smtClean="0">
              <a:solidFill>
                <a:sysClr val="window" lastClr="FFFFFF"/>
              </a:solidFill>
              <a:latin typeface="Arial"/>
              <a:ea typeface="+mn-ea"/>
              <a:cs typeface="+mn-cs"/>
            </a:rPr>
            <a:t>كيف أشغل المؤسسة ؟</a:t>
          </a:r>
          <a:endParaRPr lang="ar-EG" sz="2000" b="1" kern="1200" dirty="0">
            <a:solidFill>
              <a:sysClr val="window" lastClr="FFFFFF"/>
            </a:solidFill>
            <a:latin typeface="Arial"/>
            <a:ea typeface="+mn-ea"/>
            <a:cs typeface="+mn-cs"/>
          </a:endParaRPr>
        </a:p>
      </dsp:txBody>
      <dsp:txXfrm>
        <a:off x="1943372" y="600"/>
        <a:ext cx="2882007" cy="1441003"/>
      </dsp:txXfrm>
    </dsp:sp>
    <dsp:sp modelId="{5EBDEA4D-BA1D-4EE2-8319-2302D5BD5D8E}">
      <dsp:nvSpPr>
        <dsp:cNvPr id="0" name=""/>
        <dsp:cNvSpPr/>
      </dsp:nvSpPr>
      <dsp:spPr>
        <a:xfrm>
          <a:off x="3548838" y="1606066"/>
          <a:ext cx="2882007" cy="1441003"/>
        </a:xfrm>
        <a:prstGeom prst="roundRect">
          <a:avLst/>
        </a:prstGeom>
        <a:solidFill>
          <a:srgbClr val="6A6506"/>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EG" sz="2000" b="1" kern="1200" dirty="0" smtClean="0">
              <a:solidFill>
                <a:sysClr val="window" lastClr="FFFFFF"/>
              </a:solidFill>
              <a:latin typeface="Arial"/>
              <a:ea typeface="+mn-ea"/>
              <a:cs typeface="+mn-cs"/>
            </a:rPr>
            <a:t>إدارة الأموال</a:t>
          </a:r>
          <a:endParaRPr lang="ar-EG" sz="2000" b="1" kern="1200" dirty="0">
            <a:solidFill>
              <a:sysClr val="window" lastClr="FFFFFF"/>
            </a:solidFill>
            <a:latin typeface="Arial"/>
            <a:ea typeface="+mn-ea"/>
            <a:cs typeface="+mn-cs"/>
          </a:endParaRPr>
        </a:p>
      </dsp:txBody>
      <dsp:txXfrm>
        <a:off x="3548838" y="1606066"/>
        <a:ext cx="2882007" cy="1441003"/>
      </dsp:txXfrm>
    </dsp:sp>
    <dsp:sp modelId="{889910C0-EE45-430B-992A-319B91283570}">
      <dsp:nvSpPr>
        <dsp:cNvPr id="0" name=""/>
        <dsp:cNvSpPr/>
      </dsp:nvSpPr>
      <dsp:spPr>
        <a:xfrm>
          <a:off x="1943372" y="3211532"/>
          <a:ext cx="2882007" cy="1441003"/>
        </a:xfrm>
        <a:prstGeom prst="roundRect">
          <a:avLst/>
        </a:prstGeom>
        <a:solidFill>
          <a:srgbClr val="00B0F0"/>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EG" sz="2000" b="1" kern="1200" dirty="0" smtClean="0">
              <a:solidFill>
                <a:sysClr val="window" lastClr="FFFFFF"/>
              </a:solidFill>
              <a:latin typeface="Arial"/>
              <a:ea typeface="+mn-ea"/>
              <a:cs typeface="+mn-cs"/>
            </a:rPr>
            <a:t>دراسة جدوي</a:t>
          </a:r>
          <a:endParaRPr lang="ar-EG" sz="2000" b="1" kern="1200" dirty="0">
            <a:solidFill>
              <a:sysClr val="window" lastClr="FFFFFF"/>
            </a:solidFill>
            <a:latin typeface="Arial"/>
            <a:ea typeface="+mn-ea"/>
            <a:cs typeface="+mn-cs"/>
          </a:endParaRPr>
        </a:p>
      </dsp:txBody>
      <dsp:txXfrm>
        <a:off x="1943372" y="3211532"/>
        <a:ext cx="2882007" cy="1441003"/>
      </dsp:txXfrm>
    </dsp:sp>
    <dsp:sp modelId="{66E63444-66FD-4AC4-B726-D4C53ECF88E5}">
      <dsp:nvSpPr>
        <dsp:cNvPr id="0" name=""/>
        <dsp:cNvSpPr/>
      </dsp:nvSpPr>
      <dsp:spPr>
        <a:xfrm>
          <a:off x="337906" y="1606066"/>
          <a:ext cx="2882007" cy="1441003"/>
        </a:xfrm>
        <a:prstGeom prst="roundRect">
          <a:avLst/>
        </a:prstGeom>
        <a:solidFill>
          <a:srgbClr val="00B050"/>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EG" sz="2000" b="1" kern="1200" dirty="0" smtClean="0">
              <a:solidFill>
                <a:sysClr val="window" lastClr="FFFFFF"/>
              </a:solidFill>
              <a:latin typeface="Arial"/>
              <a:ea typeface="+mn-ea"/>
              <a:cs typeface="+mn-cs"/>
            </a:rPr>
            <a:t>خطة عمل المؤسسة</a:t>
          </a:r>
          <a:endParaRPr lang="ar-EG" sz="2000" b="1" kern="1200" dirty="0">
            <a:solidFill>
              <a:sysClr val="window" lastClr="FFFFFF"/>
            </a:solidFill>
            <a:latin typeface="Arial"/>
            <a:ea typeface="+mn-ea"/>
            <a:cs typeface="+mn-cs"/>
          </a:endParaRPr>
        </a:p>
      </dsp:txBody>
      <dsp:txXfrm>
        <a:off x="337906" y="1606066"/>
        <a:ext cx="2882007" cy="1441003"/>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7F87B709-7D1C-4DE2-95EE-11D60DCA8B70}"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37320E2-83B4-40A0-B1AA-20B91DA29581}"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7F87B709-7D1C-4DE2-95EE-11D60DCA8B70}"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37320E2-83B4-40A0-B1AA-20B91DA29581}"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7F87B709-7D1C-4DE2-95EE-11D60DCA8B70}"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37320E2-83B4-40A0-B1AA-20B91DA29581}"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7F87B709-7D1C-4DE2-95EE-11D60DCA8B70}"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37320E2-83B4-40A0-B1AA-20B91DA29581}"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F87B709-7D1C-4DE2-95EE-11D60DCA8B70}"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37320E2-83B4-40A0-B1AA-20B91DA29581}"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7F87B709-7D1C-4DE2-95EE-11D60DCA8B70}" type="datetimeFigureOut">
              <a:rPr lang="ar-SA" smtClean="0"/>
              <a:t>21/04/1440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E37320E2-83B4-40A0-B1AA-20B91DA29581}"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7F87B709-7D1C-4DE2-95EE-11D60DCA8B70}" type="datetimeFigureOut">
              <a:rPr lang="ar-SA" smtClean="0"/>
              <a:t>21/04/1440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E37320E2-83B4-40A0-B1AA-20B91DA29581}"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7F87B709-7D1C-4DE2-95EE-11D60DCA8B70}" type="datetimeFigureOut">
              <a:rPr lang="ar-SA" smtClean="0"/>
              <a:t>21/04/1440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E37320E2-83B4-40A0-B1AA-20B91DA29581}"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F87B709-7D1C-4DE2-95EE-11D60DCA8B70}" type="datetimeFigureOut">
              <a:rPr lang="ar-SA" smtClean="0"/>
              <a:t>21/04/1440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E37320E2-83B4-40A0-B1AA-20B91DA29581}"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F87B709-7D1C-4DE2-95EE-11D60DCA8B70}" type="datetimeFigureOut">
              <a:rPr lang="ar-SA" smtClean="0"/>
              <a:t>21/04/1440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E37320E2-83B4-40A0-B1AA-20B91DA29581}"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F87B709-7D1C-4DE2-95EE-11D60DCA8B70}" type="datetimeFigureOut">
              <a:rPr lang="ar-SA" smtClean="0"/>
              <a:t>21/04/1440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E37320E2-83B4-40A0-B1AA-20B91DA29581}"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F87B709-7D1C-4DE2-95EE-11D60DCA8B70}" type="datetimeFigureOut">
              <a:rPr lang="ar-SA" smtClean="0"/>
              <a:t>21/04/1440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37320E2-83B4-40A0-B1AA-20B91DA29581}"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7"/>
          <p:cNvSpPr>
            <a:spLocks noChangeArrowheads="1"/>
          </p:cNvSpPr>
          <p:nvPr/>
        </p:nvSpPr>
        <p:spPr bwMode="auto">
          <a:xfrm>
            <a:off x="2136986" y="1303703"/>
            <a:ext cx="5643001" cy="668992"/>
          </a:xfrm>
          <a:prstGeom prst="roundRect">
            <a:avLst>
              <a:gd name="adj" fmla="val 50000"/>
            </a:avLst>
          </a:prstGeom>
          <a:solidFill>
            <a:sysClr val="window" lastClr="FFFFFF"/>
          </a:solidFill>
          <a:ln w="25400" cap="flat" cmpd="sng" algn="ctr">
            <a:solidFill>
              <a:srgbClr val="F79646"/>
            </a:solidFill>
            <a:prstDash val="solid"/>
          </a:ln>
          <a:effectLst/>
          <a:extLst/>
        </p:spPr>
        <p:txBody>
          <a:bodyPr wrap="none" lIns="91430" tIns="45715" rIns="91430" bIns="45715"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2400" b="1" i="0" u="none" strike="noStrike" kern="0" cap="none" spc="0" normalizeH="0" baseline="0" noProof="0" dirty="0">
                <a:ln>
                  <a:noFill/>
                </a:ln>
                <a:solidFill>
                  <a:prstClr val="black"/>
                </a:solidFill>
                <a:effectLst/>
                <a:uLnTx/>
                <a:uFillTx/>
                <a:latin typeface="Verdana" panose="020B0604030504040204" pitchFamily="34" charset="0"/>
                <a:ea typeface="HY헤드라인M" pitchFamily="2" charset="-127"/>
              </a:rPr>
              <a:t>الإلتزام بوقت البرنامج وفترات الاستراحة</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2400" b="1" i="0" u="none" strike="noStrike" kern="0" cap="none" spc="0" normalizeH="0" baseline="0" noProof="0" dirty="0">
                <a:ln>
                  <a:noFill/>
                </a:ln>
                <a:solidFill>
                  <a:prstClr val="black"/>
                </a:solidFill>
                <a:effectLst/>
                <a:uLnTx/>
                <a:uFillTx/>
                <a:latin typeface="Verdana" panose="020B0604030504040204" pitchFamily="34" charset="0"/>
                <a:ea typeface="HY헤드라인M" pitchFamily="2" charset="-127"/>
              </a:rPr>
              <a:t> دليل وعيك</a:t>
            </a:r>
            <a:endParaRPr kumimoji="0" lang="en-GB" sz="2400" b="1" i="0" u="none" strike="noStrike" kern="0" cap="none" spc="0" normalizeH="0" baseline="0" noProof="0" dirty="0">
              <a:ln>
                <a:noFill/>
              </a:ln>
              <a:solidFill>
                <a:prstClr val="black"/>
              </a:solidFill>
              <a:effectLst/>
              <a:uLnTx/>
              <a:uFillTx/>
              <a:latin typeface="Verdana" panose="020B0604030504040204" pitchFamily="34" charset="0"/>
              <a:ea typeface="HY헤드라인M" pitchFamily="2" charset="-127"/>
            </a:endParaRPr>
          </a:p>
        </p:txBody>
      </p:sp>
      <p:sp>
        <p:nvSpPr>
          <p:cNvPr id="6" name="AutoShape 7"/>
          <p:cNvSpPr>
            <a:spLocks noChangeArrowheads="1"/>
          </p:cNvSpPr>
          <p:nvPr/>
        </p:nvSpPr>
        <p:spPr bwMode="auto">
          <a:xfrm>
            <a:off x="2126656" y="2417420"/>
            <a:ext cx="5643001" cy="668992"/>
          </a:xfrm>
          <a:prstGeom prst="roundRect">
            <a:avLst>
              <a:gd name="adj" fmla="val 50000"/>
            </a:avLst>
          </a:prstGeom>
          <a:solidFill>
            <a:sysClr val="window" lastClr="FFFFFF"/>
          </a:solidFill>
          <a:ln w="25400" cap="flat" cmpd="sng" algn="ctr">
            <a:solidFill>
              <a:srgbClr val="F79646"/>
            </a:solidFill>
            <a:prstDash val="solid"/>
          </a:ln>
          <a:effectLst/>
          <a:extLst/>
        </p:spPr>
        <p:txBody>
          <a:bodyPr wrap="none" lIns="91430" tIns="45715" rIns="91430" bIns="45715"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2400" b="1" i="0" u="none" strike="noStrike" kern="0" cap="none" spc="0" normalizeH="0" baseline="0" noProof="0">
                <a:ln>
                  <a:noFill/>
                </a:ln>
                <a:solidFill>
                  <a:prstClr val="black"/>
                </a:solidFill>
                <a:effectLst/>
                <a:uLnTx/>
                <a:uFillTx/>
                <a:latin typeface="Verdana" panose="020B0604030504040204" pitchFamily="34" charset="0"/>
                <a:ea typeface="HY헤드라인M" pitchFamily="2" charset="-127"/>
              </a:rPr>
              <a:t>لاتدع هاتفك </a:t>
            </a:r>
            <a:r>
              <a:rPr kumimoji="0" lang="ar-EG" sz="2400" b="1" i="0" u="none" strike="noStrike" kern="0" cap="none" spc="0" normalizeH="0" baseline="0" noProof="0" dirty="0">
                <a:ln>
                  <a:noFill/>
                </a:ln>
                <a:solidFill>
                  <a:prstClr val="black"/>
                </a:solidFill>
                <a:effectLst/>
                <a:uLnTx/>
                <a:uFillTx/>
                <a:latin typeface="Verdana" panose="020B0604030504040204" pitchFamily="34" charset="0"/>
                <a:ea typeface="HY헤드라인M" pitchFamily="2" charset="-127"/>
              </a:rPr>
              <a:t>المتنقل يشوش أفكار من حولك</a:t>
            </a:r>
            <a:endParaRPr kumimoji="0" lang="ar-SA" sz="2400" b="1" i="0" u="none" strike="noStrike" kern="0" cap="none" spc="0" normalizeH="0" baseline="0" noProof="0" dirty="0">
              <a:ln>
                <a:noFill/>
              </a:ln>
              <a:solidFill>
                <a:prstClr val="black"/>
              </a:solidFill>
              <a:effectLst/>
              <a:uLnTx/>
              <a:uFillTx/>
              <a:latin typeface="Verdana" panose="020B0604030504040204" pitchFamily="34" charset="0"/>
              <a:ea typeface="HY헤드라인M" pitchFamily="2" charset="-127"/>
            </a:endParaRPr>
          </a:p>
        </p:txBody>
      </p:sp>
      <p:sp>
        <p:nvSpPr>
          <p:cNvPr id="7" name="AutoShape 7"/>
          <p:cNvSpPr>
            <a:spLocks noChangeArrowheads="1"/>
          </p:cNvSpPr>
          <p:nvPr/>
        </p:nvSpPr>
        <p:spPr bwMode="auto">
          <a:xfrm>
            <a:off x="2116327" y="3531137"/>
            <a:ext cx="5643001" cy="668992"/>
          </a:xfrm>
          <a:prstGeom prst="roundRect">
            <a:avLst>
              <a:gd name="adj" fmla="val 50000"/>
            </a:avLst>
          </a:prstGeom>
          <a:solidFill>
            <a:sysClr val="window" lastClr="FFFFFF"/>
          </a:solidFill>
          <a:ln w="25400" cap="flat" cmpd="sng" algn="ctr">
            <a:solidFill>
              <a:srgbClr val="F79646"/>
            </a:solidFill>
            <a:prstDash val="solid"/>
          </a:ln>
          <a:effectLst/>
          <a:extLst/>
        </p:spPr>
        <p:txBody>
          <a:bodyPr wrap="none" lIns="91430" tIns="45715" rIns="91430" bIns="45715"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2400" b="1" i="0" u="none" strike="noStrike" kern="0" cap="none" spc="0" normalizeH="0" baseline="0" noProof="0" dirty="0">
                <a:ln>
                  <a:noFill/>
                </a:ln>
                <a:solidFill>
                  <a:prstClr val="black"/>
                </a:solidFill>
                <a:effectLst/>
                <a:uLnTx/>
                <a:uFillTx/>
                <a:latin typeface="Verdana" panose="020B0604030504040204" pitchFamily="34" charset="0"/>
                <a:ea typeface="HY헤드라인M" pitchFamily="2" charset="-127"/>
              </a:rPr>
              <a:t>الأسئلة والنقاش متاحة في محتوى البرنامج</a:t>
            </a:r>
            <a:endParaRPr kumimoji="0" lang="ar-SA" sz="2400" b="1" i="0" u="none" strike="noStrike" kern="0" cap="none" spc="0" normalizeH="0" baseline="0" noProof="0" dirty="0">
              <a:ln>
                <a:noFill/>
              </a:ln>
              <a:solidFill>
                <a:prstClr val="black"/>
              </a:solidFill>
              <a:effectLst/>
              <a:uLnTx/>
              <a:uFillTx/>
              <a:latin typeface="Verdana" panose="020B0604030504040204" pitchFamily="34" charset="0"/>
              <a:ea typeface="HY헤드라인M" pitchFamily="2" charset="-127"/>
            </a:endParaRPr>
          </a:p>
        </p:txBody>
      </p:sp>
      <p:sp>
        <p:nvSpPr>
          <p:cNvPr id="8" name="AutoShape 7"/>
          <p:cNvSpPr>
            <a:spLocks noChangeArrowheads="1"/>
          </p:cNvSpPr>
          <p:nvPr/>
        </p:nvSpPr>
        <p:spPr bwMode="auto">
          <a:xfrm>
            <a:off x="2105997" y="4644854"/>
            <a:ext cx="5643001" cy="668992"/>
          </a:xfrm>
          <a:prstGeom prst="roundRect">
            <a:avLst>
              <a:gd name="adj" fmla="val 50000"/>
            </a:avLst>
          </a:prstGeom>
          <a:solidFill>
            <a:sysClr val="window" lastClr="FFFFFF"/>
          </a:solidFill>
          <a:ln w="25400" cap="flat" cmpd="sng" algn="ctr">
            <a:solidFill>
              <a:srgbClr val="F79646"/>
            </a:solidFill>
            <a:prstDash val="solid"/>
          </a:ln>
          <a:effectLst/>
          <a:extLst/>
        </p:spPr>
        <p:txBody>
          <a:bodyPr wrap="none" lIns="91430" tIns="45715" rIns="91430" bIns="45715"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2400" b="1" i="0" u="none" strike="noStrike" kern="0" cap="none" spc="0" normalizeH="0" baseline="0" noProof="0" dirty="0">
                <a:ln>
                  <a:noFill/>
                </a:ln>
                <a:solidFill>
                  <a:prstClr val="black"/>
                </a:solidFill>
                <a:effectLst/>
                <a:uLnTx/>
                <a:uFillTx/>
                <a:latin typeface="Verdana" panose="020B0604030504040204" pitchFamily="34" charset="0"/>
                <a:ea typeface="HY헤드라인M" pitchFamily="2" charset="-127"/>
              </a:rPr>
              <a:t>إبتسامتك و تعاونك دليل حب العمل الجماعي</a:t>
            </a:r>
            <a:endParaRPr kumimoji="0" lang="ar-SA" sz="2400" b="1" i="0" u="none" strike="noStrike" kern="0" cap="none" spc="0" normalizeH="0" baseline="0" noProof="0" dirty="0">
              <a:ln>
                <a:noFill/>
              </a:ln>
              <a:solidFill>
                <a:prstClr val="black"/>
              </a:solidFill>
              <a:effectLst/>
              <a:uLnTx/>
              <a:uFillTx/>
              <a:latin typeface="Verdana" panose="020B0604030504040204" pitchFamily="34" charset="0"/>
              <a:ea typeface="HY헤드라인M" pitchFamily="2" charset="-127"/>
            </a:endParaRPr>
          </a:p>
        </p:txBody>
      </p:sp>
      <p:sp>
        <p:nvSpPr>
          <p:cNvPr id="9" name="AutoShape 7"/>
          <p:cNvSpPr>
            <a:spLocks noChangeArrowheads="1"/>
          </p:cNvSpPr>
          <p:nvPr/>
        </p:nvSpPr>
        <p:spPr bwMode="auto">
          <a:xfrm>
            <a:off x="2095667" y="5758571"/>
            <a:ext cx="5643001" cy="668992"/>
          </a:xfrm>
          <a:prstGeom prst="roundRect">
            <a:avLst>
              <a:gd name="adj" fmla="val 50000"/>
            </a:avLst>
          </a:prstGeom>
          <a:solidFill>
            <a:sysClr val="window" lastClr="FFFFFF"/>
          </a:solidFill>
          <a:ln w="25400" cap="flat" cmpd="sng" algn="ctr">
            <a:solidFill>
              <a:srgbClr val="F79646"/>
            </a:solidFill>
            <a:prstDash val="solid"/>
          </a:ln>
          <a:effectLst/>
          <a:extLst/>
        </p:spPr>
        <p:txBody>
          <a:bodyPr wrap="none" lIns="91430" tIns="45715" rIns="91430" bIns="45715"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2400" b="1" i="0" u="none" strike="noStrike" kern="0" cap="none" spc="0" normalizeH="0" baseline="0" noProof="0" dirty="0">
                <a:ln>
                  <a:noFill/>
                </a:ln>
                <a:solidFill>
                  <a:prstClr val="black"/>
                </a:solidFill>
                <a:effectLst/>
                <a:uLnTx/>
                <a:uFillTx/>
                <a:latin typeface="Verdana" panose="020B0604030504040204" pitchFamily="34" charset="0"/>
                <a:ea typeface="HY헤드라인M" pitchFamily="2" charset="-127"/>
              </a:rPr>
              <a:t>تأقلمك مع المدرب و تنفيذ التمارين يسهل</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2400" b="1" i="0" u="none" strike="noStrike" kern="0" cap="none" spc="0" normalizeH="0" baseline="0" noProof="0" dirty="0">
                <a:ln>
                  <a:noFill/>
                </a:ln>
                <a:solidFill>
                  <a:prstClr val="black"/>
                </a:solidFill>
                <a:effectLst/>
                <a:uLnTx/>
                <a:uFillTx/>
                <a:latin typeface="Verdana" panose="020B0604030504040204" pitchFamily="34" charset="0"/>
                <a:ea typeface="HY헤드라인M" pitchFamily="2" charset="-127"/>
              </a:rPr>
              <a:t> استيعاب المادة العلمية</a:t>
            </a:r>
            <a:endParaRPr kumimoji="0" lang="ar-SA" sz="2400" b="1" i="0" u="none" strike="noStrike" kern="0" cap="none" spc="0" normalizeH="0" baseline="0" noProof="0" dirty="0">
              <a:ln>
                <a:noFill/>
              </a:ln>
              <a:solidFill>
                <a:prstClr val="black"/>
              </a:solidFill>
              <a:effectLst/>
              <a:uLnTx/>
              <a:uFillTx/>
              <a:latin typeface="Verdana" panose="020B0604030504040204" pitchFamily="34" charset="0"/>
              <a:ea typeface="HY헤드라인M" pitchFamily="2" charset="-127"/>
            </a:endParaRPr>
          </a:p>
        </p:txBody>
      </p:sp>
      <p:pic>
        <p:nvPicPr>
          <p:cNvPr id="10" name="Picture 6" descr="F:\دينى\work\صور\15460_IPhone_Locked.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85677" y="2037246"/>
            <a:ext cx="1392960" cy="12954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xmlns="">
                <a:solidFill>
                  <a:srgbClr val="FFFFFF"/>
                </a:solidFill>
              </a14:hiddenFill>
            </a:ext>
          </a:extLst>
        </p:spPr>
      </p:pic>
      <p:pic>
        <p:nvPicPr>
          <p:cNvPr id="11" name="Picture 8" descr="F:\دينى\work\صور\imagتes.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823782" y="3180246"/>
            <a:ext cx="1408324" cy="12954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xmlns="">
                <a:solidFill>
                  <a:srgbClr val="FFFFFF"/>
                </a:solidFill>
              </a14:hiddenFill>
            </a:ext>
          </a:extLst>
        </p:spPr>
      </p:pic>
      <p:pic>
        <p:nvPicPr>
          <p:cNvPr id="12" name="Picture 3" descr="F:\دينى\work\صور\إدارة الوقت.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976177" y="894246"/>
            <a:ext cx="1294174" cy="12954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xmlns="">
                <a:solidFill>
                  <a:srgbClr val="FFFFFF"/>
                </a:solidFill>
              </a14:hiddenFill>
            </a:ext>
          </a:extLst>
        </p:spPr>
      </p:pic>
      <p:pic>
        <p:nvPicPr>
          <p:cNvPr id="13" name="Picture 9" descr="F:\دينى\work\صور\848484.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03596" y="5390046"/>
            <a:ext cx="1349283" cy="13335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xmlns="">
                <a:solidFill>
                  <a:srgbClr val="FFFFFF"/>
                </a:solidFill>
              </a14:hiddenFill>
            </a:ext>
          </a:extLst>
        </p:spPr>
      </p:pic>
      <p:pic>
        <p:nvPicPr>
          <p:cNvPr id="14" name="Picture 2" descr="F:\دينى\work\صور\kid-smail.jpg"/>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671377" y="4323247"/>
            <a:ext cx="1587804" cy="1288108"/>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xmlns="">
                <a:solidFill>
                  <a:srgbClr val="FFFFFF"/>
                </a:solidFill>
              </a14:hiddenFill>
            </a:ext>
          </a:extLst>
        </p:spPr>
      </p:pic>
      <p:sp>
        <p:nvSpPr>
          <p:cNvPr id="15" name="Rectangle 2"/>
          <p:cNvSpPr txBox="1">
            <a:spLocks noChangeArrowheads="1"/>
          </p:cNvSpPr>
          <p:nvPr/>
        </p:nvSpPr>
        <p:spPr>
          <a:xfrm>
            <a:off x="3275856" y="188640"/>
            <a:ext cx="2479104" cy="715963"/>
          </a:xfrm>
          <a:prstGeom prst="rect">
            <a:avLst/>
          </a:prstGeom>
          <a:solidFill>
            <a:sysClr val="window" lastClr="FFFFFF"/>
          </a:solidFill>
          <a:ln w="25400" cap="flat" cmpd="sng" algn="ctr">
            <a:solidFill>
              <a:srgbClr val="C0504D"/>
            </a:solidFill>
            <a:prstDash val="solid"/>
          </a:ln>
          <a:effectLst/>
        </p:spPr>
        <p:txBody>
          <a:bodyPr vert="horz" lIns="91430" tIns="45715" rIns="91430" bIns="45715" rtlCol="0" anchor="ctr">
            <a:normAutofit fontScale="92500" lnSpcReduction="10000"/>
          </a:bodyPr>
          <a:lstStyle>
            <a:lvl1pPr algn="ctr" defTabSz="1007943" rtl="0" eaLnBrk="1" latinLnBrk="0" hangingPunct="1">
              <a:spcBef>
                <a:spcPct val="0"/>
              </a:spcBef>
              <a:buNone/>
              <a:defRPr sz="4900" kern="1200">
                <a:solidFill>
                  <a:schemeClr val="tx1"/>
                </a:solidFill>
                <a:latin typeface="+mj-lt"/>
                <a:ea typeface="+mj-ea"/>
                <a:cs typeface="+mj-cs"/>
              </a:defRPr>
            </a:lvl1pPr>
          </a:lstStyle>
          <a:p>
            <a:pPr marL="0" marR="0" lvl="0" indent="0" algn="ctr" defTabSz="1007943" rtl="1" eaLnBrk="1" fontAlgn="auto" latinLnBrk="0" hangingPunct="1">
              <a:lnSpc>
                <a:spcPct val="100000"/>
              </a:lnSpc>
              <a:spcBef>
                <a:spcPct val="0"/>
              </a:spcBef>
              <a:spcAft>
                <a:spcPts val="0"/>
              </a:spcAft>
              <a:buClrTx/>
              <a:buSzTx/>
              <a:buFontTx/>
              <a:buNone/>
              <a:tabLst/>
              <a:defRPr/>
            </a:pPr>
            <a:r>
              <a:rPr kumimoji="0" lang="ar-EG" sz="4900" b="1" i="0" u="none" strike="noStrike" kern="1200" cap="none" spc="0" normalizeH="0" baseline="0" noProof="0" dirty="0">
                <a:ln>
                  <a:noFill/>
                </a:ln>
                <a:solidFill>
                  <a:srgbClr val="C0504D">
                    <a:lumMod val="50000"/>
                  </a:srgbClr>
                </a:solidFill>
                <a:effectLst/>
                <a:uLnTx/>
                <a:uFillTx/>
                <a:latin typeface="Calibri"/>
              </a:rPr>
              <a:t>الاتفاقيات </a:t>
            </a:r>
            <a:endParaRPr kumimoji="0" lang="en-US" sz="4900" b="1" i="0" u="none" strike="noStrike" kern="1200" cap="none" spc="0" normalizeH="0" baseline="0" noProof="0" dirty="0">
              <a:ln>
                <a:noFill/>
              </a:ln>
              <a:solidFill>
                <a:srgbClr val="C0504D">
                  <a:lumMod val="50000"/>
                </a:srgbClr>
              </a:solidFill>
              <a:effectLst/>
              <a:uLnTx/>
              <a:uFillTx/>
              <a:latin typeface="Calibri"/>
            </a:endParaRPr>
          </a:p>
        </p:txBody>
      </p:sp>
    </p:spTree>
    <p:extLst>
      <p:ext uri="{BB962C8B-B14F-4D97-AF65-F5344CB8AC3E}">
        <p14:creationId xmlns:p14="http://schemas.microsoft.com/office/powerpoint/2010/main" xmlns="" val="4267109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000" fill="hold"/>
                                        <p:tgtEl>
                                          <p:spTgt spid="5"/>
                                        </p:tgtEl>
                                        <p:attrNameLst>
                                          <p:attrName>ppt_w</p:attrName>
                                        </p:attrNameLst>
                                      </p:cBhvr>
                                      <p:tavLst>
                                        <p:tav tm="0">
                                          <p:val>
                                            <p:fltVal val="0"/>
                                          </p:val>
                                        </p:tav>
                                        <p:tav tm="100000">
                                          <p:val>
                                            <p:strVal val="#ppt_w"/>
                                          </p:val>
                                        </p:tav>
                                      </p:tavLst>
                                    </p:anim>
                                    <p:anim calcmode="lin" valueType="num">
                                      <p:cBhvr>
                                        <p:cTn id="13" dur="1000" fill="hold"/>
                                        <p:tgtEl>
                                          <p:spTgt spid="5"/>
                                        </p:tgtEl>
                                        <p:attrNameLst>
                                          <p:attrName>ppt_h</p:attrName>
                                        </p:attrNameLst>
                                      </p:cBhvr>
                                      <p:tavLst>
                                        <p:tav tm="0">
                                          <p:val>
                                            <p:fltVal val="0"/>
                                          </p:val>
                                        </p:tav>
                                        <p:tav tm="100000">
                                          <p:val>
                                            <p:strVal val="#ppt_h"/>
                                          </p:val>
                                        </p:tav>
                                      </p:tavLst>
                                    </p:anim>
                                    <p:anim calcmode="lin" valueType="num">
                                      <p:cBhvr>
                                        <p:cTn id="14" dur="1000" fill="hold"/>
                                        <p:tgtEl>
                                          <p:spTgt spid="5"/>
                                        </p:tgtEl>
                                        <p:attrNameLst>
                                          <p:attrName>style.rotation</p:attrName>
                                        </p:attrNameLst>
                                      </p:cBhvr>
                                      <p:tavLst>
                                        <p:tav tm="0">
                                          <p:val>
                                            <p:fltVal val="90"/>
                                          </p:val>
                                        </p:tav>
                                        <p:tav tm="100000">
                                          <p:val>
                                            <p:fltVal val="0"/>
                                          </p:val>
                                        </p:tav>
                                      </p:tavLst>
                                    </p:anim>
                                    <p:animEffect transition="in" filter="fade">
                                      <p:cBhvr>
                                        <p:cTn id="15" dur="1000"/>
                                        <p:tgtEl>
                                          <p:spTgt spid="5"/>
                                        </p:tgtEl>
                                      </p:cBhvr>
                                    </p:animEffect>
                                  </p:childTnLst>
                                </p:cTn>
                              </p:par>
                              <p:par>
                                <p:cTn id="16" presetID="31" presetClass="entr" presetSubtype="0" fill="hold" nodeType="withEffect">
                                  <p:stCondLst>
                                    <p:cond delay="0"/>
                                  </p:stCondLst>
                                  <p:childTnLst>
                                    <p:set>
                                      <p:cBhvr>
                                        <p:cTn id="17" dur="1" fill="hold">
                                          <p:stCondLst>
                                            <p:cond delay="0"/>
                                          </p:stCondLst>
                                        </p:cTn>
                                        <p:tgtEl>
                                          <p:spTgt spid="12"/>
                                        </p:tgtEl>
                                        <p:attrNameLst>
                                          <p:attrName>style.visibility</p:attrName>
                                        </p:attrNameLst>
                                      </p:cBhvr>
                                      <p:to>
                                        <p:strVal val="visible"/>
                                      </p:to>
                                    </p:set>
                                    <p:anim calcmode="lin" valueType="num">
                                      <p:cBhvr>
                                        <p:cTn id="18" dur="1000" fill="hold"/>
                                        <p:tgtEl>
                                          <p:spTgt spid="12"/>
                                        </p:tgtEl>
                                        <p:attrNameLst>
                                          <p:attrName>ppt_w</p:attrName>
                                        </p:attrNameLst>
                                      </p:cBhvr>
                                      <p:tavLst>
                                        <p:tav tm="0">
                                          <p:val>
                                            <p:fltVal val="0"/>
                                          </p:val>
                                        </p:tav>
                                        <p:tav tm="100000">
                                          <p:val>
                                            <p:strVal val="#ppt_w"/>
                                          </p:val>
                                        </p:tav>
                                      </p:tavLst>
                                    </p:anim>
                                    <p:anim calcmode="lin" valueType="num">
                                      <p:cBhvr>
                                        <p:cTn id="19" dur="1000" fill="hold"/>
                                        <p:tgtEl>
                                          <p:spTgt spid="12"/>
                                        </p:tgtEl>
                                        <p:attrNameLst>
                                          <p:attrName>ppt_h</p:attrName>
                                        </p:attrNameLst>
                                      </p:cBhvr>
                                      <p:tavLst>
                                        <p:tav tm="0">
                                          <p:val>
                                            <p:fltVal val="0"/>
                                          </p:val>
                                        </p:tav>
                                        <p:tav tm="100000">
                                          <p:val>
                                            <p:strVal val="#ppt_h"/>
                                          </p:val>
                                        </p:tav>
                                      </p:tavLst>
                                    </p:anim>
                                    <p:anim calcmode="lin" valueType="num">
                                      <p:cBhvr>
                                        <p:cTn id="20" dur="1000" fill="hold"/>
                                        <p:tgtEl>
                                          <p:spTgt spid="12"/>
                                        </p:tgtEl>
                                        <p:attrNameLst>
                                          <p:attrName>style.rotation</p:attrName>
                                        </p:attrNameLst>
                                      </p:cBhvr>
                                      <p:tavLst>
                                        <p:tav tm="0">
                                          <p:val>
                                            <p:fltVal val="90"/>
                                          </p:val>
                                        </p:tav>
                                        <p:tav tm="100000">
                                          <p:val>
                                            <p:fltVal val="0"/>
                                          </p:val>
                                        </p:tav>
                                      </p:tavLst>
                                    </p:anim>
                                    <p:animEffect transition="in" filter="fade">
                                      <p:cBhvr>
                                        <p:cTn id="21" dur="1000"/>
                                        <p:tgtEl>
                                          <p:spTgt spid="12"/>
                                        </p:tgtEl>
                                      </p:cBhvr>
                                    </p:animEffect>
                                  </p:childTnLst>
                                </p:cTn>
                              </p:par>
                            </p:childTnLst>
                          </p:cTn>
                        </p:par>
                      </p:childTnLst>
                    </p:cTn>
                  </p:par>
                  <p:par>
                    <p:cTn id="22" fill="hold">
                      <p:stCondLst>
                        <p:cond delay="indefinite"/>
                      </p:stCondLst>
                      <p:childTnLst>
                        <p:par>
                          <p:cTn id="23" fill="hold">
                            <p:stCondLst>
                              <p:cond delay="0"/>
                            </p:stCondLst>
                            <p:childTnLst>
                              <p:par>
                                <p:cTn id="24" presetID="31" presetClass="entr" presetSubtype="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 calcmode="lin" valueType="num">
                                      <p:cBhvr>
                                        <p:cTn id="26" dur="1000" fill="hold"/>
                                        <p:tgtEl>
                                          <p:spTgt spid="6"/>
                                        </p:tgtEl>
                                        <p:attrNameLst>
                                          <p:attrName>ppt_w</p:attrName>
                                        </p:attrNameLst>
                                      </p:cBhvr>
                                      <p:tavLst>
                                        <p:tav tm="0">
                                          <p:val>
                                            <p:fltVal val="0"/>
                                          </p:val>
                                        </p:tav>
                                        <p:tav tm="100000">
                                          <p:val>
                                            <p:strVal val="#ppt_w"/>
                                          </p:val>
                                        </p:tav>
                                      </p:tavLst>
                                    </p:anim>
                                    <p:anim calcmode="lin" valueType="num">
                                      <p:cBhvr>
                                        <p:cTn id="27" dur="1000" fill="hold"/>
                                        <p:tgtEl>
                                          <p:spTgt spid="6"/>
                                        </p:tgtEl>
                                        <p:attrNameLst>
                                          <p:attrName>ppt_h</p:attrName>
                                        </p:attrNameLst>
                                      </p:cBhvr>
                                      <p:tavLst>
                                        <p:tav tm="0">
                                          <p:val>
                                            <p:fltVal val="0"/>
                                          </p:val>
                                        </p:tav>
                                        <p:tav tm="100000">
                                          <p:val>
                                            <p:strVal val="#ppt_h"/>
                                          </p:val>
                                        </p:tav>
                                      </p:tavLst>
                                    </p:anim>
                                    <p:anim calcmode="lin" valueType="num">
                                      <p:cBhvr>
                                        <p:cTn id="28" dur="1000" fill="hold"/>
                                        <p:tgtEl>
                                          <p:spTgt spid="6"/>
                                        </p:tgtEl>
                                        <p:attrNameLst>
                                          <p:attrName>style.rotation</p:attrName>
                                        </p:attrNameLst>
                                      </p:cBhvr>
                                      <p:tavLst>
                                        <p:tav tm="0">
                                          <p:val>
                                            <p:fltVal val="90"/>
                                          </p:val>
                                        </p:tav>
                                        <p:tav tm="100000">
                                          <p:val>
                                            <p:fltVal val="0"/>
                                          </p:val>
                                        </p:tav>
                                      </p:tavLst>
                                    </p:anim>
                                    <p:animEffect transition="in" filter="fade">
                                      <p:cBhvr>
                                        <p:cTn id="29" dur="1000"/>
                                        <p:tgtEl>
                                          <p:spTgt spid="6"/>
                                        </p:tgtEl>
                                      </p:cBhvr>
                                    </p:animEffect>
                                  </p:childTnLst>
                                </p:cTn>
                              </p:par>
                              <p:par>
                                <p:cTn id="30" presetID="31" presetClass="entr" presetSubtype="0" fill="hold" nodeType="with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p:cTn id="32" dur="1000" fill="hold"/>
                                        <p:tgtEl>
                                          <p:spTgt spid="10"/>
                                        </p:tgtEl>
                                        <p:attrNameLst>
                                          <p:attrName>ppt_w</p:attrName>
                                        </p:attrNameLst>
                                      </p:cBhvr>
                                      <p:tavLst>
                                        <p:tav tm="0">
                                          <p:val>
                                            <p:fltVal val="0"/>
                                          </p:val>
                                        </p:tav>
                                        <p:tav tm="100000">
                                          <p:val>
                                            <p:strVal val="#ppt_w"/>
                                          </p:val>
                                        </p:tav>
                                      </p:tavLst>
                                    </p:anim>
                                    <p:anim calcmode="lin" valueType="num">
                                      <p:cBhvr>
                                        <p:cTn id="33" dur="1000" fill="hold"/>
                                        <p:tgtEl>
                                          <p:spTgt spid="10"/>
                                        </p:tgtEl>
                                        <p:attrNameLst>
                                          <p:attrName>ppt_h</p:attrName>
                                        </p:attrNameLst>
                                      </p:cBhvr>
                                      <p:tavLst>
                                        <p:tav tm="0">
                                          <p:val>
                                            <p:fltVal val="0"/>
                                          </p:val>
                                        </p:tav>
                                        <p:tav tm="100000">
                                          <p:val>
                                            <p:strVal val="#ppt_h"/>
                                          </p:val>
                                        </p:tav>
                                      </p:tavLst>
                                    </p:anim>
                                    <p:anim calcmode="lin" valueType="num">
                                      <p:cBhvr>
                                        <p:cTn id="34" dur="1000" fill="hold"/>
                                        <p:tgtEl>
                                          <p:spTgt spid="10"/>
                                        </p:tgtEl>
                                        <p:attrNameLst>
                                          <p:attrName>style.rotation</p:attrName>
                                        </p:attrNameLst>
                                      </p:cBhvr>
                                      <p:tavLst>
                                        <p:tav tm="0">
                                          <p:val>
                                            <p:fltVal val="90"/>
                                          </p:val>
                                        </p:tav>
                                        <p:tav tm="100000">
                                          <p:val>
                                            <p:fltVal val="0"/>
                                          </p:val>
                                        </p:tav>
                                      </p:tavLst>
                                    </p:anim>
                                    <p:animEffect transition="in" filter="fade">
                                      <p:cBhvr>
                                        <p:cTn id="35" dur="1000"/>
                                        <p:tgtEl>
                                          <p:spTgt spid="10"/>
                                        </p:tgtEl>
                                      </p:cBhvr>
                                    </p:animEffect>
                                  </p:childTnLst>
                                </p:cTn>
                              </p:par>
                            </p:childTnLst>
                          </p:cTn>
                        </p:par>
                      </p:childTnLst>
                    </p:cTn>
                  </p:par>
                  <p:par>
                    <p:cTn id="36" fill="hold">
                      <p:stCondLst>
                        <p:cond delay="indefinite"/>
                      </p:stCondLst>
                      <p:childTnLst>
                        <p:par>
                          <p:cTn id="37" fill="hold">
                            <p:stCondLst>
                              <p:cond delay="0"/>
                            </p:stCondLst>
                            <p:childTnLst>
                              <p:par>
                                <p:cTn id="38" presetID="31" presetClass="entr" presetSubtype="0" fill="hold" grpId="0" nodeType="clickEffect">
                                  <p:stCondLst>
                                    <p:cond delay="0"/>
                                  </p:stCondLst>
                                  <p:childTnLst>
                                    <p:set>
                                      <p:cBhvr>
                                        <p:cTn id="39" dur="1" fill="hold">
                                          <p:stCondLst>
                                            <p:cond delay="0"/>
                                          </p:stCondLst>
                                        </p:cTn>
                                        <p:tgtEl>
                                          <p:spTgt spid="7"/>
                                        </p:tgtEl>
                                        <p:attrNameLst>
                                          <p:attrName>style.visibility</p:attrName>
                                        </p:attrNameLst>
                                      </p:cBhvr>
                                      <p:to>
                                        <p:strVal val="visible"/>
                                      </p:to>
                                    </p:set>
                                    <p:anim calcmode="lin" valueType="num">
                                      <p:cBhvr>
                                        <p:cTn id="40" dur="1000" fill="hold"/>
                                        <p:tgtEl>
                                          <p:spTgt spid="7"/>
                                        </p:tgtEl>
                                        <p:attrNameLst>
                                          <p:attrName>ppt_w</p:attrName>
                                        </p:attrNameLst>
                                      </p:cBhvr>
                                      <p:tavLst>
                                        <p:tav tm="0">
                                          <p:val>
                                            <p:fltVal val="0"/>
                                          </p:val>
                                        </p:tav>
                                        <p:tav tm="100000">
                                          <p:val>
                                            <p:strVal val="#ppt_w"/>
                                          </p:val>
                                        </p:tav>
                                      </p:tavLst>
                                    </p:anim>
                                    <p:anim calcmode="lin" valueType="num">
                                      <p:cBhvr>
                                        <p:cTn id="41" dur="1000" fill="hold"/>
                                        <p:tgtEl>
                                          <p:spTgt spid="7"/>
                                        </p:tgtEl>
                                        <p:attrNameLst>
                                          <p:attrName>ppt_h</p:attrName>
                                        </p:attrNameLst>
                                      </p:cBhvr>
                                      <p:tavLst>
                                        <p:tav tm="0">
                                          <p:val>
                                            <p:fltVal val="0"/>
                                          </p:val>
                                        </p:tav>
                                        <p:tav tm="100000">
                                          <p:val>
                                            <p:strVal val="#ppt_h"/>
                                          </p:val>
                                        </p:tav>
                                      </p:tavLst>
                                    </p:anim>
                                    <p:anim calcmode="lin" valueType="num">
                                      <p:cBhvr>
                                        <p:cTn id="42" dur="1000" fill="hold"/>
                                        <p:tgtEl>
                                          <p:spTgt spid="7"/>
                                        </p:tgtEl>
                                        <p:attrNameLst>
                                          <p:attrName>style.rotation</p:attrName>
                                        </p:attrNameLst>
                                      </p:cBhvr>
                                      <p:tavLst>
                                        <p:tav tm="0">
                                          <p:val>
                                            <p:fltVal val="90"/>
                                          </p:val>
                                        </p:tav>
                                        <p:tav tm="100000">
                                          <p:val>
                                            <p:fltVal val="0"/>
                                          </p:val>
                                        </p:tav>
                                      </p:tavLst>
                                    </p:anim>
                                    <p:animEffect transition="in" filter="fade">
                                      <p:cBhvr>
                                        <p:cTn id="43" dur="1000"/>
                                        <p:tgtEl>
                                          <p:spTgt spid="7"/>
                                        </p:tgtEl>
                                      </p:cBhvr>
                                    </p:animEffect>
                                  </p:childTnLst>
                                </p:cTn>
                              </p:par>
                              <p:par>
                                <p:cTn id="44" presetID="31" presetClass="entr" presetSubtype="0" fill="hold" nodeType="withEffect">
                                  <p:stCondLst>
                                    <p:cond delay="0"/>
                                  </p:stCondLst>
                                  <p:childTnLst>
                                    <p:set>
                                      <p:cBhvr>
                                        <p:cTn id="45" dur="1" fill="hold">
                                          <p:stCondLst>
                                            <p:cond delay="0"/>
                                          </p:stCondLst>
                                        </p:cTn>
                                        <p:tgtEl>
                                          <p:spTgt spid="11"/>
                                        </p:tgtEl>
                                        <p:attrNameLst>
                                          <p:attrName>style.visibility</p:attrName>
                                        </p:attrNameLst>
                                      </p:cBhvr>
                                      <p:to>
                                        <p:strVal val="visible"/>
                                      </p:to>
                                    </p:set>
                                    <p:anim calcmode="lin" valueType="num">
                                      <p:cBhvr>
                                        <p:cTn id="46" dur="1000" fill="hold"/>
                                        <p:tgtEl>
                                          <p:spTgt spid="11"/>
                                        </p:tgtEl>
                                        <p:attrNameLst>
                                          <p:attrName>ppt_w</p:attrName>
                                        </p:attrNameLst>
                                      </p:cBhvr>
                                      <p:tavLst>
                                        <p:tav tm="0">
                                          <p:val>
                                            <p:fltVal val="0"/>
                                          </p:val>
                                        </p:tav>
                                        <p:tav tm="100000">
                                          <p:val>
                                            <p:strVal val="#ppt_w"/>
                                          </p:val>
                                        </p:tav>
                                      </p:tavLst>
                                    </p:anim>
                                    <p:anim calcmode="lin" valueType="num">
                                      <p:cBhvr>
                                        <p:cTn id="47" dur="1000" fill="hold"/>
                                        <p:tgtEl>
                                          <p:spTgt spid="11"/>
                                        </p:tgtEl>
                                        <p:attrNameLst>
                                          <p:attrName>ppt_h</p:attrName>
                                        </p:attrNameLst>
                                      </p:cBhvr>
                                      <p:tavLst>
                                        <p:tav tm="0">
                                          <p:val>
                                            <p:fltVal val="0"/>
                                          </p:val>
                                        </p:tav>
                                        <p:tav tm="100000">
                                          <p:val>
                                            <p:strVal val="#ppt_h"/>
                                          </p:val>
                                        </p:tav>
                                      </p:tavLst>
                                    </p:anim>
                                    <p:anim calcmode="lin" valueType="num">
                                      <p:cBhvr>
                                        <p:cTn id="48" dur="1000" fill="hold"/>
                                        <p:tgtEl>
                                          <p:spTgt spid="11"/>
                                        </p:tgtEl>
                                        <p:attrNameLst>
                                          <p:attrName>style.rotation</p:attrName>
                                        </p:attrNameLst>
                                      </p:cBhvr>
                                      <p:tavLst>
                                        <p:tav tm="0">
                                          <p:val>
                                            <p:fltVal val="90"/>
                                          </p:val>
                                        </p:tav>
                                        <p:tav tm="100000">
                                          <p:val>
                                            <p:fltVal val="0"/>
                                          </p:val>
                                        </p:tav>
                                      </p:tavLst>
                                    </p:anim>
                                    <p:animEffect transition="in" filter="fade">
                                      <p:cBhvr>
                                        <p:cTn id="49" dur="1000"/>
                                        <p:tgtEl>
                                          <p:spTgt spid="11"/>
                                        </p:tgtEl>
                                      </p:cBhvr>
                                    </p:animEffect>
                                  </p:childTnLst>
                                </p:cTn>
                              </p:par>
                            </p:childTnLst>
                          </p:cTn>
                        </p:par>
                      </p:childTnLst>
                    </p:cTn>
                  </p:par>
                  <p:par>
                    <p:cTn id="50" fill="hold">
                      <p:stCondLst>
                        <p:cond delay="indefinite"/>
                      </p:stCondLst>
                      <p:childTnLst>
                        <p:par>
                          <p:cTn id="51" fill="hold">
                            <p:stCondLst>
                              <p:cond delay="0"/>
                            </p:stCondLst>
                            <p:childTnLst>
                              <p:par>
                                <p:cTn id="52" presetID="31" presetClass="entr" presetSubtype="0" fill="hold" grpId="0" nodeType="clickEffect">
                                  <p:stCondLst>
                                    <p:cond delay="0"/>
                                  </p:stCondLst>
                                  <p:childTnLst>
                                    <p:set>
                                      <p:cBhvr>
                                        <p:cTn id="53" dur="1" fill="hold">
                                          <p:stCondLst>
                                            <p:cond delay="0"/>
                                          </p:stCondLst>
                                        </p:cTn>
                                        <p:tgtEl>
                                          <p:spTgt spid="8"/>
                                        </p:tgtEl>
                                        <p:attrNameLst>
                                          <p:attrName>style.visibility</p:attrName>
                                        </p:attrNameLst>
                                      </p:cBhvr>
                                      <p:to>
                                        <p:strVal val="visible"/>
                                      </p:to>
                                    </p:set>
                                    <p:anim calcmode="lin" valueType="num">
                                      <p:cBhvr>
                                        <p:cTn id="54" dur="1000" fill="hold"/>
                                        <p:tgtEl>
                                          <p:spTgt spid="8"/>
                                        </p:tgtEl>
                                        <p:attrNameLst>
                                          <p:attrName>ppt_w</p:attrName>
                                        </p:attrNameLst>
                                      </p:cBhvr>
                                      <p:tavLst>
                                        <p:tav tm="0">
                                          <p:val>
                                            <p:fltVal val="0"/>
                                          </p:val>
                                        </p:tav>
                                        <p:tav tm="100000">
                                          <p:val>
                                            <p:strVal val="#ppt_w"/>
                                          </p:val>
                                        </p:tav>
                                      </p:tavLst>
                                    </p:anim>
                                    <p:anim calcmode="lin" valueType="num">
                                      <p:cBhvr>
                                        <p:cTn id="55" dur="1000" fill="hold"/>
                                        <p:tgtEl>
                                          <p:spTgt spid="8"/>
                                        </p:tgtEl>
                                        <p:attrNameLst>
                                          <p:attrName>ppt_h</p:attrName>
                                        </p:attrNameLst>
                                      </p:cBhvr>
                                      <p:tavLst>
                                        <p:tav tm="0">
                                          <p:val>
                                            <p:fltVal val="0"/>
                                          </p:val>
                                        </p:tav>
                                        <p:tav tm="100000">
                                          <p:val>
                                            <p:strVal val="#ppt_h"/>
                                          </p:val>
                                        </p:tav>
                                      </p:tavLst>
                                    </p:anim>
                                    <p:anim calcmode="lin" valueType="num">
                                      <p:cBhvr>
                                        <p:cTn id="56" dur="1000" fill="hold"/>
                                        <p:tgtEl>
                                          <p:spTgt spid="8"/>
                                        </p:tgtEl>
                                        <p:attrNameLst>
                                          <p:attrName>style.rotation</p:attrName>
                                        </p:attrNameLst>
                                      </p:cBhvr>
                                      <p:tavLst>
                                        <p:tav tm="0">
                                          <p:val>
                                            <p:fltVal val="90"/>
                                          </p:val>
                                        </p:tav>
                                        <p:tav tm="100000">
                                          <p:val>
                                            <p:fltVal val="0"/>
                                          </p:val>
                                        </p:tav>
                                      </p:tavLst>
                                    </p:anim>
                                    <p:animEffect transition="in" filter="fade">
                                      <p:cBhvr>
                                        <p:cTn id="57" dur="1000"/>
                                        <p:tgtEl>
                                          <p:spTgt spid="8"/>
                                        </p:tgtEl>
                                      </p:cBhvr>
                                    </p:animEffect>
                                  </p:childTnLst>
                                </p:cTn>
                              </p:par>
                              <p:par>
                                <p:cTn id="58" presetID="31" presetClass="entr" presetSubtype="0" fill="hold" nodeType="withEffect">
                                  <p:stCondLst>
                                    <p:cond delay="0"/>
                                  </p:stCondLst>
                                  <p:childTnLst>
                                    <p:set>
                                      <p:cBhvr>
                                        <p:cTn id="59" dur="1" fill="hold">
                                          <p:stCondLst>
                                            <p:cond delay="0"/>
                                          </p:stCondLst>
                                        </p:cTn>
                                        <p:tgtEl>
                                          <p:spTgt spid="14"/>
                                        </p:tgtEl>
                                        <p:attrNameLst>
                                          <p:attrName>style.visibility</p:attrName>
                                        </p:attrNameLst>
                                      </p:cBhvr>
                                      <p:to>
                                        <p:strVal val="visible"/>
                                      </p:to>
                                    </p:set>
                                    <p:anim calcmode="lin" valueType="num">
                                      <p:cBhvr>
                                        <p:cTn id="60" dur="1000" fill="hold"/>
                                        <p:tgtEl>
                                          <p:spTgt spid="14"/>
                                        </p:tgtEl>
                                        <p:attrNameLst>
                                          <p:attrName>ppt_w</p:attrName>
                                        </p:attrNameLst>
                                      </p:cBhvr>
                                      <p:tavLst>
                                        <p:tav tm="0">
                                          <p:val>
                                            <p:fltVal val="0"/>
                                          </p:val>
                                        </p:tav>
                                        <p:tav tm="100000">
                                          <p:val>
                                            <p:strVal val="#ppt_w"/>
                                          </p:val>
                                        </p:tav>
                                      </p:tavLst>
                                    </p:anim>
                                    <p:anim calcmode="lin" valueType="num">
                                      <p:cBhvr>
                                        <p:cTn id="61" dur="1000" fill="hold"/>
                                        <p:tgtEl>
                                          <p:spTgt spid="14"/>
                                        </p:tgtEl>
                                        <p:attrNameLst>
                                          <p:attrName>ppt_h</p:attrName>
                                        </p:attrNameLst>
                                      </p:cBhvr>
                                      <p:tavLst>
                                        <p:tav tm="0">
                                          <p:val>
                                            <p:fltVal val="0"/>
                                          </p:val>
                                        </p:tav>
                                        <p:tav tm="100000">
                                          <p:val>
                                            <p:strVal val="#ppt_h"/>
                                          </p:val>
                                        </p:tav>
                                      </p:tavLst>
                                    </p:anim>
                                    <p:anim calcmode="lin" valueType="num">
                                      <p:cBhvr>
                                        <p:cTn id="62" dur="1000" fill="hold"/>
                                        <p:tgtEl>
                                          <p:spTgt spid="14"/>
                                        </p:tgtEl>
                                        <p:attrNameLst>
                                          <p:attrName>style.rotation</p:attrName>
                                        </p:attrNameLst>
                                      </p:cBhvr>
                                      <p:tavLst>
                                        <p:tav tm="0">
                                          <p:val>
                                            <p:fltVal val="90"/>
                                          </p:val>
                                        </p:tav>
                                        <p:tav tm="100000">
                                          <p:val>
                                            <p:fltVal val="0"/>
                                          </p:val>
                                        </p:tav>
                                      </p:tavLst>
                                    </p:anim>
                                    <p:animEffect transition="in" filter="fade">
                                      <p:cBhvr>
                                        <p:cTn id="63" dur="1000"/>
                                        <p:tgtEl>
                                          <p:spTgt spid="14"/>
                                        </p:tgtEl>
                                      </p:cBhvr>
                                    </p:animEffect>
                                  </p:childTnLst>
                                </p:cTn>
                              </p:par>
                            </p:childTnLst>
                          </p:cTn>
                        </p:par>
                      </p:childTnLst>
                    </p:cTn>
                  </p:par>
                  <p:par>
                    <p:cTn id="64" fill="hold">
                      <p:stCondLst>
                        <p:cond delay="indefinite"/>
                      </p:stCondLst>
                      <p:childTnLst>
                        <p:par>
                          <p:cTn id="65" fill="hold">
                            <p:stCondLst>
                              <p:cond delay="0"/>
                            </p:stCondLst>
                            <p:childTnLst>
                              <p:par>
                                <p:cTn id="66" presetID="31" presetClass="entr" presetSubtype="0" fill="hold" grpId="0" nodeType="clickEffect">
                                  <p:stCondLst>
                                    <p:cond delay="0"/>
                                  </p:stCondLst>
                                  <p:childTnLst>
                                    <p:set>
                                      <p:cBhvr>
                                        <p:cTn id="67" dur="1" fill="hold">
                                          <p:stCondLst>
                                            <p:cond delay="0"/>
                                          </p:stCondLst>
                                        </p:cTn>
                                        <p:tgtEl>
                                          <p:spTgt spid="9"/>
                                        </p:tgtEl>
                                        <p:attrNameLst>
                                          <p:attrName>style.visibility</p:attrName>
                                        </p:attrNameLst>
                                      </p:cBhvr>
                                      <p:to>
                                        <p:strVal val="visible"/>
                                      </p:to>
                                    </p:set>
                                    <p:anim calcmode="lin" valueType="num">
                                      <p:cBhvr>
                                        <p:cTn id="68" dur="1000" fill="hold"/>
                                        <p:tgtEl>
                                          <p:spTgt spid="9"/>
                                        </p:tgtEl>
                                        <p:attrNameLst>
                                          <p:attrName>ppt_w</p:attrName>
                                        </p:attrNameLst>
                                      </p:cBhvr>
                                      <p:tavLst>
                                        <p:tav tm="0">
                                          <p:val>
                                            <p:fltVal val="0"/>
                                          </p:val>
                                        </p:tav>
                                        <p:tav tm="100000">
                                          <p:val>
                                            <p:strVal val="#ppt_w"/>
                                          </p:val>
                                        </p:tav>
                                      </p:tavLst>
                                    </p:anim>
                                    <p:anim calcmode="lin" valueType="num">
                                      <p:cBhvr>
                                        <p:cTn id="69" dur="1000" fill="hold"/>
                                        <p:tgtEl>
                                          <p:spTgt spid="9"/>
                                        </p:tgtEl>
                                        <p:attrNameLst>
                                          <p:attrName>ppt_h</p:attrName>
                                        </p:attrNameLst>
                                      </p:cBhvr>
                                      <p:tavLst>
                                        <p:tav tm="0">
                                          <p:val>
                                            <p:fltVal val="0"/>
                                          </p:val>
                                        </p:tav>
                                        <p:tav tm="100000">
                                          <p:val>
                                            <p:strVal val="#ppt_h"/>
                                          </p:val>
                                        </p:tav>
                                      </p:tavLst>
                                    </p:anim>
                                    <p:anim calcmode="lin" valueType="num">
                                      <p:cBhvr>
                                        <p:cTn id="70" dur="1000" fill="hold"/>
                                        <p:tgtEl>
                                          <p:spTgt spid="9"/>
                                        </p:tgtEl>
                                        <p:attrNameLst>
                                          <p:attrName>style.rotation</p:attrName>
                                        </p:attrNameLst>
                                      </p:cBhvr>
                                      <p:tavLst>
                                        <p:tav tm="0">
                                          <p:val>
                                            <p:fltVal val="90"/>
                                          </p:val>
                                        </p:tav>
                                        <p:tav tm="100000">
                                          <p:val>
                                            <p:fltVal val="0"/>
                                          </p:val>
                                        </p:tav>
                                      </p:tavLst>
                                    </p:anim>
                                    <p:animEffect transition="in" filter="fade">
                                      <p:cBhvr>
                                        <p:cTn id="71" dur="1000"/>
                                        <p:tgtEl>
                                          <p:spTgt spid="9"/>
                                        </p:tgtEl>
                                      </p:cBhvr>
                                    </p:animEffect>
                                  </p:childTnLst>
                                </p:cTn>
                              </p:par>
                              <p:par>
                                <p:cTn id="72" presetID="31" presetClass="entr" presetSubtype="0" fill="hold" nodeType="withEffect">
                                  <p:stCondLst>
                                    <p:cond delay="0"/>
                                  </p:stCondLst>
                                  <p:childTnLst>
                                    <p:set>
                                      <p:cBhvr>
                                        <p:cTn id="73" dur="1" fill="hold">
                                          <p:stCondLst>
                                            <p:cond delay="0"/>
                                          </p:stCondLst>
                                        </p:cTn>
                                        <p:tgtEl>
                                          <p:spTgt spid="13"/>
                                        </p:tgtEl>
                                        <p:attrNameLst>
                                          <p:attrName>style.visibility</p:attrName>
                                        </p:attrNameLst>
                                      </p:cBhvr>
                                      <p:to>
                                        <p:strVal val="visible"/>
                                      </p:to>
                                    </p:set>
                                    <p:anim calcmode="lin" valueType="num">
                                      <p:cBhvr>
                                        <p:cTn id="74" dur="1000" fill="hold"/>
                                        <p:tgtEl>
                                          <p:spTgt spid="13"/>
                                        </p:tgtEl>
                                        <p:attrNameLst>
                                          <p:attrName>ppt_w</p:attrName>
                                        </p:attrNameLst>
                                      </p:cBhvr>
                                      <p:tavLst>
                                        <p:tav tm="0">
                                          <p:val>
                                            <p:fltVal val="0"/>
                                          </p:val>
                                        </p:tav>
                                        <p:tav tm="100000">
                                          <p:val>
                                            <p:strVal val="#ppt_w"/>
                                          </p:val>
                                        </p:tav>
                                      </p:tavLst>
                                    </p:anim>
                                    <p:anim calcmode="lin" valueType="num">
                                      <p:cBhvr>
                                        <p:cTn id="75" dur="1000" fill="hold"/>
                                        <p:tgtEl>
                                          <p:spTgt spid="13"/>
                                        </p:tgtEl>
                                        <p:attrNameLst>
                                          <p:attrName>ppt_h</p:attrName>
                                        </p:attrNameLst>
                                      </p:cBhvr>
                                      <p:tavLst>
                                        <p:tav tm="0">
                                          <p:val>
                                            <p:fltVal val="0"/>
                                          </p:val>
                                        </p:tav>
                                        <p:tav tm="100000">
                                          <p:val>
                                            <p:strVal val="#ppt_h"/>
                                          </p:val>
                                        </p:tav>
                                      </p:tavLst>
                                    </p:anim>
                                    <p:anim calcmode="lin" valueType="num">
                                      <p:cBhvr>
                                        <p:cTn id="76" dur="1000" fill="hold"/>
                                        <p:tgtEl>
                                          <p:spTgt spid="13"/>
                                        </p:tgtEl>
                                        <p:attrNameLst>
                                          <p:attrName>style.rotation</p:attrName>
                                        </p:attrNameLst>
                                      </p:cBhvr>
                                      <p:tavLst>
                                        <p:tav tm="0">
                                          <p:val>
                                            <p:fltVal val="90"/>
                                          </p:val>
                                        </p:tav>
                                        <p:tav tm="100000">
                                          <p:val>
                                            <p:fltVal val="0"/>
                                          </p:val>
                                        </p:tav>
                                      </p:tavLst>
                                    </p:anim>
                                    <p:animEffect transition="in" filter="fade">
                                      <p:cBhvr>
                                        <p:cTn id="77"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2715791" y="273795"/>
            <a:ext cx="3456384" cy="715963"/>
          </a:xfrm>
          <a:prstGeom prst="rect">
            <a:avLst/>
          </a:prstGeom>
          <a:solidFill>
            <a:sysClr val="window" lastClr="FFFFFF"/>
          </a:solidFill>
          <a:ln w="25400" cap="flat" cmpd="sng" algn="ctr">
            <a:solidFill>
              <a:srgbClr val="C0504D"/>
            </a:solidFill>
            <a:prstDash val="solid"/>
          </a:ln>
          <a:effectLst/>
        </p:spPr>
        <p:txBody>
          <a:bodyPr vert="horz" lIns="91430" tIns="45715" rIns="91430" bIns="45715" rtlCol="0" anchor="ctr">
            <a:normAutofit fontScale="92500" lnSpcReduction="10000"/>
          </a:bodyPr>
          <a:lstStyle>
            <a:lvl1pPr algn="ctr" defTabSz="1007943" rtl="0" eaLnBrk="1" latinLnBrk="0" hangingPunct="1">
              <a:spcBef>
                <a:spcPct val="0"/>
              </a:spcBef>
              <a:buNone/>
              <a:defRPr sz="4900" kern="1200">
                <a:solidFill>
                  <a:schemeClr val="tx1"/>
                </a:solidFill>
                <a:latin typeface="+mj-lt"/>
                <a:ea typeface="+mj-ea"/>
                <a:cs typeface="+mj-cs"/>
              </a:defRPr>
            </a:lvl1pPr>
          </a:lstStyle>
          <a:p>
            <a:pPr marL="0" marR="0" lvl="0" indent="0" algn="ctr" defTabSz="1007943" rtl="1" eaLnBrk="1" fontAlgn="auto" latinLnBrk="0" hangingPunct="1">
              <a:lnSpc>
                <a:spcPct val="100000"/>
              </a:lnSpc>
              <a:spcBef>
                <a:spcPct val="0"/>
              </a:spcBef>
              <a:spcAft>
                <a:spcPts val="0"/>
              </a:spcAft>
              <a:buClrTx/>
              <a:buSzTx/>
              <a:buFontTx/>
              <a:buNone/>
              <a:tabLst/>
              <a:defRPr/>
            </a:pPr>
            <a:r>
              <a:rPr kumimoji="0" lang="ar-EG" sz="4900" b="1" i="0" u="none" strike="noStrike" kern="1200" cap="none" spc="0" normalizeH="0" baseline="0" noProof="0" dirty="0">
                <a:ln>
                  <a:noFill/>
                </a:ln>
                <a:solidFill>
                  <a:srgbClr val="C0504D">
                    <a:lumMod val="50000"/>
                  </a:srgbClr>
                </a:solidFill>
                <a:effectLst/>
                <a:uLnTx/>
                <a:uFillTx/>
                <a:latin typeface="Calibri"/>
              </a:rPr>
              <a:t>محاور الدورة</a:t>
            </a:r>
            <a:endParaRPr kumimoji="0" lang="en-US" sz="4900" b="1" i="0" u="none" strike="noStrike" kern="1200" cap="none" spc="0" normalizeH="0" baseline="0" noProof="0" dirty="0">
              <a:ln>
                <a:noFill/>
              </a:ln>
              <a:solidFill>
                <a:srgbClr val="C0504D">
                  <a:lumMod val="50000"/>
                </a:srgbClr>
              </a:solidFill>
              <a:effectLst/>
              <a:uLnTx/>
              <a:uFillTx/>
              <a:latin typeface="Calibri"/>
            </a:endParaRPr>
          </a:p>
        </p:txBody>
      </p:sp>
      <p:graphicFrame>
        <p:nvGraphicFramePr>
          <p:cNvPr id="5" name="Diagram 4"/>
          <p:cNvGraphicFramePr/>
          <p:nvPr>
            <p:extLst>
              <p:ext uri="{D42A27DB-BD31-4B8C-83A1-F6EECF244321}">
                <p14:modId xmlns:p14="http://schemas.microsoft.com/office/powerpoint/2010/main" xmlns="" val="2501334321"/>
              </p:ext>
            </p:extLst>
          </p:nvPr>
        </p:nvGraphicFramePr>
        <p:xfrm>
          <a:off x="179512" y="989758"/>
          <a:ext cx="8640960" cy="58682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509391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2715791" y="273795"/>
            <a:ext cx="3456384" cy="715963"/>
          </a:xfrm>
          <a:prstGeom prst="rect">
            <a:avLst/>
          </a:prstGeom>
          <a:solidFill>
            <a:sysClr val="window" lastClr="FFFFFF"/>
          </a:solidFill>
          <a:ln w="25400" cap="flat" cmpd="sng" algn="ctr">
            <a:solidFill>
              <a:srgbClr val="C0504D"/>
            </a:solidFill>
            <a:prstDash val="solid"/>
          </a:ln>
          <a:effectLst/>
        </p:spPr>
        <p:txBody>
          <a:bodyPr vert="horz" lIns="91430" tIns="45715" rIns="91430" bIns="45715" rtlCol="0" anchor="ctr">
            <a:normAutofit fontScale="92500" lnSpcReduction="10000"/>
          </a:bodyPr>
          <a:lstStyle>
            <a:lvl1pPr algn="ctr" defTabSz="1007943" rtl="0" eaLnBrk="1" latinLnBrk="0" hangingPunct="1">
              <a:spcBef>
                <a:spcPct val="0"/>
              </a:spcBef>
              <a:buNone/>
              <a:defRPr sz="4900" kern="1200">
                <a:solidFill>
                  <a:schemeClr val="tx1"/>
                </a:solidFill>
                <a:latin typeface="+mj-lt"/>
                <a:ea typeface="+mj-ea"/>
                <a:cs typeface="+mj-cs"/>
              </a:defRPr>
            </a:lvl1pPr>
          </a:lstStyle>
          <a:p>
            <a:pPr marL="0" marR="0" lvl="0" indent="0" algn="ctr" defTabSz="1007943" rtl="1" eaLnBrk="1" fontAlgn="auto" latinLnBrk="0" hangingPunct="1">
              <a:lnSpc>
                <a:spcPct val="100000"/>
              </a:lnSpc>
              <a:spcBef>
                <a:spcPct val="0"/>
              </a:spcBef>
              <a:spcAft>
                <a:spcPts val="0"/>
              </a:spcAft>
              <a:buClrTx/>
              <a:buSzTx/>
              <a:buFontTx/>
              <a:buNone/>
              <a:tabLst/>
              <a:defRPr/>
            </a:pPr>
            <a:r>
              <a:rPr kumimoji="0" lang="ar-EG" sz="4900" b="1" i="0" u="none" strike="noStrike" kern="1200" cap="none" spc="0" normalizeH="0" baseline="0" noProof="0" dirty="0">
                <a:ln>
                  <a:noFill/>
                </a:ln>
                <a:solidFill>
                  <a:srgbClr val="C0504D">
                    <a:lumMod val="50000"/>
                  </a:srgbClr>
                </a:solidFill>
                <a:effectLst/>
                <a:uLnTx/>
                <a:uFillTx/>
                <a:latin typeface="Calibri"/>
              </a:rPr>
              <a:t>محاور الدورة</a:t>
            </a:r>
            <a:endParaRPr kumimoji="0" lang="en-US" sz="4900" b="1" i="0" u="none" strike="noStrike" kern="1200" cap="none" spc="0" normalizeH="0" baseline="0" noProof="0" dirty="0">
              <a:ln>
                <a:noFill/>
              </a:ln>
              <a:solidFill>
                <a:srgbClr val="C0504D">
                  <a:lumMod val="50000"/>
                </a:srgbClr>
              </a:solidFill>
              <a:effectLst/>
              <a:uLnTx/>
              <a:uFillTx/>
              <a:latin typeface="Calibri"/>
            </a:endParaRPr>
          </a:p>
        </p:txBody>
      </p:sp>
      <p:graphicFrame>
        <p:nvGraphicFramePr>
          <p:cNvPr id="5" name="Diagram 4"/>
          <p:cNvGraphicFramePr/>
          <p:nvPr>
            <p:extLst>
              <p:ext uri="{D42A27DB-BD31-4B8C-83A1-F6EECF244321}">
                <p14:modId xmlns:p14="http://schemas.microsoft.com/office/powerpoint/2010/main" xmlns="" val="3122900482"/>
              </p:ext>
            </p:extLst>
          </p:nvPr>
        </p:nvGraphicFramePr>
        <p:xfrm>
          <a:off x="1115616" y="1484784"/>
          <a:ext cx="6768752" cy="46531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471288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547664" y="188640"/>
            <a:ext cx="5241751" cy="715963"/>
          </a:xfrm>
          <a:prstGeom prst="rect">
            <a:avLst/>
          </a:prstGeom>
          <a:solidFill>
            <a:sysClr val="window" lastClr="FFFFFF"/>
          </a:solidFill>
          <a:ln w="25400" cap="flat" cmpd="sng" algn="ctr">
            <a:solidFill>
              <a:srgbClr val="C0504D"/>
            </a:solidFill>
            <a:prstDash val="solid"/>
          </a:ln>
          <a:effectLst/>
        </p:spPr>
        <p:txBody>
          <a:bodyPr vert="horz" lIns="91430" tIns="45715" rIns="91430" bIns="45715" rtlCol="0" anchor="ctr">
            <a:normAutofit fontScale="85000" lnSpcReduction="10000"/>
          </a:bodyPr>
          <a:lstStyle>
            <a:lvl1pPr algn="ctr" defTabSz="1007943" rtl="0" eaLnBrk="1" latinLnBrk="0" hangingPunct="1">
              <a:spcBef>
                <a:spcPct val="0"/>
              </a:spcBef>
              <a:buNone/>
              <a:defRPr sz="4900" kern="1200">
                <a:solidFill>
                  <a:schemeClr val="tx1"/>
                </a:solidFill>
                <a:latin typeface="+mj-lt"/>
                <a:ea typeface="+mj-ea"/>
                <a:cs typeface="+mj-cs"/>
              </a:defRPr>
            </a:lvl1pPr>
          </a:lstStyle>
          <a:p>
            <a:pPr marL="0" marR="0" lvl="0" indent="0" algn="ctr" defTabSz="1007943" rtl="0" eaLnBrk="1" fontAlgn="auto" latinLnBrk="0" hangingPunct="1">
              <a:lnSpc>
                <a:spcPct val="100000"/>
              </a:lnSpc>
              <a:spcBef>
                <a:spcPct val="0"/>
              </a:spcBef>
              <a:spcAft>
                <a:spcPts val="0"/>
              </a:spcAft>
              <a:buClrTx/>
              <a:buSzTx/>
              <a:buFontTx/>
              <a:buNone/>
              <a:tabLst/>
              <a:defRPr/>
            </a:pPr>
            <a:r>
              <a:rPr kumimoji="0" lang="ar-EG" sz="4900" b="1" i="0" u="none" strike="noStrike" kern="1200" cap="none" spc="0" normalizeH="0" baseline="0" noProof="0" dirty="0">
                <a:ln>
                  <a:noFill/>
                </a:ln>
                <a:solidFill>
                  <a:srgbClr val="C0504D">
                    <a:lumMod val="50000"/>
                  </a:srgbClr>
                </a:solidFill>
                <a:effectLst/>
                <a:uLnTx/>
                <a:uFillTx/>
                <a:latin typeface="Calibri"/>
              </a:rPr>
              <a:t>الهدف العام للبرنامج التدريبي </a:t>
            </a:r>
            <a:endParaRPr kumimoji="0" lang="en-US" sz="4900" b="1" i="0" u="none" strike="noStrike" kern="1200" cap="none" spc="0" normalizeH="0" baseline="0" noProof="0" dirty="0">
              <a:ln>
                <a:noFill/>
              </a:ln>
              <a:solidFill>
                <a:srgbClr val="C0504D">
                  <a:lumMod val="50000"/>
                </a:srgbClr>
              </a:solidFill>
              <a:effectLst/>
              <a:uLnTx/>
              <a:uFillTx/>
              <a:latin typeface="Calibri"/>
            </a:endParaRPr>
          </a:p>
        </p:txBody>
      </p:sp>
      <p:sp>
        <p:nvSpPr>
          <p:cNvPr id="3" name="Folded Corner 2"/>
          <p:cNvSpPr/>
          <p:nvPr/>
        </p:nvSpPr>
        <p:spPr bwMode="auto">
          <a:xfrm>
            <a:off x="0" y="2060848"/>
            <a:ext cx="9136233" cy="1656184"/>
          </a:xfrm>
          <a:prstGeom prst="foldedCorner">
            <a:avLst/>
          </a:prstGeom>
          <a:solidFill>
            <a:srgbClr val="00B0F0"/>
          </a:solidFill>
          <a:ln w="9525" cap="flat" cmpd="sng" algn="ctr">
            <a:solidFill>
              <a:srgbClr val="C0504D">
                <a:shade val="95000"/>
                <a:satMod val="105000"/>
              </a:srgbClr>
            </a:solidFill>
            <a:prstDash val="solid"/>
            <a:headEnd type="none" w="med" len="med"/>
            <a:tailEnd type="none" w="med" len="med"/>
          </a:ln>
          <a:effectLst>
            <a:outerShdw blurRad="40000" dist="20000" dir="5400000" rotWithShape="0">
              <a:srgbClr val="000000">
                <a:alpha val="38000"/>
              </a:srgbClr>
            </a:outerShdw>
          </a:effectLst>
        </p:spPr>
        <p:txBody>
          <a:bodyPr vert="horz" wrap="none" lIns="91430" tIns="45715" rIns="91430" bIns="45715" numCol="1" rtlCol="1" anchor="ctr" anchorCtr="0" compatLnSpc="1">
            <a:prstTxWarp prst="textNoShape">
              <a:avLst/>
            </a:prstTxWarp>
          </a:bodyPr>
          <a:lstStyle/>
          <a:p>
            <a:pPr algn="justLow" rtl="1">
              <a:lnSpc>
                <a:spcPct val="107000"/>
              </a:lnSpc>
              <a:spcAft>
                <a:spcPts val="800"/>
              </a:spcAft>
            </a:pPr>
            <a:endParaRPr lang="en-US" sz="16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p:txBody>
      </p:sp>
      <p:pic>
        <p:nvPicPr>
          <p:cNvPr id="4" name="Picture 2"/>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755576" y="4509120"/>
            <a:ext cx="1936519" cy="211547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TextBox 4"/>
          <p:cNvSpPr txBox="1"/>
          <p:nvPr/>
        </p:nvSpPr>
        <p:spPr>
          <a:xfrm>
            <a:off x="0" y="2204864"/>
            <a:ext cx="8841643" cy="1657441"/>
          </a:xfrm>
          <a:prstGeom prst="rect">
            <a:avLst/>
          </a:prstGeom>
          <a:noFill/>
        </p:spPr>
        <p:txBody>
          <a:bodyPr wrap="square" rtlCol="0">
            <a:spAutoFit/>
          </a:bodyPr>
          <a:lstStyle/>
          <a:p>
            <a:pPr algn="justLow" rtl="1">
              <a:lnSpc>
                <a:spcPct val="107000"/>
              </a:lnSpc>
              <a:spcAft>
                <a:spcPts val="800"/>
              </a:spcAft>
            </a:pPr>
            <a:r>
              <a:rPr lang="ar-SA" sz="2400" b="1" dirty="0">
                <a:solidFill>
                  <a:schemeClr val="bg1"/>
                </a:solidFill>
                <a:latin typeface="AngsanaUPC" panose="02020603050405020304" pitchFamily="18" charset="-34"/>
                <a:ea typeface="Calibri" panose="020F0502020204030204" pitchFamily="34" charset="0"/>
                <a:cs typeface="Segoe UI" panose="020B0502040204020203" pitchFamily="34" charset="0"/>
              </a:rPr>
              <a:t>تمكين المتدربين من إدراك كل ما يتعلق بإدارة المشاريع والمؤسسات </a:t>
            </a:r>
            <a:r>
              <a:rPr lang="ar-SA" sz="2400" b="1" dirty="0" smtClean="0">
                <a:solidFill>
                  <a:schemeClr val="bg1"/>
                </a:solidFill>
                <a:latin typeface="AngsanaUPC" panose="02020603050405020304" pitchFamily="18" charset="-34"/>
                <a:ea typeface="Calibri" panose="020F0502020204030204" pitchFamily="34" charset="0"/>
                <a:cs typeface="Segoe UI" panose="020B0502040204020203" pitchFamily="34" charset="0"/>
              </a:rPr>
              <a:t>الصغيرة</a:t>
            </a:r>
            <a:r>
              <a:rPr lang="ar-EG" sz="2400" b="1" dirty="0" smtClean="0">
                <a:solidFill>
                  <a:schemeClr val="bg1"/>
                </a:solidFill>
                <a:latin typeface="AngsanaUPC" panose="02020603050405020304" pitchFamily="18" charset="-34"/>
                <a:ea typeface="Calibri" panose="020F0502020204030204" pitchFamily="34" charset="0"/>
                <a:cs typeface="Segoe UI" panose="020B0502040204020203" pitchFamily="34" charset="0"/>
              </a:rPr>
              <a:t> </a:t>
            </a:r>
            <a:r>
              <a:rPr lang="ar-SA" sz="2400" b="1" dirty="0" smtClean="0">
                <a:solidFill>
                  <a:schemeClr val="bg1"/>
                </a:solidFill>
                <a:latin typeface="AngsanaUPC" panose="02020603050405020304" pitchFamily="18" charset="-34"/>
                <a:ea typeface="Calibri" panose="020F0502020204030204" pitchFamily="34" charset="0"/>
                <a:cs typeface="Segoe UI" panose="020B0502040204020203" pitchFamily="34" charset="0"/>
              </a:rPr>
              <a:t>واكتساب </a:t>
            </a:r>
            <a:r>
              <a:rPr lang="ar-SA" sz="2400" b="1" dirty="0">
                <a:solidFill>
                  <a:schemeClr val="bg1"/>
                </a:solidFill>
                <a:latin typeface="AngsanaUPC" panose="02020603050405020304" pitchFamily="18" charset="-34"/>
                <a:ea typeface="Calibri" panose="020F0502020204030204" pitchFamily="34" charset="0"/>
                <a:cs typeface="Segoe UI" panose="020B0502040204020203" pitchFamily="34" charset="0"/>
              </a:rPr>
              <a:t>طرق تنظيم وتشغيل المؤسسة ، والتعرف على إداره اموال </a:t>
            </a:r>
            <a:r>
              <a:rPr lang="ar-SA" sz="2400" b="1" dirty="0" smtClean="0">
                <a:solidFill>
                  <a:schemeClr val="bg1"/>
                </a:solidFill>
                <a:latin typeface="AngsanaUPC" panose="02020603050405020304" pitchFamily="18" charset="-34"/>
                <a:ea typeface="Calibri" panose="020F0502020204030204" pitchFamily="34" charset="0"/>
                <a:cs typeface="Segoe UI" panose="020B0502040204020203" pitchFamily="34" charset="0"/>
              </a:rPr>
              <a:t>المؤسسة </a:t>
            </a:r>
            <a:r>
              <a:rPr lang="ar-SA" sz="2400" b="1" dirty="0">
                <a:solidFill>
                  <a:schemeClr val="bg1"/>
                </a:solidFill>
                <a:latin typeface="AngsanaUPC" panose="02020603050405020304" pitchFamily="18" charset="-34"/>
                <a:ea typeface="Calibri" panose="020F0502020204030204" pitchFamily="34" charset="0"/>
                <a:cs typeface="Segoe UI" panose="020B0502040204020203" pitchFamily="34" charset="0"/>
              </a:rPr>
              <a:t>وخطة عملها .   </a:t>
            </a:r>
            <a:endParaRPr lang="en-US" sz="2400" dirty="0">
              <a:solidFill>
                <a:schemeClr val="bg1"/>
              </a:solidFill>
              <a:latin typeface="AngsanaUPC" panose="02020603050405020304" pitchFamily="18" charset="-34"/>
              <a:ea typeface="Calibri" panose="020F0502020204030204" pitchFamily="34" charset="0"/>
              <a:cs typeface="AngsanaUPC" panose="02020603050405020304" pitchFamily="18" charset="-34"/>
            </a:endParaRPr>
          </a:p>
          <a:p>
            <a:endParaRPr lang="en-US" dirty="0">
              <a:solidFill>
                <a:srgbClr val="002060"/>
              </a:solidFill>
            </a:endParaRPr>
          </a:p>
        </p:txBody>
      </p:sp>
    </p:spTree>
    <p:extLst>
      <p:ext uri="{BB962C8B-B14F-4D97-AF65-F5344CB8AC3E}">
        <p14:creationId xmlns:p14="http://schemas.microsoft.com/office/powerpoint/2010/main" xmlns="" val="2453730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barn(inVertical)">
                                      <p:cBhvr>
                                        <p:cTn id="11" dur="500"/>
                                        <p:tgtEl>
                                          <p:spTgt spid="3"/>
                                        </p:tgtEl>
                                      </p:cBhvr>
                                    </p:animEffect>
                                  </p:childTnLst>
                                </p:cTn>
                              </p:par>
                              <p:par>
                                <p:cTn id="12" presetID="16" presetClass="entr" presetSubtype="21" fill="hold" grpId="0" nodeType="with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inVertical)">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110034" y="330949"/>
            <a:ext cx="5376491" cy="715963"/>
          </a:xfrm>
          <a:prstGeom prst="rect">
            <a:avLst/>
          </a:prstGeom>
          <a:solidFill>
            <a:sysClr val="window" lastClr="FFFFFF"/>
          </a:solidFill>
          <a:ln w="25400" cap="flat" cmpd="sng" algn="ctr">
            <a:solidFill>
              <a:srgbClr val="C0504D"/>
            </a:solidFill>
            <a:prstDash val="solid"/>
          </a:ln>
          <a:effectLst/>
        </p:spPr>
        <p:txBody>
          <a:bodyPr vert="horz" lIns="91430" tIns="45715" rIns="91430" bIns="45715" rtlCol="0" anchor="ctr">
            <a:normAutofit fontScale="70000" lnSpcReduction="20000"/>
          </a:bodyPr>
          <a:lstStyle>
            <a:lvl1pPr algn="ctr" defTabSz="1007943" rtl="0" eaLnBrk="1" latinLnBrk="0" hangingPunct="1">
              <a:spcBef>
                <a:spcPct val="0"/>
              </a:spcBef>
              <a:buNone/>
              <a:defRPr sz="4900" kern="1200">
                <a:solidFill>
                  <a:schemeClr val="tx1"/>
                </a:solidFill>
                <a:latin typeface="+mj-lt"/>
                <a:ea typeface="+mj-ea"/>
                <a:cs typeface="+mj-cs"/>
              </a:defRPr>
            </a:lvl1pPr>
          </a:lstStyle>
          <a:p>
            <a:pPr marL="0" marR="0" lvl="0" indent="0" algn="ctr" defTabSz="1007943" rtl="0" eaLnBrk="1" fontAlgn="auto" latinLnBrk="0" hangingPunct="1">
              <a:lnSpc>
                <a:spcPct val="100000"/>
              </a:lnSpc>
              <a:spcBef>
                <a:spcPct val="0"/>
              </a:spcBef>
              <a:spcAft>
                <a:spcPts val="0"/>
              </a:spcAft>
              <a:buClrTx/>
              <a:buSzTx/>
              <a:buFontTx/>
              <a:buNone/>
              <a:tabLst/>
              <a:defRPr/>
            </a:pPr>
            <a:r>
              <a:rPr kumimoji="0" lang="ar-EG" sz="4900" b="1" i="0" u="none" strike="noStrike" kern="1200" cap="none" spc="0" normalizeH="0" baseline="0" noProof="0" dirty="0">
                <a:ln>
                  <a:noFill/>
                </a:ln>
                <a:solidFill>
                  <a:srgbClr val="C0504D">
                    <a:lumMod val="50000"/>
                  </a:srgbClr>
                </a:solidFill>
                <a:effectLst/>
                <a:uLnTx/>
                <a:uFillTx/>
                <a:latin typeface="Calibri"/>
              </a:rPr>
              <a:t>الأهداف التفصيلية للبرنامج التدريبي </a:t>
            </a:r>
          </a:p>
        </p:txBody>
      </p:sp>
      <p:sp>
        <p:nvSpPr>
          <p:cNvPr id="3" name="Folded Corner 2"/>
          <p:cNvSpPr/>
          <p:nvPr/>
        </p:nvSpPr>
        <p:spPr bwMode="auto">
          <a:xfrm>
            <a:off x="395536" y="1593379"/>
            <a:ext cx="8594179" cy="5147989"/>
          </a:xfrm>
          <a:prstGeom prst="foldedCorner">
            <a:avLst/>
          </a:prstGeom>
          <a:solidFill>
            <a:srgbClr val="00B0F0"/>
          </a:solidFill>
          <a:ln w="9525" cap="flat" cmpd="sng" algn="ctr">
            <a:solidFill>
              <a:srgbClr val="C0504D">
                <a:shade val="95000"/>
                <a:satMod val="105000"/>
              </a:srgbClr>
            </a:solidFill>
            <a:prstDash val="solid"/>
            <a:headEnd type="none" w="med" len="med"/>
            <a:tailEnd type="none" w="med" len="med"/>
          </a:ln>
          <a:effectLst>
            <a:outerShdw blurRad="40000" dist="20000" dir="5400000" rotWithShape="0">
              <a:srgbClr val="000000">
                <a:alpha val="38000"/>
              </a:srgbClr>
            </a:outerShdw>
          </a:effectLst>
        </p:spPr>
        <p:txBody>
          <a:bodyPr vert="horz" wrap="none" lIns="91430" tIns="45715" rIns="91430" bIns="45715" numCol="1" rtlCol="1" anchor="ctr" anchorCtr="0" compatLnSpc="1">
            <a:prstTxWarp prst="textNoShape">
              <a:avLst/>
            </a:prstTxWarp>
          </a:bodyPr>
          <a:lstStyle/>
          <a:p>
            <a:pPr marL="285750" marR="0" lvl="0" indent="-285750" algn="justLow" defTabSz="914400" rtl="1" eaLnBrk="1" fontAlgn="auto" latinLnBrk="0" hangingPunct="1">
              <a:lnSpc>
                <a:spcPct val="107000"/>
              </a:lnSpc>
              <a:spcBef>
                <a:spcPts val="0"/>
              </a:spcBef>
              <a:spcAft>
                <a:spcPts val="0"/>
              </a:spcAft>
              <a:buClrTx/>
              <a:buSzTx/>
              <a:buFont typeface="Wingdings" panose="05000000000000000000" pitchFamily="2" charset="2"/>
              <a:buChar char="ü"/>
              <a:tabLst/>
              <a:defRPr/>
            </a:pPr>
            <a:endParaRPr lang="ar-EG" sz="1500" kern="0" dirty="0" smtClean="0">
              <a:solidFill>
                <a:schemeClr val="bg1"/>
              </a:solidFill>
              <a:latin typeface="Arial"/>
              <a:ea typeface="Times New Roman" panose="02020603050405020304" pitchFamily="18" charset="0"/>
              <a:cs typeface="Tahoma" panose="020B0604030504040204" pitchFamily="34" charset="0"/>
            </a:endParaRPr>
          </a:p>
          <a:p>
            <a:pPr marL="285750" marR="0" lvl="0" indent="-285750" algn="justLow" defTabSz="914400" rtl="1" eaLnBrk="1" fontAlgn="auto" latinLnBrk="0" hangingPunct="1">
              <a:lnSpc>
                <a:spcPct val="107000"/>
              </a:lnSpc>
              <a:spcBef>
                <a:spcPts val="0"/>
              </a:spcBef>
              <a:spcAft>
                <a:spcPts val="0"/>
              </a:spcAft>
              <a:buClrTx/>
              <a:buSzTx/>
              <a:buFont typeface="Wingdings" panose="05000000000000000000" pitchFamily="2" charset="2"/>
              <a:buChar char="ü"/>
              <a:tabLst/>
              <a:defRPr/>
            </a:pPr>
            <a:endParaRPr lang="ar-EG" sz="1500" kern="0" dirty="0">
              <a:solidFill>
                <a:schemeClr val="bg1"/>
              </a:solidFill>
              <a:latin typeface="Arial"/>
              <a:ea typeface="Times New Roman" panose="02020603050405020304" pitchFamily="18" charset="0"/>
              <a:cs typeface="Tahoma" panose="020B0604030504040204" pitchFamily="34" charset="0"/>
            </a:endParaRPr>
          </a:p>
          <a:p>
            <a:pPr marL="285750" marR="0" lvl="0" indent="-285750" algn="justLow" defTabSz="914400" rtl="1" eaLnBrk="1" fontAlgn="auto" latinLnBrk="0" hangingPunct="1">
              <a:lnSpc>
                <a:spcPct val="107000"/>
              </a:lnSpc>
              <a:spcBef>
                <a:spcPts val="0"/>
              </a:spcBef>
              <a:spcAft>
                <a:spcPts val="0"/>
              </a:spcAft>
              <a:buClrTx/>
              <a:buSzTx/>
              <a:buFont typeface="Wingdings" panose="05000000000000000000" pitchFamily="2" charset="2"/>
              <a:buChar char="ü"/>
              <a:tabLst/>
              <a:defRPr/>
            </a:pPr>
            <a:endParaRPr lang="ar-EG" sz="1500" kern="0" dirty="0" smtClean="0">
              <a:solidFill>
                <a:schemeClr val="bg1"/>
              </a:solidFill>
              <a:latin typeface="Arial"/>
              <a:ea typeface="Times New Roman" panose="02020603050405020304" pitchFamily="18" charset="0"/>
              <a:cs typeface="Tahoma" panose="020B0604030504040204" pitchFamily="34" charset="0"/>
            </a:endParaRPr>
          </a:p>
          <a:p>
            <a:pPr marL="285750" marR="0" lvl="0" indent="-285750" algn="justLow" defTabSz="914400" rtl="1" eaLnBrk="1" fontAlgn="auto" latinLnBrk="0" hangingPunct="1">
              <a:lnSpc>
                <a:spcPct val="107000"/>
              </a:lnSpc>
              <a:spcBef>
                <a:spcPts val="0"/>
              </a:spcBef>
              <a:spcAft>
                <a:spcPts val="0"/>
              </a:spcAft>
              <a:buClrTx/>
              <a:buSzTx/>
              <a:buFont typeface="Wingdings" panose="05000000000000000000" pitchFamily="2" charset="2"/>
              <a:buChar char="ü"/>
              <a:tabLst/>
              <a:defRPr/>
            </a:pPr>
            <a:endParaRPr lang="ar-EG" kern="0" dirty="0" smtClean="0">
              <a:solidFill>
                <a:schemeClr val="bg1"/>
              </a:solidFill>
              <a:latin typeface="Arial"/>
              <a:ea typeface="Times New Roman" panose="02020603050405020304" pitchFamily="18" charset="0"/>
              <a:cs typeface="Tahoma" panose="020B0604030504040204" pitchFamily="34" charset="0"/>
            </a:endParaRPr>
          </a:p>
          <a:p>
            <a:pPr marL="285750" marR="0" lvl="0" indent="-285750" algn="justLow" defTabSz="914400" rtl="1" eaLnBrk="1" fontAlgn="auto" latinLnBrk="0" hangingPunct="1">
              <a:lnSpc>
                <a:spcPct val="107000"/>
              </a:lnSpc>
              <a:spcBef>
                <a:spcPts val="0"/>
              </a:spcBef>
              <a:spcAft>
                <a:spcPts val="0"/>
              </a:spcAft>
              <a:buClrTx/>
              <a:buSzTx/>
              <a:buFont typeface="Wingdings" panose="05000000000000000000" pitchFamily="2" charset="2"/>
              <a:buChar char="ü"/>
              <a:tabLst/>
              <a:defRPr/>
            </a:pPr>
            <a:r>
              <a:rPr lang="ar-SA" sz="2000" kern="0" dirty="0" smtClean="0">
                <a:solidFill>
                  <a:schemeClr val="bg1"/>
                </a:solidFill>
                <a:latin typeface="Arial"/>
                <a:ea typeface="Times New Roman" panose="02020603050405020304" pitchFamily="18" charset="0"/>
                <a:cs typeface="Tahoma" panose="020B0604030504040204" pitchFamily="34" charset="0"/>
              </a:rPr>
              <a:t>أن </a:t>
            </a:r>
            <a:r>
              <a:rPr lang="ar-SA" sz="2000" kern="0" dirty="0">
                <a:solidFill>
                  <a:schemeClr val="bg1"/>
                </a:solidFill>
                <a:latin typeface="Arial"/>
                <a:ea typeface="Times New Roman" panose="02020603050405020304" pitchFamily="18" charset="0"/>
                <a:cs typeface="Tahoma" panose="020B0604030504040204" pitchFamily="34" charset="0"/>
              </a:rPr>
              <a:t>يتعرف المتدرب على ماهية المشروع وإدارة المشروع .</a:t>
            </a:r>
          </a:p>
          <a:p>
            <a:pPr marL="285750" marR="0" lvl="0" indent="-285750" algn="justLow" defTabSz="914400" rtl="1" eaLnBrk="1" fontAlgn="auto" latinLnBrk="0" hangingPunct="1">
              <a:lnSpc>
                <a:spcPct val="107000"/>
              </a:lnSpc>
              <a:spcBef>
                <a:spcPts val="0"/>
              </a:spcBef>
              <a:spcAft>
                <a:spcPts val="0"/>
              </a:spcAft>
              <a:buClrTx/>
              <a:buSzTx/>
              <a:buFont typeface="Wingdings" panose="05000000000000000000" pitchFamily="2" charset="2"/>
              <a:buChar char="ü"/>
              <a:tabLst/>
              <a:defRPr/>
            </a:pPr>
            <a:r>
              <a:rPr lang="ar-SA" sz="2000" kern="0" dirty="0" smtClean="0">
                <a:solidFill>
                  <a:schemeClr val="bg1"/>
                </a:solidFill>
                <a:latin typeface="Arial"/>
                <a:ea typeface="Times New Roman" panose="02020603050405020304" pitchFamily="18" charset="0"/>
                <a:cs typeface="Tahoma" panose="020B0604030504040204" pitchFamily="34" charset="0"/>
              </a:rPr>
              <a:t>أن </a:t>
            </a:r>
            <a:r>
              <a:rPr lang="ar-SA" sz="2000" kern="0" dirty="0">
                <a:solidFill>
                  <a:schemeClr val="bg1"/>
                </a:solidFill>
                <a:latin typeface="Arial"/>
                <a:ea typeface="Times New Roman" panose="02020603050405020304" pitchFamily="18" charset="0"/>
                <a:cs typeface="Tahoma" panose="020B0604030504040204" pitchFamily="34" charset="0"/>
              </a:rPr>
              <a:t>يكتشف المتدرب مراحل خطة إعداد وتنفيذ المشروع الصغير .</a:t>
            </a:r>
          </a:p>
          <a:p>
            <a:pPr marL="285750" marR="0" lvl="0" indent="-285750" algn="justLow" defTabSz="914400" rtl="1" eaLnBrk="1" fontAlgn="auto" latinLnBrk="0" hangingPunct="1">
              <a:lnSpc>
                <a:spcPct val="107000"/>
              </a:lnSpc>
              <a:spcBef>
                <a:spcPts val="0"/>
              </a:spcBef>
              <a:spcAft>
                <a:spcPts val="0"/>
              </a:spcAft>
              <a:buClrTx/>
              <a:buSzTx/>
              <a:buFont typeface="Wingdings" panose="05000000000000000000" pitchFamily="2" charset="2"/>
              <a:buChar char="ü"/>
              <a:tabLst/>
              <a:defRPr/>
            </a:pPr>
            <a:r>
              <a:rPr lang="ar-SA" sz="2000" kern="0" dirty="0" smtClean="0">
                <a:solidFill>
                  <a:schemeClr val="bg1"/>
                </a:solidFill>
                <a:latin typeface="Arial"/>
                <a:ea typeface="Times New Roman" panose="02020603050405020304" pitchFamily="18" charset="0"/>
                <a:cs typeface="Tahoma" panose="020B0604030504040204" pitchFamily="34" charset="0"/>
              </a:rPr>
              <a:t>أن </a:t>
            </a:r>
            <a:r>
              <a:rPr lang="ar-SA" sz="2000" kern="0" dirty="0">
                <a:solidFill>
                  <a:schemeClr val="bg1"/>
                </a:solidFill>
                <a:latin typeface="Arial"/>
                <a:ea typeface="Times New Roman" panose="02020603050405020304" pitchFamily="18" charset="0"/>
                <a:cs typeface="Tahoma" panose="020B0604030504040204" pitchFamily="34" charset="0"/>
              </a:rPr>
              <a:t>يتعرف المتدرب على طرق تقييم المشروع وأسباب فشله .</a:t>
            </a:r>
          </a:p>
          <a:p>
            <a:pPr marL="285750" marR="0" lvl="0" indent="-285750" algn="justLow" defTabSz="914400" rtl="1" eaLnBrk="1" fontAlgn="auto" latinLnBrk="0" hangingPunct="1">
              <a:lnSpc>
                <a:spcPct val="107000"/>
              </a:lnSpc>
              <a:spcBef>
                <a:spcPts val="0"/>
              </a:spcBef>
              <a:spcAft>
                <a:spcPts val="0"/>
              </a:spcAft>
              <a:buClrTx/>
              <a:buSzTx/>
              <a:buFont typeface="Wingdings" panose="05000000000000000000" pitchFamily="2" charset="2"/>
              <a:buChar char="ü"/>
              <a:tabLst/>
              <a:defRPr/>
            </a:pPr>
            <a:r>
              <a:rPr lang="ar-SA" sz="2000" kern="0" dirty="0" smtClean="0">
                <a:solidFill>
                  <a:schemeClr val="bg1"/>
                </a:solidFill>
                <a:latin typeface="Arial"/>
                <a:ea typeface="Times New Roman" panose="02020603050405020304" pitchFamily="18" charset="0"/>
                <a:cs typeface="Tahoma" panose="020B0604030504040204" pitchFamily="34" charset="0"/>
              </a:rPr>
              <a:t>أن </a:t>
            </a:r>
            <a:r>
              <a:rPr lang="ar-SA" sz="2000" kern="0" dirty="0">
                <a:solidFill>
                  <a:schemeClr val="bg1"/>
                </a:solidFill>
                <a:latin typeface="Arial"/>
                <a:ea typeface="Times New Roman" panose="02020603050405020304" pitchFamily="18" charset="0"/>
                <a:cs typeface="Tahoma" panose="020B0604030504040204" pitchFamily="34" charset="0"/>
              </a:rPr>
              <a:t>يتعرف المتدرب على اهمية التخطيط والحاجة اليه .</a:t>
            </a:r>
          </a:p>
          <a:p>
            <a:pPr marL="285750" marR="0" lvl="0" indent="-285750" algn="justLow" defTabSz="914400" rtl="1" eaLnBrk="1" fontAlgn="auto" latinLnBrk="0" hangingPunct="1">
              <a:lnSpc>
                <a:spcPct val="107000"/>
              </a:lnSpc>
              <a:spcBef>
                <a:spcPts val="0"/>
              </a:spcBef>
              <a:spcAft>
                <a:spcPts val="0"/>
              </a:spcAft>
              <a:buClrTx/>
              <a:buSzTx/>
              <a:buFont typeface="Wingdings" panose="05000000000000000000" pitchFamily="2" charset="2"/>
              <a:buChar char="ü"/>
              <a:tabLst/>
              <a:defRPr/>
            </a:pPr>
            <a:r>
              <a:rPr lang="ar-SA" sz="2000" kern="0" dirty="0" smtClean="0">
                <a:solidFill>
                  <a:schemeClr val="bg1"/>
                </a:solidFill>
                <a:latin typeface="Arial"/>
                <a:ea typeface="Times New Roman" panose="02020603050405020304" pitchFamily="18" charset="0"/>
                <a:cs typeface="Tahoma" panose="020B0604030504040204" pitchFamily="34" charset="0"/>
              </a:rPr>
              <a:t>أن </a:t>
            </a:r>
            <a:r>
              <a:rPr lang="ar-SA" sz="2000" kern="0" dirty="0">
                <a:solidFill>
                  <a:schemeClr val="bg1"/>
                </a:solidFill>
                <a:latin typeface="Arial"/>
                <a:ea typeface="Times New Roman" panose="02020603050405020304" pitchFamily="18" charset="0"/>
                <a:cs typeface="Tahoma" panose="020B0604030504040204" pitchFamily="34" charset="0"/>
              </a:rPr>
              <a:t>يكتشف المتدرب اهمية الريادة ودورها في المجتمع .</a:t>
            </a:r>
          </a:p>
          <a:p>
            <a:pPr marL="285750" marR="0" lvl="0" indent="-285750" algn="justLow" defTabSz="914400" rtl="1" eaLnBrk="1" fontAlgn="auto" latinLnBrk="0" hangingPunct="1">
              <a:lnSpc>
                <a:spcPct val="107000"/>
              </a:lnSpc>
              <a:spcBef>
                <a:spcPts val="0"/>
              </a:spcBef>
              <a:spcAft>
                <a:spcPts val="0"/>
              </a:spcAft>
              <a:buClrTx/>
              <a:buSzTx/>
              <a:buFont typeface="Wingdings" panose="05000000000000000000" pitchFamily="2" charset="2"/>
              <a:buChar char="ü"/>
              <a:tabLst/>
              <a:defRPr/>
            </a:pPr>
            <a:r>
              <a:rPr lang="ar-SA" sz="2000" kern="0" dirty="0" smtClean="0">
                <a:solidFill>
                  <a:schemeClr val="bg1"/>
                </a:solidFill>
                <a:latin typeface="Arial"/>
                <a:ea typeface="Times New Roman" panose="02020603050405020304" pitchFamily="18" charset="0"/>
                <a:cs typeface="Tahoma" panose="020B0604030504040204" pitchFamily="34" charset="0"/>
              </a:rPr>
              <a:t>ان </a:t>
            </a:r>
            <a:r>
              <a:rPr lang="ar-SA" sz="2000" kern="0" dirty="0">
                <a:solidFill>
                  <a:schemeClr val="bg1"/>
                </a:solidFill>
                <a:latin typeface="Arial"/>
                <a:ea typeface="Times New Roman" panose="02020603050405020304" pitchFamily="18" charset="0"/>
                <a:cs typeface="Tahoma" panose="020B0604030504040204" pitchFamily="34" charset="0"/>
              </a:rPr>
              <a:t>يكتشف المتدرب أدوار الريادة في مؤسسات الاعمال .</a:t>
            </a:r>
          </a:p>
          <a:p>
            <a:pPr marL="285750" marR="0" lvl="0" indent="-285750" algn="justLow" defTabSz="914400" rtl="1" eaLnBrk="1" fontAlgn="auto" latinLnBrk="0" hangingPunct="1">
              <a:lnSpc>
                <a:spcPct val="107000"/>
              </a:lnSpc>
              <a:spcBef>
                <a:spcPts val="0"/>
              </a:spcBef>
              <a:spcAft>
                <a:spcPts val="0"/>
              </a:spcAft>
              <a:buClrTx/>
              <a:buSzTx/>
              <a:buFont typeface="Wingdings" panose="05000000000000000000" pitchFamily="2" charset="2"/>
              <a:buChar char="ü"/>
              <a:tabLst/>
              <a:defRPr/>
            </a:pPr>
            <a:r>
              <a:rPr lang="ar-SA" sz="2000" kern="0" dirty="0" smtClean="0">
                <a:solidFill>
                  <a:schemeClr val="bg1"/>
                </a:solidFill>
                <a:latin typeface="Arial"/>
                <a:ea typeface="Times New Roman" panose="02020603050405020304" pitchFamily="18" charset="0"/>
                <a:cs typeface="Tahoma" panose="020B0604030504040204" pitchFamily="34" charset="0"/>
              </a:rPr>
              <a:t>ان </a:t>
            </a:r>
            <a:r>
              <a:rPr lang="ar-SA" sz="2000" kern="0" dirty="0">
                <a:solidFill>
                  <a:schemeClr val="bg1"/>
                </a:solidFill>
                <a:latin typeface="Arial"/>
                <a:ea typeface="Times New Roman" panose="02020603050405020304" pitchFamily="18" charset="0"/>
                <a:cs typeface="Tahoma" panose="020B0604030504040204" pitchFamily="34" charset="0"/>
              </a:rPr>
              <a:t>يتعرف المتدرب على المؤسسة الصغيرة وأسباب الاهتمام بها .</a:t>
            </a:r>
          </a:p>
          <a:p>
            <a:pPr marL="285750" marR="0" lvl="0" indent="-285750" algn="justLow" defTabSz="914400" rtl="1" eaLnBrk="1" fontAlgn="auto" latinLnBrk="0" hangingPunct="1">
              <a:lnSpc>
                <a:spcPct val="107000"/>
              </a:lnSpc>
              <a:spcBef>
                <a:spcPts val="0"/>
              </a:spcBef>
              <a:spcAft>
                <a:spcPts val="0"/>
              </a:spcAft>
              <a:buClrTx/>
              <a:buSzTx/>
              <a:buFont typeface="Wingdings" panose="05000000000000000000" pitchFamily="2" charset="2"/>
              <a:buChar char="ü"/>
              <a:tabLst/>
              <a:defRPr/>
            </a:pPr>
            <a:r>
              <a:rPr lang="ar-SA" sz="2000" kern="0" dirty="0" smtClean="0">
                <a:solidFill>
                  <a:schemeClr val="bg1"/>
                </a:solidFill>
                <a:latin typeface="Arial"/>
                <a:ea typeface="Times New Roman" panose="02020603050405020304" pitchFamily="18" charset="0"/>
                <a:cs typeface="Tahoma" panose="020B0604030504040204" pitchFamily="34" charset="0"/>
              </a:rPr>
              <a:t>أن </a:t>
            </a:r>
            <a:r>
              <a:rPr lang="ar-SA" sz="2000" kern="0" dirty="0">
                <a:solidFill>
                  <a:schemeClr val="bg1"/>
                </a:solidFill>
                <a:latin typeface="Arial"/>
                <a:ea typeface="Times New Roman" panose="02020603050405020304" pitchFamily="18" charset="0"/>
                <a:cs typeface="Tahoma" panose="020B0604030504040204" pitchFamily="34" charset="0"/>
              </a:rPr>
              <a:t>يكتسب المتدرب مهارات التفاوض والاصغاء .</a:t>
            </a:r>
          </a:p>
          <a:p>
            <a:pPr marL="285750" marR="0" lvl="0" indent="-285750" algn="justLow" defTabSz="914400" rtl="1" eaLnBrk="1" fontAlgn="auto" latinLnBrk="0" hangingPunct="1">
              <a:lnSpc>
                <a:spcPct val="107000"/>
              </a:lnSpc>
              <a:spcBef>
                <a:spcPts val="0"/>
              </a:spcBef>
              <a:spcAft>
                <a:spcPts val="0"/>
              </a:spcAft>
              <a:buClrTx/>
              <a:buSzTx/>
              <a:buFont typeface="Wingdings" panose="05000000000000000000" pitchFamily="2" charset="2"/>
              <a:buChar char="ü"/>
              <a:tabLst/>
              <a:defRPr/>
            </a:pPr>
            <a:r>
              <a:rPr lang="ar-SA" sz="2000" kern="0" dirty="0" smtClean="0">
                <a:solidFill>
                  <a:schemeClr val="bg1"/>
                </a:solidFill>
                <a:latin typeface="Arial"/>
                <a:ea typeface="Times New Roman" panose="02020603050405020304" pitchFamily="18" charset="0"/>
                <a:cs typeface="Tahoma" panose="020B0604030504040204" pitchFamily="34" charset="0"/>
              </a:rPr>
              <a:t>أن </a:t>
            </a:r>
            <a:r>
              <a:rPr lang="ar-SA" sz="2000" kern="0" dirty="0">
                <a:solidFill>
                  <a:schemeClr val="bg1"/>
                </a:solidFill>
                <a:latin typeface="Arial"/>
                <a:ea typeface="Times New Roman" panose="02020603050405020304" pitchFamily="18" charset="0"/>
                <a:cs typeface="Tahoma" panose="020B0604030504040204" pitchFamily="34" charset="0"/>
              </a:rPr>
              <a:t>يتعرف المتدرب على عوامل النجاح الاساسية في إنشاء مؤسسة صغيرة .</a:t>
            </a:r>
          </a:p>
          <a:p>
            <a:pPr marL="285750" marR="0" lvl="0" indent="-285750" algn="justLow" defTabSz="914400" rtl="1" eaLnBrk="1" fontAlgn="auto" latinLnBrk="0" hangingPunct="1">
              <a:lnSpc>
                <a:spcPct val="107000"/>
              </a:lnSpc>
              <a:spcBef>
                <a:spcPts val="0"/>
              </a:spcBef>
              <a:spcAft>
                <a:spcPts val="0"/>
              </a:spcAft>
              <a:buClrTx/>
              <a:buSzTx/>
              <a:buFont typeface="Wingdings" panose="05000000000000000000" pitchFamily="2" charset="2"/>
              <a:buChar char="ü"/>
              <a:tabLst/>
              <a:defRPr/>
            </a:pPr>
            <a:r>
              <a:rPr lang="ar-SA" sz="2000" kern="0" dirty="0" smtClean="0">
                <a:solidFill>
                  <a:schemeClr val="bg1"/>
                </a:solidFill>
                <a:latin typeface="Arial"/>
                <a:ea typeface="Times New Roman" panose="02020603050405020304" pitchFamily="18" charset="0"/>
                <a:cs typeface="Tahoma" panose="020B0604030504040204" pitchFamily="34" charset="0"/>
              </a:rPr>
              <a:t>أن </a:t>
            </a:r>
            <a:r>
              <a:rPr lang="ar-SA" sz="2000" kern="0" dirty="0">
                <a:solidFill>
                  <a:schemeClr val="bg1"/>
                </a:solidFill>
                <a:latin typeface="Arial"/>
                <a:ea typeface="Times New Roman" panose="02020603050405020304" pitchFamily="18" charset="0"/>
                <a:cs typeface="Tahoma" panose="020B0604030504040204" pitchFamily="34" charset="0"/>
              </a:rPr>
              <a:t>يكتشف المتدرب وسائل اختيار السوق المناسب .</a:t>
            </a:r>
          </a:p>
          <a:p>
            <a:pPr marL="285750" marR="0" lvl="0" indent="-285750" algn="justLow" defTabSz="914400" rtl="1" eaLnBrk="1" fontAlgn="auto" latinLnBrk="0" hangingPunct="1">
              <a:lnSpc>
                <a:spcPct val="107000"/>
              </a:lnSpc>
              <a:spcBef>
                <a:spcPts val="0"/>
              </a:spcBef>
              <a:spcAft>
                <a:spcPts val="0"/>
              </a:spcAft>
              <a:buClrTx/>
              <a:buSzTx/>
              <a:buFont typeface="Wingdings" panose="05000000000000000000" pitchFamily="2" charset="2"/>
              <a:buChar char="ü"/>
              <a:tabLst/>
              <a:defRPr/>
            </a:pPr>
            <a:r>
              <a:rPr lang="ar-SA" sz="2000" kern="0" dirty="0" smtClean="0">
                <a:solidFill>
                  <a:schemeClr val="bg1"/>
                </a:solidFill>
                <a:latin typeface="Arial"/>
                <a:ea typeface="Times New Roman" panose="02020603050405020304" pitchFamily="18" charset="0"/>
                <a:cs typeface="Tahoma" panose="020B0604030504040204" pitchFamily="34" charset="0"/>
              </a:rPr>
              <a:t>أن </a:t>
            </a:r>
            <a:r>
              <a:rPr lang="ar-SA" sz="2000" kern="0" dirty="0">
                <a:solidFill>
                  <a:schemeClr val="bg1"/>
                </a:solidFill>
                <a:latin typeface="Arial"/>
                <a:ea typeface="Times New Roman" panose="02020603050405020304" pitchFamily="18" charset="0"/>
                <a:cs typeface="Tahoma" panose="020B0604030504040204" pitchFamily="34" charset="0"/>
              </a:rPr>
              <a:t>يتعرف المتدرب على خطوات بدء المشروع .</a:t>
            </a:r>
          </a:p>
          <a:p>
            <a:pPr marL="285750" marR="0" lvl="0" indent="-285750" algn="justLow" defTabSz="914400" rtl="1" eaLnBrk="1" fontAlgn="auto" latinLnBrk="0" hangingPunct="1">
              <a:lnSpc>
                <a:spcPct val="107000"/>
              </a:lnSpc>
              <a:spcBef>
                <a:spcPts val="0"/>
              </a:spcBef>
              <a:spcAft>
                <a:spcPts val="0"/>
              </a:spcAft>
              <a:buClrTx/>
              <a:buSzTx/>
              <a:buFont typeface="Wingdings" panose="05000000000000000000" pitchFamily="2" charset="2"/>
              <a:buChar char="ü"/>
              <a:tabLst/>
              <a:defRPr/>
            </a:pPr>
            <a:r>
              <a:rPr lang="ar-SA" sz="2000" kern="0" dirty="0" smtClean="0">
                <a:solidFill>
                  <a:schemeClr val="bg1"/>
                </a:solidFill>
                <a:latin typeface="Arial"/>
                <a:ea typeface="Times New Roman" panose="02020603050405020304" pitchFamily="18" charset="0"/>
                <a:cs typeface="Tahoma" panose="020B0604030504040204" pitchFamily="34" charset="0"/>
              </a:rPr>
              <a:t>أن </a:t>
            </a:r>
            <a:r>
              <a:rPr lang="ar-SA" sz="2000" kern="0" dirty="0">
                <a:solidFill>
                  <a:schemeClr val="bg1"/>
                </a:solidFill>
                <a:latin typeface="Arial"/>
                <a:ea typeface="Times New Roman" panose="02020603050405020304" pitchFamily="18" charset="0"/>
                <a:cs typeface="Tahoma" panose="020B0604030504040204" pitchFamily="34" charset="0"/>
              </a:rPr>
              <a:t>يتعرف المتدرب على الاشكال القانونية لملكية المؤسسة .</a:t>
            </a:r>
          </a:p>
          <a:p>
            <a:pPr marL="285750" marR="0" lvl="0" indent="-285750" algn="justLow" defTabSz="914400" rtl="1" eaLnBrk="1" fontAlgn="auto" latinLnBrk="0" hangingPunct="1">
              <a:lnSpc>
                <a:spcPct val="107000"/>
              </a:lnSpc>
              <a:spcBef>
                <a:spcPts val="0"/>
              </a:spcBef>
              <a:spcAft>
                <a:spcPts val="0"/>
              </a:spcAft>
              <a:buClrTx/>
              <a:buSzTx/>
              <a:buFont typeface="Wingdings" panose="05000000000000000000" pitchFamily="2" charset="2"/>
              <a:buChar char="ü"/>
              <a:tabLst/>
              <a:defRPr/>
            </a:pPr>
            <a:r>
              <a:rPr lang="ar-SA" sz="2000" kern="0" dirty="0" smtClean="0">
                <a:solidFill>
                  <a:schemeClr val="bg1"/>
                </a:solidFill>
                <a:latin typeface="Arial"/>
                <a:ea typeface="Times New Roman" panose="02020603050405020304" pitchFamily="18" charset="0"/>
                <a:cs typeface="Tahoma" panose="020B0604030504040204" pitchFamily="34" charset="0"/>
              </a:rPr>
              <a:t>التعرف </a:t>
            </a:r>
            <a:r>
              <a:rPr lang="ar-SA" sz="2000" kern="0" dirty="0">
                <a:solidFill>
                  <a:schemeClr val="bg1"/>
                </a:solidFill>
                <a:latin typeface="Arial"/>
                <a:ea typeface="Times New Roman" panose="02020603050405020304" pitchFamily="18" charset="0"/>
                <a:cs typeface="Tahoma" panose="020B0604030504040204" pitchFamily="34" charset="0"/>
              </a:rPr>
              <a:t>على مصادر تمويل المؤسسات وطرق الدخول لعالم الاعمال . </a:t>
            </a:r>
          </a:p>
          <a:p>
            <a:pPr marL="285750" marR="0" lvl="0" indent="-285750" algn="justLow" defTabSz="914400" rtl="1" eaLnBrk="1" fontAlgn="auto" latinLnBrk="0" hangingPunct="1">
              <a:lnSpc>
                <a:spcPct val="107000"/>
              </a:lnSpc>
              <a:spcBef>
                <a:spcPts val="0"/>
              </a:spcBef>
              <a:spcAft>
                <a:spcPts val="0"/>
              </a:spcAft>
              <a:buClrTx/>
              <a:buSzTx/>
              <a:buFont typeface="Wingdings" panose="05000000000000000000" pitchFamily="2" charset="2"/>
              <a:buChar char="ü"/>
              <a:tabLst/>
              <a:defRPr/>
            </a:pPr>
            <a:r>
              <a:rPr lang="ar-SA" sz="2000" kern="0" dirty="0" smtClean="0">
                <a:solidFill>
                  <a:schemeClr val="bg1"/>
                </a:solidFill>
                <a:latin typeface="Arial"/>
                <a:ea typeface="Times New Roman" panose="02020603050405020304" pitchFamily="18" charset="0"/>
                <a:cs typeface="Tahoma" panose="020B0604030504040204" pitchFamily="34" charset="0"/>
              </a:rPr>
              <a:t>أن </a:t>
            </a:r>
            <a:r>
              <a:rPr lang="ar-SA" sz="2000" kern="0" dirty="0">
                <a:solidFill>
                  <a:schemeClr val="bg1"/>
                </a:solidFill>
                <a:latin typeface="Arial"/>
                <a:ea typeface="Times New Roman" panose="02020603050405020304" pitchFamily="18" charset="0"/>
                <a:cs typeface="Tahoma" panose="020B0604030504040204" pitchFamily="34" charset="0"/>
              </a:rPr>
              <a:t>يتعرف المتدرب على توزيعات الارباح والخسائر .</a:t>
            </a:r>
          </a:p>
          <a:p>
            <a:pPr marL="285750" marR="0" lvl="0" indent="-285750" algn="justLow" defTabSz="914400" rtl="1" eaLnBrk="1" fontAlgn="auto" latinLnBrk="0" hangingPunct="1">
              <a:lnSpc>
                <a:spcPct val="107000"/>
              </a:lnSpc>
              <a:spcBef>
                <a:spcPts val="0"/>
              </a:spcBef>
              <a:spcAft>
                <a:spcPts val="0"/>
              </a:spcAft>
              <a:buClrTx/>
              <a:buSzTx/>
              <a:buFont typeface="Wingdings" panose="05000000000000000000" pitchFamily="2" charset="2"/>
              <a:buChar char="ü"/>
              <a:tabLst/>
              <a:defRPr/>
            </a:pPr>
            <a:r>
              <a:rPr lang="ar-SA" sz="2000" kern="0" dirty="0" smtClean="0">
                <a:solidFill>
                  <a:schemeClr val="bg1"/>
                </a:solidFill>
                <a:latin typeface="Arial"/>
                <a:ea typeface="Times New Roman" panose="02020603050405020304" pitchFamily="18" charset="0"/>
                <a:cs typeface="Tahoma" panose="020B0604030504040204" pitchFamily="34" charset="0"/>
              </a:rPr>
              <a:t>أن </a:t>
            </a:r>
            <a:r>
              <a:rPr lang="ar-SA" sz="2000" kern="0" dirty="0">
                <a:solidFill>
                  <a:schemeClr val="bg1"/>
                </a:solidFill>
                <a:latin typeface="Arial"/>
                <a:ea typeface="Times New Roman" panose="02020603050405020304" pitchFamily="18" charset="0"/>
                <a:cs typeface="Tahoma" panose="020B0604030504040204" pitchFamily="34" charset="0"/>
              </a:rPr>
              <a:t>يتعرف المتدرب على خطة عمل المؤسسة وهيكلتها .</a:t>
            </a:r>
          </a:p>
          <a:p>
            <a:pPr marL="285750" marR="0" lvl="0" indent="-285750" algn="justLow" defTabSz="914400" rtl="1" eaLnBrk="1" fontAlgn="auto" latinLnBrk="0" hangingPunct="1">
              <a:lnSpc>
                <a:spcPct val="107000"/>
              </a:lnSpc>
              <a:spcBef>
                <a:spcPts val="0"/>
              </a:spcBef>
              <a:spcAft>
                <a:spcPts val="0"/>
              </a:spcAft>
              <a:buClrTx/>
              <a:buSzTx/>
              <a:buFont typeface="Wingdings" panose="05000000000000000000" pitchFamily="2" charset="2"/>
              <a:buChar char="ü"/>
              <a:tabLst/>
              <a:defRPr/>
            </a:pPr>
            <a:endParaRPr kumimoji="0" lang="ar-SA" sz="1500" b="1" i="0" u="none" strike="noStrike" kern="0" cap="none" spc="0" normalizeH="0" baseline="0" noProof="0" dirty="0">
              <a:ln>
                <a:noFill/>
              </a:ln>
              <a:solidFill>
                <a:schemeClr val="bg1"/>
              </a:solidFill>
              <a:effectLst/>
              <a:uLnTx/>
              <a:uFillTx/>
              <a:latin typeface="Arial"/>
              <a:ea typeface="Times New Roman" panose="02020603050405020304" pitchFamily="18" charset="0"/>
              <a:cs typeface="Tahoma" panose="020B0604030504040204" pitchFamily="34" charset="0"/>
            </a:endParaRPr>
          </a:p>
        </p:txBody>
      </p:sp>
      <p:sp>
        <p:nvSpPr>
          <p:cNvPr id="4" name="Rectangle 3"/>
          <p:cNvSpPr/>
          <p:nvPr/>
        </p:nvSpPr>
        <p:spPr>
          <a:xfrm>
            <a:off x="251520" y="1104707"/>
            <a:ext cx="8738195" cy="430877"/>
          </a:xfrm>
          <a:prstGeom prst="rect">
            <a:avLst/>
          </a:prstGeom>
        </p:spPr>
        <p:txBody>
          <a:bodyPr wrap="square" lIns="91430" tIns="45715" rIns="91430" bIns="45715">
            <a:spAutoFit/>
          </a:bodyPr>
          <a:lstStyle/>
          <a:p>
            <a:pPr algn="ctr" rtl="1" eaLnBrk="1" fontAlgn="auto" hangingPunct="1">
              <a:spcBef>
                <a:spcPts val="0"/>
              </a:spcBef>
              <a:spcAft>
                <a:spcPts val="0"/>
              </a:spcAft>
            </a:pPr>
            <a:r>
              <a:rPr lang="ar-EG" sz="2200" b="1" dirty="0">
                <a:solidFill>
                  <a:srgbClr val="C00000"/>
                </a:solidFill>
                <a:latin typeface="Arial"/>
              </a:rPr>
              <a:t>بنهاية هذا البرنامج التدريبي نتوقع أن المشاركون قد حققوا النتائج الآتية (بمشيئة الله ) </a:t>
            </a:r>
          </a:p>
        </p:txBody>
      </p:sp>
    </p:spTree>
    <p:extLst>
      <p:ext uri="{BB962C8B-B14F-4D97-AF65-F5344CB8AC3E}">
        <p14:creationId xmlns:p14="http://schemas.microsoft.com/office/powerpoint/2010/main" xmlns="" val="2203311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par>
                          <p:cTn id="13" fill="hold">
                            <p:stCondLst>
                              <p:cond delay="500"/>
                            </p:stCondLst>
                            <p:childTnLst>
                              <p:par>
                                <p:cTn id="14" presetID="16" presetClass="entr" presetSubtype="21"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barn(inVertical)">
                                      <p:cBhvr>
                                        <p:cTn id="16" dur="5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arn(inVertical)">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barn(inVertical)">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barn(inVertical)">
                                      <p:cBhvr>
                                        <p:cTn id="31" dur="500"/>
                                        <p:tgtEl>
                                          <p:spTgt spid="3">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nodeType="click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barn(inVertical)">
                                      <p:cBhvr>
                                        <p:cTn id="36" dur="500"/>
                                        <p:tgtEl>
                                          <p:spTgt spid="3">
                                            <p:txEl>
                                              <p:pRg st="7" end="7"/>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nodeType="click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Effect transition="in" filter="barn(inVertical)">
                                      <p:cBhvr>
                                        <p:cTn id="41" dur="500"/>
                                        <p:tgtEl>
                                          <p:spTgt spid="3">
                                            <p:txEl>
                                              <p:pRg st="8" end="8"/>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nodeType="clickEffect">
                                  <p:stCondLst>
                                    <p:cond delay="0"/>
                                  </p:stCondLst>
                                  <p:childTnLst>
                                    <p:set>
                                      <p:cBhvr>
                                        <p:cTn id="45" dur="1" fill="hold">
                                          <p:stCondLst>
                                            <p:cond delay="0"/>
                                          </p:stCondLst>
                                        </p:cTn>
                                        <p:tgtEl>
                                          <p:spTgt spid="3">
                                            <p:txEl>
                                              <p:pRg st="9" end="9"/>
                                            </p:txEl>
                                          </p:spTgt>
                                        </p:tgtEl>
                                        <p:attrNameLst>
                                          <p:attrName>style.visibility</p:attrName>
                                        </p:attrNameLst>
                                      </p:cBhvr>
                                      <p:to>
                                        <p:strVal val="visible"/>
                                      </p:to>
                                    </p:set>
                                    <p:animEffect transition="in" filter="barn(inVertical)">
                                      <p:cBhvr>
                                        <p:cTn id="46" dur="500"/>
                                        <p:tgtEl>
                                          <p:spTgt spid="3">
                                            <p:txEl>
                                              <p:pRg st="9" end="9"/>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nodeType="click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Effect transition="in" filter="barn(inVertical)">
                                      <p:cBhvr>
                                        <p:cTn id="51" dur="500"/>
                                        <p:tgtEl>
                                          <p:spTgt spid="3">
                                            <p:txEl>
                                              <p:pRg st="10" end="10"/>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6" presetClass="entr" presetSubtype="21" fill="hold" nodeType="clickEffect">
                                  <p:stCondLst>
                                    <p:cond delay="0"/>
                                  </p:stCondLst>
                                  <p:childTnLst>
                                    <p:set>
                                      <p:cBhvr>
                                        <p:cTn id="55" dur="1" fill="hold">
                                          <p:stCondLst>
                                            <p:cond delay="0"/>
                                          </p:stCondLst>
                                        </p:cTn>
                                        <p:tgtEl>
                                          <p:spTgt spid="3">
                                            <p:txEl>
                                              <p:pRg st="11" end="11"/>
                                            </p:txEl>
                                          </p:spTgt>
                                        </p:tgtEl>
                                        <p:attrNameLst>
                                          <p:attrName>style.visibility</p:attrName>
                                        </p:attrNameLst>
                                      </p:cBhvr>
                                      <p:to>
                                        <p:strVal val="visible"/>
                                      </p:to>
                                    </p:set>
                                    <p:animEffect transition="in" filter="barn(inVertical)">
                                      <p:cBhvr>
                                        <p:cTn id="56" dur="500"/>
                                        <p:tgtEl>
                                          <p:spTgt spid="3">
                                            <p:txEl>
                                              <p:pRg st="11" end="11"/>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6" presetClass="entr" presetSubtype="21" fill="hold" nodeType="clickEffect">
                                  <p:stCondLst>
                                    <p:cond delay="0"/>
                                  </p:stCondLst>
                                  <p:childTnLst>
                                    <p:set>
                                      <p:cBhvr>
                                        <p:cTn id="60" dur="1" fill="hold">
                                          <p:stCondLst>
                                            <p:cond delay="0"/>
                                          </p:stCondLst>
                                        </p:cTn>
                                        <p:tgtEl>
                                          <p:spTgt spid="3">
                                            <p:txEl>
                                              <p:pRg st="12" end="12"/>
                                            </p:txEl>
                                          </p:spTgt>
                                        </p:tgtEl>
                                        <p:attrNameLst>
                                          <p:attrName>style.visibility</p:attrName>
                                        </p:attrNameLst>
                                      </p:cBhvr>
                                      <p:to>
                                        <p:strVal val="visible"/>
                                      </p:to>
                                    </p:set>
                                    <p:animEffect transition="in" filter="barn(inVertical)">
                                      <p:cBhvr>
                                        <p:cTn id="61" dur="500"/>
                                        <p:tgtEl>
                                          <p:spTgt spid="3">
                                            <p:txEl>
                                              <p:pRg st="12" end="12"/>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16" presetClass="entr" presetSubtype="21" fill="hold" nodeType="clickEffect">
                                  <p:stCondLst>
                                    <p:cond delay="0"/>
                                  </p:stCondLst>
                                  <p:childTnLst>
                                    <p:set>
                                      <p:cBhvr>
                                        <p:cTn id="65" dur="1" fill="hold">
                                          <p:stCondLst>
                                            <p:cond delay="0"/>
                                          </p:stCondLst>
                                        </p:cTn>
                                        <p:tgtEl>
                                          <p:spTgt spid="3">
                                            <p:txEl>
                                              <p:pRg st="13" end="13"/>
                                            </p:txEl>
                                          </p:spTgt>
                                        </p:tgtEl>
                                        <p:attrNameLst>
                                          <p:attrName>style.visibility</p:attrName>
                                        </p:attrNameLst>
                                      </p:cBhvr>
                                      <p:to>
                                        <p:strVal val="visible"/>
                                      </p:to>
                                    </p:set>
                                    <p:animEffect transition="in" filter="barn(inVertical)">
                                      <p:cBhvr>
                                        <p:cTn id="66" dur="500"/>
                                        <p:tgtEl>
                                          <p:spTgt spid="3">
                                            <p:txEl>
                                              <p:pRg st="13" end="13"/>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16" presetClass="entr" presetSubtype="21" fill="hold" nodeType="clickEffect">
                                  <p:stCondLst>
                                    <p:cond delay="0"/>
                                  </p:stCondLst>
                                  <p:childTnLst>
                                    <p:set>
                                      <p:cBhvr>
                                        <p:cTn id="70" dur="1" fill="hold">
                                          <p:stCondLst>
                                            <p:cond delay="0"/>
                                          </p:stCondLst>
                                        </p:cTn>
                                        <p:tgtEl>
                                          <p:spTgt spid="3">
                                            <p:txEl>
                                              <p:pRg st="14" end="14"/>
                                            </p:txEl>
                                          </p:spTgt>
                                        </p:tgtEl>
                                        <p:attrNameLst>
                                          <p:attrName>style.visibility</p:attrName>
                                        </p:attrNameLst>
                                      </p:cBhvr>
                                      <p:to>
                                        <p:strVal val="visible"/>
                                      </p:to>
                                    </p:set>
                                    <p:animEffect transition="in" filter="barn(inVertical)">
                                      <p:cBhvr>
                                        <p:cTn id="71" dur="500"/>
                                        <p:tgtEl>
                                          <p:spTgt spid="3">
                                            <p:txEl>
                                              <p:pRg st="14" end="14"/>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16" presetClass="entr" presetSubtype="21" fill="hold" nodeType="clickEffect">
                                  <p:stCondLst>
                                    <p:cond delay="0"/>
                                  </p:stCondLst>
                                  <p:childTnLst>
                                    <p:set>
                                      <p:cBhvr>
                                        <p:cTn id="75" dur="1" fill="hold">
                                          <p:stCondLst>
                                            <p:cond delay="0"/>
                                          </p:stCondLst>
                                        </p:cTn>
                                        <p:tgtEl>
                                          <p:spTgt spid="3">
                                            <p:txEl>
                                              <p:pRg st="15" end="15"/>
                                            </p:txEl>
                                          </p:spTgt>
                                        </p:tgtEl>
                                        <p:attrNameLst>
                                          <p:attrName>style.visibility</p:attrName>
                                        </p:attrNameLst>
                                      </p:cBhvr>
                                      <p:to>
                                        <p:strVal val="visible"/>
                                      </p:to>
                                    </p:set>
                                    <p:animEffect transition="in" filter="barn(inVertical)">
                                      <p:cBhvr>
                                        <p:cTn id="76" dur="500"/>
                                        <p:tgtEl>
                                          <p:spTgt spid="3">
                                            <p:txEl>
                                              <p:pRg st="15" end="15"/>
                                            </p:txEl>
                                          </p:spTgt>
                                        </p:tgtEl>
                                      </p:cBhvr>
                                    </p:animEffect>
                                  </p:childTnLst>
                                </p:cTn>
                              </p:par>
                            </p:childTnLst>
                          </p:cTn>
                        </p:par>
                      </p:childTnLst>
                    </p:cTn>
                  </p:par>
                  <p:par>
                    <p:cTn id="77" fill="hold">
                      <p:stCondLst>
                        <p:cond delay="indefinite"/>
                      </p:stCondLst>
                      <p:childTnLst>
                        <p:par>
                          <p:cTn id="78" fill="hold">
                            <p:stCondLst>
                              <p:cond delay="0"/>
                            </p:stCondLst>
                            <p:childTnLst>
                              <p:par>
                                <p:cTn id="79" presetID="16" presetClass="entr" presetSubtype="21" fill="hold" nodeType="clickEffect">
                                  <p:stCondLst>
                                    <p:cond delay="0"/>
                                  </p:stCondLst>
                                  <p:childTnLst>
                                    <p:set>
                                      <p:cBhvr>
                                        <p:cTn id="80" dur="1" fill="hold">
                                          <p:stCondLst>
                                            <p:cond delay="0"/>
                                          </p:stCondLst>
                                        </p:cTn>
                                        <p:tgtEl>
                                          <p:spTgt spid="3">
                                            <p:txEl>
                                              <p:pRg st="16" end="16"/>
                                            </p:txEl>
                                          </p:spTgt>
                                        </p:tgtEl>
                                        <p:attrNameLst>
                                          <p:attrName>style.visibility</p:attrName>
                                        </p:attrNameLst>
                                      </p:cBhvr>
                                      <p:to>
                                        <p:strVal val="visible"/>
                                      </p:to>
                                    </p:set>
                                    <p:animEffect transition="in" filter="barn(inVertical)">
                                      <p:cBhvr>
                                        <p:cTn id="81" dur="500"/>
                                        <p:tgtEl>
                                          <p:spTgt spid="3">
                                            <p:txEl>
                                              <p:pRg st="16" end="16"/>
                                            </p:txEl>
                                          </p:spTgt>
                                        </p:tgtEl>
                                      </p:cBhvr>
                                    </p:animEffect>
                                  </p:childTnLst>
                                </p:cTn>
                              </p:par>
                            </p:childTnLst>
                          </p:cTn>
                        </p:par>
                      </p:childTnLst>
                    </p:cTn>
                  </p:par>
                  <p:par>
                    <p:cTn id="82" fill="hold">
                      <p:stCondLst>
                        <p:cond delay="indefinite"/>
                      </p:stCondLst>
                      <p:childTnLst>
                        <p:par>
                          <p:cTn id="83" fill="hold">
                            <p:stCondLst>
                              <p:cond delay="0"/>
                            </p:stCondLst>
                            <p:childTnLst>
                              <p:par>
                                <p:cTn id="84" presetID="16" presetClass="entr" presetSubtype="21" fill="hold" nodeType="clickEffect">
                                  <p:stCondLst>
                                    <p:cond delay="0"/>
                                  </p:stCondLst>
                                  <p:childTnLst>
                                    <p:set>
                                      <p:cBhvr>
                                        <p:cTn id="85" dur="1" fill="hold">
                                          <p:stCondLst>
                                            <p:cond delay="0"/>
                                          </p:stCondLst>
                                        </p:cTn>
                                        <p:tgtEl>
                                          <p:spTgt spid="3">
                                            <p:txEl>
                                              <p:pRg st="17" end="17"/>
                                            </p:txEl>
                                          </p:spTgt>
                                        </p:tgtEl>
                                        <p:attrNameLst>
                                          <p:attrName>style.visibility</p:attrName>
                                        </p:attrNameLst>
                                      </p:cBhvr>
                                      <p:to>
                                        <p:strVal val="visible"/>
                                      </p:to>
                                    </p:set>
                                    <p:animEffect transition="in" filter="barn(inVertical)">
                                      <p:cBhvr>
                                        <p:cTn id="86" dur="500"/>
                                        <p:tgtEl>
                                          <p:spTgt spid="3">
                                            <p:txEl>
                                              <p:pRg st="17" end="17"/>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16" presetClass="entr" presetSubtype="21" fill="hold" nodeType="clickEffect">
                                  <p:stCondLst>
                                    <p:cond delay="0"/>
                                  </p:stCondLst>
                                  <p:childTnLst>
                                    <p:set>
                                      <p:cBhvr>
                                        <p:cTn id="90" dur="1" fill="hold">
                                          <p:stCondLst>
                                            <p:cond delay="0"/>
                                          </p:stCondLst>
                                        </p:cTn>
                                        <p:tgtEl>
                                          <p:spTgt spid="3">
                                            <p:txEl>
                                              <p:pRg st="18" end="18"/>
                                            </p:txEl>
                                          </p:spTgt>
                                        </p:tgtEl>
                                        <p:attrNameLst>
                                          <p:attrName>style.visibility</p:attrName>
                                        </p:attrNameLst>
                                      </p:cBhvr>
                                      <p:to>
                                        <p:strVal val="visible"/>
                                      </p:to>
                                    </p:set>
                                    <p:animEffect transition="in" filter="barn(inVertical)">
                                      <p:cBhvr>
                                        <p:cTn id="91" dur="500"/>
                                        <p:tgtEl>
                                          <p:spTgt spid="3">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a:spLocks noChangeArrowheads="1"/>
          </p:cNvSpPr>
          <p:nvPr/>
        </p:nvSpPr>
        <p:spPr bwMode="auto">
          <a:xfrm>
            <a:off x="2195736" y="2420888"/>
            <a:ext cx="4859745" cy="683895"/>
          </a:xfrm>
          <a:prstGeom prst="roundRect">
            <a:avLst>
              <a:gd name="adj" fmla="val 16667"/>
            </a:avLst>
          </a:prstGeom>
          <a:solidFill>
            <a:srgbClr val="00B0F0"/>
          </a:solidFill>
          <a:ln>
            <a:headEnd/>
            <a:tailEnd/>
          </a:ln>
        </p:spPr>
        <p:style>
          <a:lnRef idx="2">
            <a:schemeClr val="accent6">
              <a:shade val="50000"/>
            </a:schemeClr>
          </a:lnRef>
          <a:fillRef idx="1">
            <a:schemeClr val="accent6"/>
          </a:fillRef>
          <a:effectRef idx="0">
            <a:schemeClr val="accent6"/>
          </a:effectRef>
          <a:fontRef idx="minor">
            <a:schemeClr val="lt1"/>
          </a:fontRef>
        </p:style>
        <p:txBody>
          <a:bodyPr rot="0" vert="horz" wrap="square" lIns="91440" tIns="45720" rIns="91440" bIns="45720" anchor="t" anchorCtr="0" upright="1">
            <a:noAutofit/>
          </a:bodyPr>
          <a:lstStyle/>
          <a:p>
            <a:pPr algn="ctr" rtl="1">
              <a:lnSpc>
                <a:spcPct val="107000"/>
              </a:lnSpc>
              <a:spcAft>
                <a:spcPts val="800"/>
              </a:spcAft>
            </a:pPr>
            <a:r>
              <a:rPr lang="ar-EG" sz="2800" b="1" dirty="0">
                <a:solidFill>
                  <a:srgbClr val="FFFFFF"/>
                </a:solidFill>
                <a:ea typeface="Calibri"/>
                <a:cs typeface="Simplified Arabic"/>
              </a:rPr>
              <a:t>الجلسة التدريبية </a:t>
            </a:r>
            <a:r>
              <a:rPr lang="ar-EG" sz="2800" b="1" dirty="0" smtClean="0">
                <a:solidFill>
                  <a:srgbClr val="FFFFFF"/>
                </a:solidFill>
                <a:ea typeface="Calibri"/>
                <a:cs typeface="Simplified Arabic"/>
              </a:rPr>
              <a:t>الآولى </a:t>
            </a:r>
            <a:endParaRPr lang="en-US" sz="1200" b="1" dirty="0">
              <a:ea typeface="Calibri"/>
              <a:cs typeface="Arial"/>
            </a:endParaRPr>
          </a:p>
        </p:txBody>
      </p:sp>
      <p:sp>
        <p:nvSpPr>
          <p:cNvPr id="5" name="Round Same Side Corner Rectangle 4"/>
          <p:cNvSpPr>
            <a:spLocks noChangeArrowheads="1"/>
          </p:cNvSpPr>
          <p:nvPr/>
        </p:nvSpPr>
        <p:spPr bwMode="auto">
          <a:xfrm>
            <a:off x="2195732" y="3077073"/>
            <a:ext cx="4859746" cy="683895"/>
          </a:xfrm>
          <a:prstGeom prst="round2SameRect">
            <a:avLst/>
          </a:prstGeom>
          <a:solidFill>
            <a:srgbClr val="FFC000"/>
          </a:solidFill>
          <a:ln w="19050">
            <a:headEnd/>
            <a:tailEnd/>
          </a:ln>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t" anchorCtr="0" upright="1">
            <a:noAutofit/>
          </a:bodyPr>
          <a:lstStyle/>
          <a:p>
            <a:pPr algn="ctr">
              <a:lnSpc>
                <a:spcPct val="107000"/>
              </a:lnSpc>
              <a:spcAft>
                <a:spcPts val="800"/>
              </a:spcAft>
            </a:pPr>
            <a:r>
              <a:rPr lang="ar-EG" sz="2400" b="1" dirty="0" smtClean="0">
                <a:solidFill>
                  <a:srgbClr val="002060"/>
                </a:solidFill>
              </a:rPr>
              <a:t>ماهية المشروع </a:t>
            </a:r>
            <a:endParaRPr lang="en-US" sz="1100" b="1" dirty="0">
              <a:solidFill>
                <a:srgbClr val="002060"/>
              </a:solidFill>
              <a:ea typeface="Calibri"/>
              <a:cs typeface="Arial"/>
            </a:endParaRPr>
          </a:p>
        </p:txBody>
      </p:sp>
    </p:spTree>
    <p:extLst>
      <p:ext uri="{BB962C8B-B14F-4D97-AF65-F5344CB8AC3E}">
        <p14:creationId xmlns:p14="http://schemas.microsoft.com/office/powerpoint/2010/main" xmlns="" val="3955566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Wave 2"/>
          <p:cNvSpPr/>
          <p:nvPr/>
        </p:nvSpPr>
        <p:spPr>
          <a:xfrm>
            <a:off x="1979712" y="1772816"/>
            <a:ext cx="4752975" cy="2743200"/>
          </a:xfrm>
          <a:prstGeom prst="wave">
            <a:avLst/>
          </a:prstGeom>
          <a:solidFill>
            <a:srgbClr val="0070C0"/>
          </a:solidFill>
          <a:ln>
            <a:noFill/>
          </a:ln>
          <a:effectLst>
            <a:glow rad="101600">
              <a:schemeClr val="accent3">
                <a:satMod val="175000"/>
                <a:alpha val="40000"/>
              </a:schemeClr>
            </a:glow>
            <a:outerShdw blurRad="190500" dist="228600" dir="2700000" algn="ctr">
              <a:srgbClr val="000000">
                <a:alpha val="30000"/>
              </a:srgbClr>
            </a:outerShdw>
            <a:reflection blurRad="6350" stA="50000" endA="300" endPos="55000" dir="5400000" sy="-100000" algn="bl" rotWithShape="0"/>
            <a:softEdge rad="63500"/>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EG" sz="4000" b="1" dirty="0" smtClean="0"/>
              <a:t>ماهية المشروع</a:t>
            </a:r>
            <a:endParaRPr lang="en-US" sz="4000" dirty="0"/>
          </a:p>
        </p:txBody>
      </p:sp>
    </p:spTree>
    <p:extLst>
      <p:ext uri="{BB962C8B-B14F-4D97-AF65-F5344CB8AC3E}">
        <p14:creationId xmlns:p14="http://schemas.microsoft.com/office/powerpoint/2010/main" xmlns="" val="2262861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4900" y="18902"/>
            <a:ext cx="9109100" cy="922114"/>
          </a:xfrm>
          <a:solidFill>
            <a:schemeClr val="accent3">
              <a:lumMod val="50000"/>
            </a:schemeClr>
          </a:solidFill>
        </p:spPr>
        <p:txBody>
          <a:bodyPr/>
          <a:lstStyle/>
          <a:p>
            <a:r>
              <a:rPr lang="ar-EG" sz="3200" b="1" dirty="0" smtClean="0">
                <a:solidFill>
                  <a:schemeClr val="bg1"/>
                </a:solidFill>
              </a:rPr>
              <a:t>ما هو المشروع؟</a:t>
            </a:r>
            <a:endParaRPr lang="ar-EG" sz="3200" b="1" dirty="0">
              <a:solidFill>
                <a:schemeClr val="bg1"/>
              </a:solidFill>
            </a:endParaRPr>
          </a:p>
        </p:txBody>
      </p:sp>
      <p:sp>
        <p:nvSpPr>
          <p:cNvPr id="4" name="Rectangle 3"/>
          <p:cNvSpPr/>
          <p:nvPr/>
        </p:nvSpPr>
        <p:spPr>
          <a:xfrm>
            <a:off x="1657539" y="957308"/>
            <a:ext cx="2948903" cy="2948903"/>
          </a:xfrm>
          <a:prstGeom prst="rect">
            <a:avLst/>
          </a:prstGeom>
          <a:blipFill rotWithShape="1">
            <a:blip r:embed="rId2" cstate="print"/>
            <a:stretch>
              <a:fillRect/>
            </a:stretch>
          </a:blip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5" name="Straight Connector 4"/>
          <p:cNvSpPr/>
          <p:nvPr/>
        </p:nvSpPr>
        <p:spPr>
          <a:xfrm>
            <a:off x="1657539" y="957308"/>
            <a:ext cx="294" cy="5897807"/>
          </a:xfrm>
          <a:prstGeom prst="line">
            <a:avLst/>
          </a:prstGeom>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6" name="Freeform 5"/>
          <p:cNvSpPr/>
          <p:nvPr/>
        </p:nvSpPr>
        <p:spPr>
          <a:xfrm>
            <a:off x="1657539" y="3906212"/>
            <a:ext cx="2948903" cy="2948903"/>
          </a:xfrm>
          <a:custGeom>
            <a:avLst/>
            <a:gdLst>
              <a:gd name="connsiteX0" fmla="*/ 0 w 2948903"/>
              <a:gd name="connsiteY0" fmla="*/ 0 h 2948903"/>
              <a:gd name="connsiteX1" fmla="*/ 2948903 w 2948903"/>
              <a:gd name="connsiteY1" fmla="*/ 0 h 2948903"/>
              <a:gd name="connsiteX2" fmla="*/ 2948903 w 2948903"/>
              <a:gd name="connsiteY2" fmla="*/ 2948903 h 2948903"/>
              <a:gd name="connsiteX3" fmla="*/ 0 w 2948903"/>
              <a:gd name="connsiteY3" fmla="*/ 2948903 h 2948903"/>
              <a:gd name="connsiteX4" fmla="*/ 0 w 2948903"/>
              <a:gd name="connsiteY4" fmla="*/ 0 h 29489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8903" h="2948903">
                <a:moveTo>
                  <a:pt x="0" y="0"/>
                </a:moveTo>
                <a:lnTo>
                  <a:pt x="2948903" y="0"/>
                </a:lnTo>
                <a:lnTo>
                  <a:pt x="2948903" y="2948903"/>
                </a:lnTo>
                <a:lnTo>
                  <a:pt x="0" y="2948903"/>
                </a:lnTo>
                <a:lnTo>
                  <a:pt x="0" y="0"/>
                </a:lnTo>
                <a:close/>
              </a:path>
            </a:pathLst>
          </a:custGeom>
          <a:solidFill>
            <a:srgbClr val="00B050"/>
          </a:solidFill>
        </p:spPr>
        <p:style>
          <a:lnRef idx="0">
            <a:schemeClr val="dk1">
              <a:alpha val="0"/>
              <a:hueOff val="0"/>
              <a:satOff val="0"/>
              <a:lumOff val="0"/>
              <a:alphaOff val="0"/>
            </a:schemeClr>
          </a:lnRef>
          <a:fillRef idx="0">
            <a:scrgbClr r="0" g="0" b="0"/>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91440" tIns="91440" rIns="91440" bIns="91440" numCol="1" spcCol="1270" anchor="t" anchorCtr="0">
            <a:noAutofit/>
          </a:bodyPr>
          <a:lstStyle/>
          <a:p>
            <a:pPr lvl="0" algn="justLow" defTabSz="1066800" rtl="1">
              <a:lnSpc>
                <a:spcPct val="90000"/>
              </a:lnSpc>
              <a:spcBef>
                <a:spcPct val="0"/>
              </a:spcBef>
              <a:spcAft>
                <a:spcPct val="35000"/>
              </a:spcAft>
            </a:pPr>
            <a:r>
              <a:rPr lang="ar-EG" sz="2400" kern="1200" dirty="0" smtClean="0">
                <a:solidFill>
                  <a:schemeClr val="bg1"/>
                </a:solidFill>
              </a:rPr>
              <a:t>هو مجموعة من المهام المحددة لحل مشكلة معينة مع تحديد نقطة بداية ونقطة نهاية ومقدار محدد من الأعمال والإنجاز المطلوب بالإضافة إلي ضرورة وجود ميزانية وفريق عمل يمتلك مجموعة من المهارات لإتمام وإنجاز كل ذلك .</a:t>
            </a:r>
            <a:endParaRPr lang="ar-EG" sz="2400" kern="1200" dirty="0">
              <a:solidFill>
                <a:schemeClr val="bg1"/>
              </a:solidFill>
            </a:endParaRPr>
          </a:p>
        </p:txBody>
      </p:sp>
      <p:sp>
        <p:nvSpPr>
          <p:cNvPr id="7" name="Rectangle 6"/>
          <p:cNvSpPr/>
          <p:nvPr/>
        </p:nvSpPr>
        <p:spPr>
          <a:xfrm>
            <a:off x="4607356" y="957308"/>
            <a:ext cx="2948903" cy="2948903"/>
          </a:xfrm>
          <a:prstGeom prst="rect">
            <a:avLst/>
          </a:prstGeom>
          <a:blipFill rotWithShape="1">
            <a:blip r:embed="rId3" cstate="print"/>
            <a:stretch>
              <a:fillRect/>
            </a:stretch>
          </a:blip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8" name="Straight Connector 7"/>
          <p:cNvSpPr/>
          <p:nvPr/>
        </p:nvSpPr>
        <p:spPr>
          <a:xfrm>
            <a:off x="4607356" y="957308"/>
            <a:ext cx="294" cy="5897807"/>
          </a:xfrm>
          <a:prstGeom prst="line">
            <a:avLst/>
          </a:prstGeom>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9" name="Freeform 8"/>
          <p:cNvSpPr/>
          <p:nvPr/>
        </p:nvSpPr>
        <p:spPr>
          <a:xfrm>
            <a:off x="4607356" y="3906212"/>
            <a:ext cx="2948903" cy="2948903"/>
          </a:xfrm>
          <a:custGeom>
            <a:avLst/>
            <a:gdLst>
              <a:gd name="connsiteX0" fmla="*/ 0 w 2948903"/>
              <a:gd name="connsiteY0" fmla="*/ 0 h 2948903"/>
              <a:gd name="connsiteX1" fmla="*/ 2948903 w 2948903"/>
              <a:gd name="connsiteY1" fmla="*/ 0 h 2948903"/>
              <a:gd name="connsiteX2" fmla="*/ 2948903 w 2948903"/>
              <a:gd name="connsiteY2" fmla="*/ 2948903 h 2948903"/>
              <a:gd name="connsiteX3" fmla="*/ 0 w 2948903"/>
              <a:gd name="connsiteY3" fmla="*/ 2948903 h 2948903"/>
              <a:gd name="connsiteX4" fmla="*/ 0 w 2948903"/>
              <a:gd name="connsiteY4" fmla="*/ 0 h 29489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8903" h="2948903">
                <a:moveTo>
                  <a:pt x="0" y="0"/>
                </a:moveTo>
                <a:lnTo>
                  <a:pt x="2948903" y="0"/>
                </a:lnTo>
                <a:lnTo>
                  <a:pt x="2948903" y="2948903"/>
                </a:lnTo>
                <a:lnTo>
                  <a:pt x="0" y="2948903"/>
                </a:lnTo>
                <a:lnTo>
                  <a:pt x="0" y="0"/>
                </a:lnTo>
                <a:close/>
              </a:path>
            </a:pathLst>
          </a:custGeom>
          <a:solidFill>
            <a:srgbClr val="00B0F0"/>
          </a:solidFill>
        </p:spPr>
        <p:style>
          <a:lnRef idx="0">
            <a:schemeClr val="dk1">
              <a:alpha val="0"/>
              <a:hueOff val="0"/>
              <a:satOff val="0"/>
              <a:lumOff val="0"/>
              <a:alphaOff val="0"/>
            </a:schemeClr>
          </a:lnRef>
          <a:fillRef idx="0">
            <a:scrgbClr r="0" g="0" b="0"/>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91440" tIns="91440" rIns="91440" bIns="91440" numCol="1" spcCol="1270" anchor="t" anchorCtr="0">
            <a:noAutofit/>
          </a:bodyPr>
          <a:lstStyle/>
          <a:p>
            <a:pPr lvl="0" algn="justLow" defTabSz="1066800" rtl="1">
              <a:lnSpc>
                <a:spcPct val="90000"/>
              </a:lnSpc>
              <a:spcBef>
                <a:spcPct val="0"/>
              </a:spcBef>
              <a:spcAft>
                <a:spcPct val="35000"/>
              </a:spcAft>
            </a:pPr>
            <a:endParaRPr lang="ar-EG" sz="2400" kern="1200" dirty="0" smtClean="0">
              <a:solidFill>
                <a:schemeClr val="bg1"/>
              </a:solidFill>
            </a:endParaRPr>
          </a:p>
          <a:p>
            <a:pPr lvl="0" algn="justLow" defTabSz="1066800" rtl="1">
              <a:lnSpc>
                <a:spcPct val="90000"/>
              </a:lnSpc>
              <a:spcBef>
                <a:spcPct val="0"/>
              </a:spcBef>
              <a:spcAft>
                <a:spcPct val="35000"/>
              </a:spcAft>
            </a:pPr>
            <a:endParaRPr lang="ar-EG" sz="1600" dirty="0">
              <a:solidFill>
                <a:schemeClr val="bg1"/>
              </a:solidFill>
            </a:endParaRPr>
          </a:p>
          <a:p>
            <a:pPr lvl="0" algn="justLow" defTabSz="1066800" rtl="1">
              <a:lnSpc>
                <a:spcPct val="90000"/>
              </a:lnSpc>
              <a:spcBef>
                <a:spcPct val="0"/>
              </a:spcBef>
              <a:spcAft>
                <a:spcPct val="35000"/>
              </a:spcAft>
            </a:pPr>
            <a:r>
              <a:rPr lang="ar-EG" sz="2400" kern="1200" dirty="0" smtClean="0">
                <a:solidFill>
                  <a:schemeClr val="bg1"/>
                </a:solidFill>
              </a:rPr>
              <a:t>هو نشاط تستخدم فيه موارد معينة وتنفق من أجله الأموال للحصول على منافع متوقعة خلال فترة زمنية معينة</a:t>
            </a:r>
            <a:endParaRPr lang="ar-EG" sz="2400" kern="12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arn(inVertical)">
                                      <p:cBhvr>
                                        <p:cTn id="15" dur="500"/>
                                        <p:tgtEl>
                                          <p:spTgt spid="4"/>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arn(inVertical)">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4900" y="18902"/>
            <a:ext cx="9109100" cy="922114"/>
          </a:xfrm>
          <a:solidFill>
            <a:schemeClr val="accent3">
              <a:lumMod val="50000"/>
            </a:schemeClr>
          </a:solidFill>
        </p:spPr>
        <p:txBody>
          <a:bodyPr/>
          <a:lstStyle/>
          <a:p>
            <a:r>
              <a:rPr lang="ar-EG" sz="3200" b="1" dirty="0" smtClean="0">
                <a:solidFill>
                  <a:schemeClr val="bg1"/>
                </a:solidFill>
              </a:rPr>
              <a:t>تعريف المشروع يمكن أن يتم من خلال مكوناته وهي:</a:t>
            </a:r>
            <a:endParaRPr lang="ar-EG" sz="3200" b="1" dirty="0">
              <a:solidFill>
                <a:schemeClr val="bg1"/>
              </a:solidFill>
            </a:endParaRPr>
          </a:p>
        </p:txBody>
      </p:sp>
      <p:sp>
        <p:nvSpPr>
          <p:cNvPr id="4" name="Freeform 3"/>
          <p:cNvSpPr/>
          <p:nvPr/>
        </p:nvSpPr>
        <p:spPr>
          <a:xfrm>
            <a:off x="6211351" y="2017957"/>
            <a:ext cx="2459409" cy="1835897"/>
          </a:xfrm>
          <a:custGeom>
            <a:avLst/>
            <a:gdLst>
              <a:gd name="connsiteX0" fmla="*/ 146872 w 2459409"/>
              <a:gd name="connsiteY0" fmla="*/ 0 h 1835897"/>
              <a:gd name="connsiteX1" fmla="*/ 2312537 w 2459409"/>
              <a:gd name="connsiteY1" fmla="*/ 0 h 1835897"/>
              <a:gd name="connsiteX2" fmla="*/ 2459409 w 2459409"/>
              <a:gd name="connsiteY2" fmla="*/ 146872 h 1835897"/>
              <a:gd name="connsiteX3" fmla="*/ 2459409 w 2459409"/>
              <a:gd name="connsiteY3" fmla="*/ 1835897 h 1835897"/>
              <a:gd name="connsiteX4" fmla="*/ 2459409 w 2459409"/>
              <a:gd name="connsiteY4" fmla="*/ 1835897 h 1835897"/>
              <a:gd name="connsiteX5" fmla="*/ 0 w 2459409"/>
              <a:gd name="connsiteY5" fmla="*/ 1835897 h 1835897"/>
              <a:gd name="connsiteX6" fmla="*/ 0 w 2459409"/>
              <a:gd name="connsiteY6" fmla="*/ 1835897 h 1835897"/>
              <a:gd name="connsiteX7" fmla="*/ 0 w 2459409"/>
              <a:gd name="connsiteY7" fmla="*/ 146872 h 1835897"/>
              <a:gd name="connsiteX8" fmla="*/ 146872 w 2459409"/>
              <a:gd name="connsiteY8" fmla="*/ 0 h 1835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59409" h="1835897">
                <a:moveTo>
                  <a:pt x="146872" y="0"/>
                </a:moveTo>
                <a:lnTo>
                  <a:pt x="2312537" y="0"/>
                </a:lnTo>
                <a:cubicBezTo>
                  <a:pt x="2393652" y="0"/>
                  <a:pt x="2459409" y="65757"/>
                  <a:pt x="2459409" y="146872"/>
                </a:cubicBezTo>
                <a:lnTo>
                  <a:pt x="2459409" y="1835897"/>
                </a:lnTo>
                <a:lnTo>
                  <a:pt x="2459409" y="1835897"/>
                </a:lnTo>
                <a:lnTo>
                  <a:pt x="0" y="1835897"/>
                </a:lnTo>
                <a:lnTo>
                  <a:pt x="0" y="1835897"/>
                </a:lnTo>
                <a:lnTo>
                  <a:pt x="0" y="146872"/>
                </a:lnTo>
                <a:cubicBezTo>
                  <a:pt x="0" y="65757"/>
                  <a:pt x="65757" y="0"/>
                  <a:pt x="146872" y="0"/>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3497" tIns="134457" rIns="73497" bIns="30480" numCol="1" spcCol="1270" anchor="t" anchorCtr="0">
            <a:noAutofit/>
          </a:bodyPr>
          <a:lstStyle/>
          <a:p>
            <a:pPr marL="228600" lvl="1" indent="-228600" algn="justLow" defTabSz="1066800" rtl="1">
              <a:lnSpc>
                <a:spcPct val="90000"/>
              </a:lnSpc>
              <a:spcBef>
                <a:spcPct val="0"/>
              </a:spcBef>
              <a:spcAft>
                <a:spcPct val="15000"/>
              </a:spcAft>
              <a:buChar char="••"/>
            </a:pPr>
            <a:endParaRPr lang="ar-EG" sz="2400" kern="1200" dirty="0"/>
          </a:p>
          <a:p>
            <a:pPr marL="228600" lvl="1" indent="-228600" algn="justLow" defTabSz="1066800" rtl="1">
              <a:lnSpc>
                <a:spcPct val="90000"/>
              </a:lnSpc>
              <a:spcBef>
                <a:spcPct val="0"/>
              </a:spcBef>
              <a:spcAft>
                <a:spcPct val="15000"/>
              </a:spcAft>
              <a:buChar char="••"/>
            </a:pPr>
            <a:r>
              <a:rPr lang="ar-EG" sz="2400" kern="1200" dirty="0" smtClean="0"/>
              <a:t>منتجات أو نتائج      ( أفكار- أو خدمات).</a:t>
            </a:r>
            <a:endParaRPr lang="ar-EG" sz="2400" kern="1200" dirty="0"/>
          </a:p>
        </p:txBody>
      </p:sp>
      <p:sp>
        <p:nvSpPr>
          <p:cNvPr id="5" name="Freeform 4"/>
          <p:cNvSpPr/>
          <p:nvPr/>
        </p:nvSpPr>
        <p:spPr>
          <a:xfrm>
            <a:off x="6211351" y="3853854"/>
            <a:ext cx="2459409" cy="789435"/>
          </a:xfrm>
          <a:custGeom>
            <a:avLst/>
            <a:gdLst>
              <a:gd name="connsiteX0" fmla="*/ 0 w 2459409"/>
              <a:gd name="connsiteY0" fmla="*/ 0 h 789435"/>
              <a:gd name="connsiteX1" fmla="*/ 2459409 w 2459409"/>
              <a:gd name="connsiteY1" fmla="*/ 0 h 789435"/>
              <a:gd name="connsiteX2" fmla="*/ 2459409 w 2459409"/>
              <a:gd name="connsiteY2" fmla="*/ 789435 h 789435"/>
              <a:gd name="connsiteX3" fmla="*/ 0 w 2459409"/>
              <a:gd name="connsiteY3" fmla="*/ 789435 h 789435"/>
              <a:gd name="connsiteX4" fmla="*/ 0 w 2459409"/>
              <a:gd name="connsiteY4" fmla="*/ 0 h 7894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59409" h="789435">
                <a:moveTo>
                  <a:pt x="0" y="0"/>
                </a:moveTo>
                <a:lnTo>
                  <a:pt x="2459409" y="0"/>
                </a:lnTo>
                <a:lnTo>
                  <a:pt x="2459409" y="789435"/>
                </a:lnTo>
                <a:lnTo>
                  <a:pt x="0" y="789435"/>
                </a:lnTo>
                <a:lnTo>
                  <a:pt x="0" y="0"/>
                </a:lnTo>
                <a:close/>
              </a:path>
            </a:pathLst>
          </a:custGeom>
          <a:solidFill>
            <a:srgbClr val="00B0F0"/>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818871" tIns="0" rIns="30480" bIns="0" numCol="1" spcCol="1270" anchor="ctr" anchorCtr="0">
            <a:noAutofit/>
          </a:bodyPr>
          <a:lstStyle/>
          <a:p>
            <a:pPr lvl="0" algn="ctr" defTabSz="1066800" rtl="1">
              <a:lnSpc>
                <a:spcPct val="90000"/>
              </a:lnSpc>
              <a:spcBef>
                <a:spcPct val="0"/>
              </a:spcBef>
              <a:spcAft>
                <a:spcPct val="35000"/>
              </a:spcAft>
            </a:pPr>
            <a:r>
              <a:rPr lang="ar-EG" sz="2400" kern="1200" dirty="0" smtClean="0"/>
              <a:t>مخرجات محددة</a:t>
            </a:r>
            <a:endParaRPr lang="ar-EG" sz="2400" kern="1200" dirty="0"/>
          </a:p>
        </p:txBody>
      </p:sp>
      <p:sp>
        <p:nvSpPr>
          <p:cNvPr id="6" name="Oval 5"/>
          <p:cNvSpPr/>
          <p:nvPr/>
        </p:nvSpPr>
        <p:spPr>
          <a:xfrm>
            <a:off x="6008416" y="3979249"/>
            <a:ext cx="860793" cy="860793"/>
          </a:xfrm>
          <a:prstGeom prst="ellipse">
            <a:avLst/>
          </a:prstGeom>
          <a:blipFill rotWithShape="1">
            <a:blip r:embed="rId2" cstate="print"/>
            <a:stretch>
              <a:fillRect/>
            </a:stretch>
          </a:blipFill>
        </p:spPr>
        <p:style>
          <a:lnRef idx="2">
            <a:schemeClr val="accent1">
              <a:alpha val="90000"/>
              <a:tint val="40000"/>
              <a:hueOff val="0"/>
              <a:satOff val="0"/>
              <a:lumOff val="0"/>
              <a:alphaOff val="0"/>
            </a:schemeClr>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7" name="Freeform 6"/>
          <p:cNvSpPr/>
          <p:nvPr/>
        </p:nvSpPr>
        <p:spPr>
          <a:xfrm>
            <a:off x="3335750" y="2017957"/>
            <a:ext cx="2459409" cy="1835897"/>
          </a:xfrm>
          <a:custGeom>
            <a:avLst/>
            <a:gdLst>
              <a:gd name="connsiteX0" fmla="*/ 146872 w 2459409"/>
              <a:gd name="connsiteY0" fmla="*/ 0 h 1835897"/>
              <a:gd name="connsiteX1" fmla="*/ 2312537 w 2459409"/>
              <a:gd name="connsiteY1" fmla="*/ 0 h 1835897"/>
              <a:gd name="connsiteX2" fmla="*/ 2459409 w 2459409"/>
              <a:gd name="connsiteY2" fmla="*/ 146872 h 1835897"/>
              <a:gd name="connsiteX3" fmla="*/ 2459409 w 2459409"/>
              <a:gd name="connsiteY3" fmla="*/ 1835897 h 1835897"/>
              <a:gd name="connsiteX4" fmla="*/ 2459409 w 2459409"/>
              <a:gd name="connsiteY4" fmla="*/ 1835897 h 1835897"/>
              <a:gd name="connsiteX5" fmla="*/ 0 w 2459409"/>
              <a:gd name="connsiteY5" fmla="*/ 1835897 h 1835897"/>
              <a:gd name="connsiteX6" fmla="*/ 0 w 2459409"/>
              <a:gd name="connsiteY6" fmla="*/ 1835897 h 1835897"/>
              <a:gd name="connsiteX7" fmla="*/ 0 w 2459409"/>
              <a:gd name="connsiteY7" fmla="*/ 146872 h 1835897"/>
              <a:gd name="connsiteX8" fmla="*/ 146872 w 2459409"/>
              <a:gd name="connsiteY8" fmla="*/ 0 h 1835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59409" h="1835897">
                <a:moveTo>
                  <a:pt x="146872" y="0"/>
                </a:moveTo>
                <a:lnTo>
                  <a:pt x="2312537" y="0"/>
                </a:lnTo>
                <a:cubicBezTo>
                  <a:pt x="2393652" y="0"/>
                  <a:pt x="2459409" y="65757"/>
                  <a:pt x="2459409" y="146872"/>
                </a:cubicBezTo>
                <a:lnTo>
                  <a:pt x="2459409" y="1835897"/>
                </a:lnTo>
                <a:lnTo>
                  <a:pt x="2459409" y="1835897"/>
                </a:lnTo>
                <a:lnTo>
                  <a:pt x="0" y="1835897"/>
                </a:lnTo>
                <a:lnTo>
                  <a:pt x="0" y="1835897"/>
                </a:lnTo>
                <a:lnTo>
                  <a:pt x="0" y="146872"/>
                </a:lnTo>
                <a:cubicBezTo>
                  <a:pt x="0" y="65757"/>
                  <a:pt x="65757" y="0"/>
                  <a:pt x="146872" y="0"/>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3497" tIns="134457" rIns="73497" bIns="30480" numCol="1" spcCol="1270" anchor="t" anchorCtr="0">
            <a:noAutofit/>
          </a:bodyPr>
          <a:lstStyle/>
          <a:p>
            <a:pPr marL="228600" lvl="1" indent="-228600" algn="justLow" defTabSz="1066800" rtl="1">
              <a:lnSpc>
                <a:spcPct val="90000"/>
              </a:lnSpc>
              <a:spcBef>
                <a:spcPct val="0"/>
              </a:spcBef>
              <a:spcAft>
                <a:spcPct val="15000"/>
              </a:spcAft>
              <a:buChar char="••"/>
            </a:pPr>
            <a:endParaRPr lang="ar-EG" sz="2400" kern="1200" dirty="0"/>
          </a:p>
          <a:p>
            <a:pPr marL="228600" lvl="1" indent="-228600" algn="justLow" defTabSz="1066800" rtl="1">
              <a:lnSpc>
                <a:spcPct val="90000"/>
              </a:lnSpc>
              <a:spcBef>
                <a:spcPct val="0"/>
              </a:spcBef>
              <a:spcAft>
                <a:spcPct val="15000"/>
              </a:spcAft>
              <a:buChar char="••"/>
            </a:pPr>
            <a:r>
              <a:rPr lang="ar-EG" sz="2400" kern="1200" dirty="0" smtClean="0"/>
              <a:t>مواعيد بداية عمل المشروع وانتهاءه.</a:t>
            </a:r>
            <a:endParaRPr lang="ar-EG" sz="2400" kern="1200" dirty="0"/>
          </a:p>
        </p:txBody>
      </p:sp>
      <p:sp>
        <p:nvSpPr>
          <p:cNvPr id="8" name="Freeform 7"/>
          <p:cNvSpPr/>
          <p:nvPr/>
        </p:nvSpPr>
        <p:spPr>
          <a:xfrm>
            <a:off x="3335750" y="3853854"/>
            <a:ext cx="2459409" cy="789435"/>
          </a:xfrm>
          <a:custGeom>
            <a:avLst/>
            <a:gdLst>
              <a:gd name="connsiteX0" fmla="*/ 0 w 2459409"/>
              <a:gd name="connsiteY0" fmla="*/ 0 h 789435"/>
              <a:gd name="connsiteX1" fmla="*/ 2459409 w 2459409"/>
              <a:gd name="connsiteY1" fmla="*/ 0 h 789435"/>
              <a:gd name="connsiteX2" fmla="*/ 2459409 w 2459409"/>
              <a:gd name="connsiteY2" fmla="*/ 789435 h 789435"/>
              <a:gd name="connsiteX3" fmla="*/ 0 w 2459409"/>
              <a:gd name="connsiteY3" fmla="*/ 789435 h 789435"/>
              <a:gd name="connsiteX4" fmla="*/ 0 w 2459409"/>
              <a:gd name="connsiteY4" fmla="*/ 0 h 7894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59409" h="789435">
                <a:moveTo>
                  <a:pt x="0" y="0"/>
                </a:moveTo>
                <a:lnTo>
                  <a:pt x="2459409" y="0"/>
                </a:lnTo>
                <a:lnTo>
                  <a:pt x="2459409" y="789435"/>
                </a:lnTo>
                <a:lnTo>
                  <a:pt x="0" y="789435"/>
                </a:lnTo>
                <a:lnTo>
                  <a:pt x="0" y="0"/>
                </a:lnTo>
                <a:close/>
              </a:path>
            </a:pathLst>
          </a:custGeom>
          <a:solidFill>
            <a:srgbClr val="00B050"/>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834111" tIns="0" rIns="35560" bIns="0" numCol="1" spcCol="1270" anchor="ctr" anchorCtr="0">
            <a:noAutofit/>
          </a:bodyPr>
          <a:lstStyle/>
          <a:p>
            <a:pPr lvl="0" algn="ctr" defTabSz="1244600" rtl="1">
              <a:lnSpc>
                <a:spcPct val="90000"/>
              </a:lnSpc>
              <a:spcBef>
                <a:spcPct val="0"/>
              </a:spcBef>
              <a:spcAft>
                <a:spcPct val="35000"/>
              </a:spcAft>
            </a:pPr>
            <a:r>
              <a:rPr lang="ar-EG" sz="2800" kern="1200" dirty="0" smtClean="0"/>
              <a:t>مواعيد محددة</a:t>
            </a:r>
            <a:endParaRPr lang="ar-EG" sz="2800" kern="1200" dirty="0"/>
          </a:p>
        </p:txBody>
      </p:sp>
      <p:sp>
        <p:nvSpPr>
          <p:cNvPr id="9" name="Oval 8"/>
          <p:cNvSpPr/>
          <p:nvPr/>
        </p:nvSpPr>
        <p:spPr>
          <a:xfrm>
            <a:off x="3132815" y="3979249"/>
            <a:ext cx="860793" cy="860793"/>
          </a:xfrm>
          <a:prstGeom prst="ellipse">
            <a:avLst/>
          </a:prstGeom>
          <a:blipFill rotWithShape="1">
            <a:blip r:embed="rId3" cstate="print"/>
            <a:stretch>
              <a:fillRect/>
            </a:stretch>
          </a:blipFill>
        </p:spPr>
        <p:style>
          <a:lnRef idx="2">
            <a:schemeClr val="accent1">
              <a:alpha val="90000"/>
              <a:tint val="40000"/>
              <a:hueOff val="0"/>
              <a:satOff val="0"/>
              <a:lumOff val="0"/>
              <a:alphaOff val="0"/>
            </a:schemeClr>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0" name="Freeform 9"/>
          <p:cNvSpPr/>
          <p:nvPr/>
        </p:nvSpPr>
        <p:spPr>
          <a:xfrm>
            <a:off x="460149" y="2017957"/>
            <a:ext cx="2459409" cy="1835897"/>
          </a:xfrm>
          <a:custGeom>
            <a:avLst/>
            <a:gdLst>
              <a:gd name="connsiteX0" fmla="*/ 146872 w 2459409"/>
              <a:gd name="connsiteY0" fmla="*/ 0 h 1835897"/>
              <a:gd name="connsiteX1" fmla="*/ 2312537 w 2459409"/>
              <a:gd name="connsiteY1" fmla="*/ 0 h 1835897"/>
              <a:gd name="connsiteX2" fmla="*/ 2459409 w 2459409"/>
              <a:gd name="connsiteY2" fmla="*/ 146872 h 1835897"/>
              <a:gd name="connsiteX3" fmla="*/ 2459409 w 2459409"/>
              <a:gd name="connsiteY3" fmla="*/ 1835897 h 1835897"/>
              <a:gd name="connsiteX4" fmla="*/ 2459409 w 2459409"/>
              <a:gd name="connsiteY4" fmla="*/ 1835897 h 1835897"/>
              <a:gd name="connsiteX5" fmla="*/ 0 w 2459409"/>
              <a:gd name="connsiteY5" fmla="*/ 1835897 h 1835897"/>
              <a:gd name="connsiteX6" fmla="*/ 0 w 2459409"/>
              <a:gd name="connsiteY6" fmla="*/ 1835897 h 1835897"/>
              <a:gd name="connsiteX7" fmla="*/ 0 w 2459409"/>
              <a:gd name="connsiteY7" fmla="*/ 146872 h 1835897"/>
              <a:gd name="connsiteX8" fmla="*/ 146872 w 2459409"/>
              <a:gd name="connsiteY8" fmla="*/ 0 h 1835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59409" h="1835897">
                <a:moveTo>
                  <a:pt x="146872" y="0"/>
                </a:moveTo>
                <a:lnTo>
                  <a:pt x="2312537" y="0"/>
                </a:lnTo>
                <a:cubicBezTo>
                  <a:pt x="2393652" y="0"/>
                  <a:pt x="2459409" y="65757"/>
                  <a:pt x="2459409" y="146872"/>
                </a:cubicBezTo>
                <a:lnTo>
                  <a:pt x="2459409" y="1835897"/>
                </a:lnTo>
                <a:lnTo>
                  <a:pt x="2459409" y="1835897"/>
                </a:lnTo>
                <a:lnTo>
                  <a:pt x="0" y="1835897"/>
                </a:lnTo>
                <a:lnTo>
                  <a:pt x="0" y="1835897"/>
                </a:lnTo>
                <a:lnTo>
                  <a:pt x="0" y="146872"/>
                </a:lnTo>
                <a:cubicBezTo>
                  <a:pt x="0" y="65757"/>
                  <a:pt x="65757" y="0"/>
                  <a:pt x="146872" y="0"/>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3497" tIns="134457" rIns="73497" bIns="30480" numCol="1" spcCol="1270" anchor="t" anchorCtr="0">
            <a:noAutofit/>
          </a:bodyPr>
          <a:lstStyle/>
          <a:p>
            <a:pPr marL="228600" lvl="1" indent="-228600" algn="justLow" defTabSz="1066800" rtl="1">
              <a:lnSpc>
                <a:spcPct val="90000"/>
              </a:lnSpc>
              <a:spcBef>
                <a:spcPct val="0"/>
              </a:spcBef>
              <a:spcAft>
                <a:spcPct val="15000"/>
              </a:spcAft>
              <a:buChar char="••"/>
            </a:pPr>
            <a:endParaRPr lang="ar-EG" sz="2400" kern="1200" dirty="0"/>
          </a:p>
          <a:p>
            <a:pPr marL="228600" lvl="1" indent="-228600" algn="justLow" defTabSz="1066800" rtl="1">
              <a:lnSpc>
                <a:spcPct val="90000"/>
              </a:lnSpc>
              <a:spcBef>
                <a:spcPct val="0"/>
              </a:spcBef>
              <a:spcAft>
                <a:spcPct val="15000"/>
              </a:spcAft>
              <a:buChar char="••"/>
            </a:pPr>
            <a:r>
              <a:rPr lang="ar-EG" sz="2400" kern="1200" dirty="0" smtClean="0"/>
              <a:t>كم التمويل والأفراد والمعدات والتسهيلات والمعلومات .</a:t>
            </a:r>
            <a:endParaRPr lang="ar-EG" sz="2400" kern="1200" dirty="0"/>
          </a:p>
        </p:txBody>
      </p:sp>
      <p:sp>
        <p:nvSpPr>
          <p:cNvPr id="11" name="Freeform 10"/>
          <p:cNvSpPr/>
          <p:nvPr/>
        </p:nvSpPr>
        <p:spPr>
          <a:xfrm>
            <a:off x="460149" y="3853854"/>
            <a:ext cx="2459409" cy="789435"/>
          </a:xfrm>
          <a:custGeom>
            <a:avLst/>
            <a:gdLst>
              <a:gd name="connsiteX0" fmla="*/ 0 w 2459409"/>
              <a:gd name="connsiteY0" fmla="*/ 0 h 789435"/>
              <a:gd name="connsiteX1" fmla="*/ 2459409 w 2459409"/>
              <a:gd name="connsiteY1" fmla="*/ 0 h 789435"/>
              <a:gd name="connsiteX2" fmla="*/ 2459409 w 2459409"/>
              <a:gd name="connsiteY2" fmla="*/ 789435 h 789435"/>
              <a:gd name="connsiteX3" fmla="*/ 0 w 2459409"/>
              <a:gd name="connsiteY3" fmla="*/ 789435 h 789435"/>
              <a:gd name="connsiteX4" fmla="*/ 0 w 2459409"/>
              <a:gd name="connsiteY4" fmla="*/ 0 h 7894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59409" h="789435">
                <a:moveTo>
                  <a:pt x="0" y="0"/>
                </a:moveTo>
                <a:lnTo>
                  <a:pt x="2459409" y="0"/>
                </a:lnTo>
                <a:lnTo>
                  <a:pt x="2459409" y="789435"/>
                </a:lnTo>
                <a:lnTo>
                  <a:pt x="0" y="789435"/>
                </a:lnTo>
                <a:lnTo>
                  <a:pt x="0" y="0"/>
                </a:lnTo>
                <a:close/>
              </a:path>
            </a:pathLst>
          </a:custGeom>
          <a:solidFill>
            <a:srgbClr val="FFC000"/>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834111" tIns="0" rIns="35560" bIns="0" numCol="1" spcCol="1270" anchor="ctr" anchorCtr="0">
            <a:noAutofit/>
          </a:bodyPr>
          <a:lstStyle/>
          <a:p>
            <a:pPr lvl="0" algn="ctr" defTabSz="1244600" rtl="1">
              <a:lnSpc>
                <a:spcPct val="90000"/>
              </a:lnSpc>
              <a:spcBef>
                <a:spcPct val="0"/>
              </a:spcBef>
              <a:spcAft>
                <a:spcPct val="35000"/>
              </a:spcAft>
            </a:pPr>
            <a:r>
              <a:rPr lang="ar-EG" sz="2800" kern="1200" dirty="0" smtClean="0"/>
              <a:t>موازنات تقديرية محددة</a:t>
            </a:r>
            <a:endParaRPr lang="ar-EG" sz="2800" kern="1200" dirty="0"/>
          </a:p>
        </p:txBody>
      </p:sp>
      <p:sp>
        <p:nvSpPr>
          <p:cNvPr id="12" name="Oval 11"/>
          <p:cNvSpPr/>
          <p:nvPr/>
        </p:nvSpPr>
        <p:spPr>
          <a:xfrm>
            <a:off x="257214" y="3979249"/>
            <a:ext cx="860793" cy="860793"/>
          </a:xfrm>
          <a:prstGeom prst="ellipse">
            <a:avLst/>
          </a:prstGeom>
          <a:blipFill rotWithShape="1">
            <a:blip r:embed="rId4" cstate="print"/>
            <a:stretch>
              <a:fillRect/>
            </a:stretch>
          </a:blipFill>
        </p:spPr>
        <p:style>
          <a:lnRef idx="2">
            <a:schemeClr val="accent1">
              <a:alpha val="90000"/>
              <a:tint val="40000"/>
              <a:hueOff val="0"/>
              <a:satOff val="0"/>
              <a:lumOff val="0"/>
              <a:alphaOff val="0"/>
            </a:schemeClr>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sp>
    </p:spTree>
    <p:extLst>
      <p:ext uri="{BB962C8B-B14F-4D97-AF65-F5344CB8AC3E}">
        <p14:creationId xmlns:p14="http://schemas.microsoft.com/office/powerpoint/2010/main" xmlns="" val="2061780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circle(in)">
                                      <p:cBhvr>
                                        <p:cTn id="15" dur="20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barn(inVertical)">
                                      <p:cBhvr>
                                        <p:cTn id="20" dur="500"/>
                                        <p:tgtEl>
                                          <p:spTgt spid="8"/>
                                        </p:tgtEl>
                                      </p:cBhvr>
                                    </p:animEffect>
                                  </p:childTnLst>
                                </p:cTn>
                              </p:par>
                              <p:par>
                                <p:cTn id="21" presetID="16" presetClass="entr" presetSubtype="21" fill="hold" nodeType="with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circle(in)">
                                      <p:cBhvr>
                                        <p:cTn id="28" dur="2000"/>
                                        <p:tgtEl>
                                          <p:spTgt spid="7"/>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barn(inVertical)">
                                      <p:cBhvr>
                                        <p:cTn id="33" dur="500"/>
                                        <p:tgtEl>
                                          <p:spTgt spid="11"/>
                                        </p:tgtEl>
                                      </p:cBhvr>
                                    </p:animEffect>
                                  </p:childTnLst>
                                </p:cTn>
                              </p:par>
                              <p:par>
                                <p:cTn id="34" presetID="16" presetClass="entr" presetSubtype="21" fill="hold" nodeType="with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barn(inVertical)">
                                      <p:cBhvr>
                                        <p:cTn id="36" dur="500"/>
                                        <p:tgtEl>
                                          <p:spTgt spid="12"/>
                                        </p:tgtEl>
                                      </p:cBhvr>
                                    </p:animEffect>
                                  </p:childTnLst>
                                </p:cTn>
                              </p:par>
                            </p:childTnLst>
                          </p:cTn>
                        </p:par>
                      </p:childTnLst>
                    </p:cTn>
                  </p:par>
                  <p:par>
                    <p:cTn id="37" fill="hold">
                      <p:stCondLst>
                        <p:cond delay="indefinite"/>
                      </p:stCondLst>
                      <p:childTnLst>
                        <p:par>
                          <p:cTn id="38" fill="hold">
                            <p:stCondLst>
                              <p:cond delay="0"/>
                            </p:stCondLst>
                            <p:childTnLst>
                              <p:par>
                                <p:cTn id="39" presetID="6" presetClass="entr" presetSubtype="16"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circle(in)">
                                      <p:cBhvr>
                                        <p:cTn id="41"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P spid="10" grpId="0" animBg="1"/>
      <p:bldP spid="11" grpId="0" animBg="1"/>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364</Words>
  <Application>Microsoft Office PowerPoint</Application>
  <PresentationFormat>عرض على الشاشة (3:4)‏</PresentationFormat>
  <Paragraphs>62</Paragraphs>
  <Slides>9</Slides>
  <Notes>0</Notes>
  <HiddenSlides>0</HiddenSlides>
  <MMClips>0</MMClips>
  <ScaleCrop>false</ScaleCrop>
  <HeadingPairs>
    <vt:vector size="4" baseType="variant">
      <vt:variant>
        <vt:lpstr>سمة</vt:lpstr>
      </vt:variant>
      <vt:variant>
        <vt:i4>1</vt:i4>
      </vt:variant>
      <vt:variant>
        <vt:lpstr>عناوين الشرائح</vt:lpstr>
      </vt:variant>
      <vt:variant>
        <vt:i4>9</vt:i4>
      </vt:variant>
    </vt:vector>
  </HeadingPairs>
  <TitlesOfParts>
    <vt:vector size="10" baseType="lpstr">
      <vt:lpstr>سمة Office</vt:lpstr>
      <vt:lpstr>الشريحة 1</vt:lpstr>
      <vt:lpstr>الشريحة 2</vt:lpstr>
      <vt:lpstr>الشريحة 3</vt:lpstr>
      <vt:lpstr>الشريحة 4</vt:lpstr>
      <vt:lpstr>الشريحة 5</vt:lpstr>
      <vt:lpstr>الشريحة 6</vt:lpstr>
      <vt:lpstr>الشريحة 7</vt:lpstr>
      <vt:lpstr>ما هو المشروع؟</vt:lpstr>
      <vt:lpstr>تعريف المشروع يمكن أن يتم من خلال مكوناته وهي:</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mr</dc:creator>
  <cp:lastModifiedBy>mr</cp:lastModifiedBy>
  <cp:revision>1</cp:revision>
  <dcterms:created xsi:type="dcterms:W3CDTF">2018-12-29T17:20:46Z</dcterms:created>
  <dcterms:modified xsi:type="dcterms:W3CDTF">2018-12-29T17:21:47Z</dcterms:modified>
</cp:coreProperties>
</file>