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FADDC7-3353-427B-9F23-FDE91EC1395F}" type="doc">
      <dgm:prSet loTypeId="urn:microsoft.com/office/officeart/2005/8/layout/cycle5" loCatId="cycle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pPr rtl="1"/>
          <a:endParaRPr lang="ar-EG"/>
        </a:p>
      </dgm:t>
    </dgm:pt>
    <dgm:pt modelId="{0C634B6C-2D1F-4F2C-99D4-CFEFBA29BAA6}">
      <dgm:prSet phldrT="[Text]"/>
      <dgm:spPr/>
      <dgm:t>
        <a:bodyPr/>
        <a:lstStyle/>
        <a:p>
          <a:pPr rtl="1"/>
          <a:r>
            <a:rPr lang="ar-EG" dirty="0" smtClean="0"/>
            <a:t>معرفة العقل</a:t>
          </a:r>
          <a:endParaRPr lang="ar-EG" dirty="0"/>
        </a:p>
      </dgm:t>
    </dgm:pt>
    <dgm:pt modelId="{A9C75A50-7E87-4E6D-898D-D93759EC1ABF}" type="parTrans" cxnId="{9168A811-D298-42B7-8E7C-D6228FE071BB}">
      <dgm:prSet/>
      <dgm:spPr/>
      <dgm:t>
        <a:bodyPr/>
        <a:lstStyle/>
        <a:p>
          <a:pPr rtl="1"/>
          <a:endParaRPr lang="ar-EG"/>
        </a:p>
      </dgm:t>
    </dgm:pt>
    <dgm:pt modelId="{77D3307C-F595-40BE-B1D0-BE5A79EDB552}" type="sibTrans" cxnId="{9168A811-D298-42B7-8E7C-D6228FE071BB}">
      <dgm:prSet/>
      <dgm:spPr/>
      <dgm:t>
        <a:bodyPr/>
        <a:lstStyle/>
        <a:p>
          <a:pPr rtl="1"/>
          <a:endParaRPr lang="ar-EG"/>
        </a:p>
      </dgm:t>
    </dgm:pt>
    <dgm:pt modelId="{BE089CEA-7F70-4F2B-A686-C6DBFAC6A1E8}">
      <dgm:prSet phldrT="[Text]"/>
      <dgm:spPr/>
      <dgm:t>
        <a:bodyPr/>
        <a:lstStyle/>
        <a:p>
          <a:pPr rtl="1"/>
          <a:r>
            <a:rPr lang="ar-EG" b="1" dirty="0" smtClean="0"/>
            <a:t>العقل بين الفهم والاستيعاب </a:t>
          </a:r>
          <a:endParaRPr lang="ar-EG" dirty="0"/>
        </a:p>
      </dgm:t>
    </dgm:pt>
    <dgm:pt modelId="{E26CB3AF-D9C1-4FEE-B616-02EA6BB82F33}" type="parTrans" cxnId="{4CDAC90B-8448-494E-BD08-EA58C5F89DF7}">
      <dgm:prSet/>
      <dgm:spPr/>
      <dgm:t>
        <a:bodyPr/>
        <a:lstStyle/>
        <a:p>
          <a:pPr rtl="1"/>
          <a:endParaRPr lang="ar-EG"/>
        </a:p>
      </dgm:t>
    </dgm:pt>
    <dgm:pt modelId="{DC690D93-6EE2-4C68-8E55-96B7151CC016}" type="sibTrans" cxnId="{4CDAC90B-8448-494E-BD08-EA58C5F89DF7}">
      <dgm:prSet/>
      <dgm:spPr/>
      <dgm:t>
        <a:bodyPr/>
        <a:lstStyle/>
        <a:p>
          <a:pPr rtl="1"/>
          <a:endParaRPr lang="ar-EG"/>
        </a:p>
      </dgm:t>
    </dgm:pt>
    <dgm:pt modelId="{37A78A16-35AC-425B-ACC9-4C6CC40DA08B}">
      <dgm:prSet phldrT="[Text]"/>
      <dgm:spPr/>
      <dgm:t>
        <a:bodyPr/>
        <a:lstStyle/>
        <a:p>
          <a:pPr rtl="1"/>
          <a:r>
            <a:rPr lang="ar-EG" b="1" dirty="0" smtClean="0"/>
            <a:t>اﻟﻔروق اﻟدﻣﺎﻏﯾﺔ ﺑﯾن اﻷﻧﺛﻰ واﻟذﻛر </a:t>
          </a:r>
          <a:endParaRPr lang="ar-EG" dirty="0"/>
        </a:p>
      </dgm:t>
    </dgm:pt>
    <dgm:pt modelId="{189E6FDE-17F2-4B9F-AA4D-9698EF636B19}" type="parTrans" cxnId="{35740820-21FA-4F5C-AC55-54A60E39A2F6}">
      <dgm:prSet/>
      <dgm:spPr/>
      <dgm:t>
        <a:bodyPr/>
        <a:lstStyle/>
        <a:p>
          <a:pPr rtl="1"/>
          <a:endParaRPr lang="ar-EG"/>
        </a:p>
      </dgm:t>
    </dgm:pt>
    <dgm:pt modelId="{437B6FEC-129D-45EA-803D-376BF1FEA9AD}" type="sibTrans" cxnId="{35740820-21FA-4F5C-AC55-54A60E39A2F6}">
      <dgm:prSet/>
      <dgm:spPr/>
      <dgm:t>
        <a:bodyPr/>
        <a:lstStyle/>
        <a:p>
          <a:pPr rtl="1"/>
          <a:endParaRPr lang="ar-EG"/>
        </a:p>
      </dgm:t>
    </dgm:pt>
    <dgm:pt modelId="{A0373FFD-260D-4DFA-AF8D-174405F0E330}">
      <dgm:prSet phldrT="[Text]"/>
      <dgm:spPr/>
      <dgm:t>
        <a:bodyPr/>
        <a:lstStyle/>
        <a:p>
          <a:pPr rtl="1"/>
          <a:r>
            <a:rPr lang="ar-EG" b="1" dirty="0" smtClean="0"/>
            <a:t>العقل والانتباه والتركيز </a:t>
          </a:r>
          <a:endParaRPr lang="ar-EG" dirty="0"/>
        </a:p>
      </dgm:t>
    </dgm:pt>
    <dgm:pt modelId="{E875F32D-3B99-4CFD-BE13-455695C6C964}" type="parTrans" cxnId="{1FB3308E-E943-451C-BEEE-00C53C678A9C}">
      <dgm:prSet/>
      <dgm:spPr/>
      <dgm:t>
        <a:bodyPr/>
        <a:lstStyle/>
        <a:p>
          <a:pPr rtl="1"/>
          <a:endParaRPr lang="ar-EG"/>
        </a:p>
      </dgm:t>
    </dgm:pt>
    <dgm:pt modelId="{9997B136-90AF-481E-982E-C6086B23D68D}" type="sibTrans" cxnId="{1FB3308E-E943-451C-BEEE-00C53C678A9C}">
      <dgm:prSet/>
      <dgm:spPr/>
      <dgm:t>
        <a:bodyPr/>
        <a:lstStyle/>
        <a:p>
          <a:pPr rtl="1"/>
          <a:endParaRPr lang="ar-EG"/>
        </a:p>
      </dgm:t>
    </dgm:pt>
    <dgm:pt modelId="{ECCB2A94-B2F8-4F78-A279-FB5C7684AA64}">
      <dgm:prSet phldrT="[Text]"/>
      <dgm:spPr/>
      <dgm:t>
        <a:bodyPr/>
        <a:lstStyle/>
        <a:p>
          <a:pPr rtl="1"/>
          <a:r>
            <a:rPr lang="ar-EG" b="1" dirty="0" smtClean="0"/>
            <a:t>كيف يتعلم الانسان </a:t>
          </a:r>
          <a:endParaRPr lang="ar-EG" dirty="0"/>
        </a:p>
      </dgm:t>
    </dgm:pt>
    <dgm:pt modelId="{E07A7585-AE67-44D7-84D4-22277B46D6F1}" type="parTrans" cxnId="{FD674D4D-BBC1-4566-9790-28ABD909A54C}">
      <dgm:prSet/>
      <dgm:spPr/>
      <dgm:t>
        <a:bodyPr/>
        <a:lstStyle/>
        <a:p>
          <a:pPr rtl="1"/>
          <a:endParaRPr lang="ar-EG"/>
        </a:p>
      </dgm:t>
    </dgm:pt>
    <dgm:pt modelId="{8059574A-C249-4275-BF77-8B8A967C012A}" type="sibTrans" cxnId="{FD674D4D-BBC1-4566-9790-28ABD909A54C}">
      <dgm:prSet/>
      <dgm:spPr/>
      <dgm:t>
        <a:bodyPr/>
        <a:lstStyle/>
        <a:p>
          <a:pPr rtl="1"/>
          <a:endParaRPr lang="ar-EG"/>
        </a:p>
      </dgm:t>
    </dgm:pt>
    <dgm:pt modelId="{EB8B7F6D-8517-4FDD-B5A5-5046DD04C504}">
      <dgm:prSet phldrT="[Text]"/>
      <dgm:spPr/>
      <dgm:t>
        <a:bodyPr/>
        <a:lstStyle/>
        <a:p>
          <a:pPr rtl="1"/>
          <a:r>
            <a:rPr lang="ar-EG" b="1" dirty="0" smtClean="0"/>
            <a:t>العقل الباطن والعقل الواعي </a:t>
          </a:r>
          <a:endParaRPr lang="ar-EG" dirty="0"/>
        </a:p>
      </dgm:t>
    </dgm:pt>
    <dgm:pt modelId="{953342E5-AC51-411E-AF41-707B4653AEEB}" type="parTrans" cxnId="{1454C73B-3F40-428E-BDE4-9129EF50219D}">
      <dgm:prSet/>
      <dgm:spPr/>
      <dgm:t>
        <a:bodyPr/>
        <a:lstStyle/>
        <a:p>
          <a:pPr rtl="1"/>
          <a:endParaRPr lang="ar-EG"/>
        </a:p>
      </dgm:t>
    </dgm:pt>
    <dgm:pt modelId="{6A707763-4F64-4318-ACC9-BE66C5679D9E}" type="sibTrans" cxnId="{1454C73B-3F40-428E-BDE4-9129EF50219D}">
      <dgm:prSet/>
      <dgm:spPr/>
      <dgm:t>
        <a:bodyPr/>
        <a:lstStyle/>
        <a:p>
          <a:pPr rtl="1"/>
          <a:endParaRPr lang="ar-EG"/>
        </a:p>
      </dgm:t>
    </dgm:pt>
    <dgm:pt modelId="{B2D8C774-872C-4CF5-9B74-CE14E49E6514}">
      <dgm:prSet phldrT="[Text]"/>
      <dgm:spPr/>
      <dgm:t>
        <a:bodyPr/>
        <a:lstStyle/>
        <a:p>
          <a:pPr rtl="1"/>
          <a:r>
            <a:rPr lang="ar-EG" b="1" dirty="0" smtClean="0"/>
            <a:t>عوامل النسيان </a:t>
          </a:r>
        </a:p>
        <a:p>
          <a:pPr rtl="1"/>
          <a:r>
            <a:rPr lang="ar-EG" b="1" dirty="0" smtClean="0"/>
            <a:t>ومهارات تحسين الذاكرة </a:t>
          </a:r>
          <a:endParaRPr lang="ar-EG" dirty="0"/>
        </a:p>
      </dgm:t>
    </dgm:pt>
    <dgm:pt modelId="{ED0A3D14-0DED-44C7-86E3-DDAB329C1DE7}" type="parTrans" cxnId="{8146A919-FB17-417C-9B69-54294F6C1468}">
      <dgm:prSet/>
      <dgm:spPr/>
      <dgm:t>
        <a:bodyPr/>
        <a:lstStyle/>
        <a:p>
          <a:pPr rtl="1"/>
          <a:endParaRPr lang="ar-EG"/>
        </a:p>
      </dgm:t>
    </dgm:pt>
    <dgm:pt modelId="{8DA68418-7487-4653-A8BE-0CF48B9AF016}" type="sibTrans" cxnId="{8146A919-FB17-417C-9B69-54294F6C1468}">
      <dgm:prSet/>
      <dgm:spPr/>
      <dgm:t>
        <a:bodyPr/>
        <a:lstStyle/>
        <a:p>
          <a:pPr rtl="1"/>
          <a:endParaRPr lang="ar-EG"/>
        </a:p>
      </dgm:t>
    </dgm:pt>
    <dgm:pt modelId="{E5C19BE9-C9C2-451F-B0A4-2A210823A5F4}" type="pres">
      <dgm:prSet presAssocID="{6FFADDC7-3353-427B-9F23-FDE91EC1395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4EF8EE62-ADCB-417D-AD7D-6FC0353CA66D}" type="pres">
      <dgm:prSet presAssocID="{0C634B6C-2D1F-4F2C-99D4-CFEFBA29BAA6}" presName="node" presStyleLbl="node1" presStyleIdx="0" presStyleCnt="7" custScaleX="16437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A2CE4F07-2054-43D9-A0CB-F40EBBFDE8FB}" type="pres">
      <dgm:prSet presAssocID="{0C634B6C-2D1F-4F2C-99D4-CFEFBA29BAA6}" presName="spNode" presStyleCnt="0"/>
      <dgm:spPr/>
      <dgm:t>
        <a:bodyPr/>
        <a:lstStyle/>
        <a:p>
          <a:pPr rtl="1"/>
          <a:endParaRPr lang="ar-EG"/>
        </a:p>
      </dgm:t>
    </dgm:pt>
    <dgm:pt modelId="{9E7485E3-AE55-47E1-8930-B91AA8074FEA}" type="pres">
      <dgm:prSet presAssocID="{77D3307C-F595-40BE-B1D0-BE5A79EDB552}" presName="sibTrans" presStyleLbl="sibTrans1D1" presStyleIdx="0" presStyleCnt="7"/>
      <dgm:spPr/>
      <dgm:t>
        <a:bodyPr/>
        <a:lstStyle/>
        <a:p>
          <a:pPr rtl="1"/>
          <a:endParaRPr lang="ar-EG"/>
        </a:p>
      </dgm:t>
    </dgm:pt>
    <dgm:pt modelId="{105FCC6C-CE5B-4E11-8548-B2B51249DA0E}" type="pres">
      <dgm:prSet presAssocID="{BE089CEA-7F70-4F2B-A686-C6DBFAC6A1E8}" presName="node" presStyleLbl="node1" presStyleIdx="1" presStyleCnt="7" custScaleX="16437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C51375C0-55EE-428B-B66B-496951EF9034}" type="pres">
      <dgm:prSet presAssocID="{BE089CEA-7F70-4F2B-A686-C6DBFAC6A1E8}" presName="spNode" presStyleCnt="0"/>
      <dgm:spPr/>
      <dgm:t>
        <a:bodyPr/>
        <a:lstStyle/>
        <a:p>
          <a:pPr rtl="1"/>
          <a:endParaRPr lang="ar-EG"/>
        </a:p>
      </dgm:t>
    </dgm:pt>
    <dgm:pt modelId="{0DE78AF3-9632-44A4-A702-82AA9598CB2F}" type="pres">
      <dgm:prSet presAssocID="{DC690D93-6EE2-4C68-8E55-96B7151CC016}" presName="sibTrans" presStyleLbl="sibTrans1D1" presStyleIdx="1" presStyleCnt="7"/>
      <dgm:spPr/>
      <dgm:t>
        <a:bodyPr/>
        <a:lstStyle/>
        <a:p>
          <a:pPr rtl="1"/>
          <a:endParaRPr lang="ar-EG"/>
        </a:p>
      </dgm:t>
    </dgm:pt>
    <dgm:pt modelId="{F42AE337-B047-4F30-ACD0-879946FDE8EE}" type="pres">
      <dgm:prSet presAssocID="{37A78A16-35AC-425B-ACC9-4C6CC40DA08B}" presName="node" presStyleLbl="node1" presStyleIdx="2" presStyleCnt="7" custScaleX="16437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554656A2-4BBA-42F0-B39F-5ACFDABF4F15}" type="pres">
      <dgm:prSet presAssocID="{37A78A16-35AC-425B-ACC9-4C6CC40DA08B}" presName="spNode" presStyleCnt="0"/>
      <dgm:spPr/>
      <dgm:t>
        <a:bodyPr/>
        <a:lstStyle/>
        <a:p>
          <a:pPr rtl="1"/>
          <a:endParaRPr lang="ar-EG"/>
        </a:p>
      </dgm:t>
    </dgm:pt>
    <dgm:pt modelId="{2C483B3E-07A3-452A-B243-8FF543D5E9EF}" type="pres">
      <dgm:prSet presAssocID="{437B6FEC-129D-45EA-803D-376BF1FEA9AD}" presName="sibTrans" presStyleLbl="sibTrans1D1" presStyleIdx="2" presStyleCnt="7"/>
      <dgm:spPr/>
      <dgm:t>
        <a:bodyPr/>
        <a:lstStyle/>
        <a:p>
          <a:pPr rtl="1"/>
          <a:endParaRPr lang="ar-EG"/>
        </a:p>
      </dgm:t>
    </dgm:pt>
    <dgm:pt modelId="{780BC165-D1B4-4708-98AA-1C48530A6A78}" type="pres">
      <dgm:prSet presAssocID="{A0373FFD-260D-4DFA-AF8D-174405F0E330}" presName="node" presStyleLbl="node1" presStyleIdx="3" presStyleCnt="7" custScaleX="164374" custRadScaleRad="101111" custRadScaleInc="-745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B4CCD63F-5B86-4B00-89AD-FD1AC331AF07}" type="pres">
      <dgm:prSet presAssocID="{A0373FFD-260D-4DFA-AF8D-174405F0E330}" presName="spNode" presStyleCnt="0"/>
      <dgm:spPr/>
      <dgm:t>
        <a:bodyPr/>
        <a:lstStyle/>
        <a:p>
          <a:pPr rtl="1"/>
          <a:endParaRPr lang="ar-EG"/>
        </a:p>
      </dgm:t>
    </dgm:pt>
    <dgm:pt modelId="{641AAB2D-D505-4249-808C-095368CCFCA6}" type="pres">
      <dgm:prSet presAssocID="{9997B136-90AF-481E-982E-C6086B23D68D}" presName="sibTrans" presStyleLbl="sibTrans1D1" presStyleIdx="3" presStyleCnt="7"/>
      <dgm:spPr/>
      <dgm:t>
        <a:bodyPr/>
        <a:lstStyle/>
        <a:p>
          <a:pPr rtl="1"/>
          <a:endParaRPr lang="ar-EG"/>
        </a:p>
      </dgm:t>
    </dgm:pt>
    <dgm:pt modelId="{420B7A63-8302-4146-85D8-005404CAF824}" type="pres">
      <dgm:prSet presAssocID="{ECCB2A94-B2F8-4F78-A279-FB5C7684AA64}" presName="node" presStyleLbl="node1" presStyleIdx="4" presStyleCnt="7" custScaleX="164374" custRadScaleRad="102272" custRadScaleInc="14748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02267AF1-621B-4532-9DB8-6AF3F335BDAB}" type="pres">
      <dgm:prSet presAssocID="{ECCB2A94-B2F8-4F78-A279-FB5C7684AA64}" presName="spNode" presStyleCnt="0"/>
      <dgm:spPr/>
      <dgm:t>
        <a:bodyPr/>
        <a:lstStyle/>
        <a:p>
          <a:pPr rtl="1"/>
          <a:endParaRPr lang="ar-EG"/>
        </a:p>
      </dgm:t>
    </dgm:pt>
    <dgm:pt modelId="{EFB9F688-92F3-438E-93FA-2D494C7D6E44}" type="pres">
      <dgm:prSet presAssocID="{8059574A-C249-4275-BF77-8B8A967C012A}" presName="sibTrans" presStyleLbl="sibTrans1D1" presStyleIdx="4" presStyleCnt="7"/>
      <dgm:spPr/>
      <dgm:t>
        <a:bodyPr/>
        <a:lstStyle/>
        <a:p>
          <a:pPr rtl="1"/>
          <a:endParaRPr lang="ar-EG"/>
        </a:p>
      </dgm:t>
    </dgm:pt>
    <dgm:pt modelId="{021BBA3D-2BC6-40AB-B191-BF330658C783}" type="pres">
      <dgm:prSet presAssocID="{B2D8C774-872C-4CF5-9B74-CE14E49E6514}" presName="node" presStyleLbl="node1" presStyleIdx="5" presStyleCnt="7" custScaleX="16437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7F5DF079-2178-4BB4-94F0-402B3D2F389A}" type="pres">
      <dgm:prSet presAssocID="{B2D8C774-872C-4CF5-9B74-CE14E49E6514}" presName="spNode" presStyleCnt="0"/>
      <dgm:spPr/>
      <dgm:t>
        <a:bodyPr/>
        <a:lstStyle/>
        <a:p>
          <a:pPr rtl="1"/>
          <a:endParaRPr lang="ar-EG"/>
        </a:p>
      </dgm:t>
    </dgm:pt>
    <dgm:pt modelId="{F9F9510A-5D5E-4140-BF08-027F5CA857D4}" type="pres">
      <dgm:prSet presAssocID="{8DA68418-7487-4653-A8BE-0CF48B9AF016}" presName="sibTrans" presStyleLbl="sibTrans1D1" presStyleIdx="5" presStyleCnt="7"/>
      <dgm:spPr/>
      <dgm:t>
        <a:bodyPr/>
        <a:lstStyle/>
        <a:p>
          <a:pPr rtl="1"/>
          <a:endParaRPr lang="ar-EG"/>
        </a:p>
      </dgm:t>
    </dgm:pt>
    <dgm:pt modelId="{AC8C3C44-81FB-4FC3-B34B-F651F49AAB9A}" type="pres">
      <dgm:prSet presAssocID="{EB8B7F6D-8517-4FDD-B5A5-5046DD04C504}" presName="node" presStyleLbl="node1" presStyleIdx="6" presStyleCnt="7" custScaleX="16437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30391101-1896-4F76-8BE5-B10819783856}" type="pres">
      <dgm:prSet presAssocID="{EB8B7F6D-8517-4FDD-B5A5-5046DD04C504}" presName="spNode" presStyleCnt="0"/>
      <dgm:spPr/>
      <dgm:t>
        <a:bodyPr/>
        <a:lstStyle/>
        <a:p>
          <a:pPr rtl="1"/>
          <a:endParaRPr lang="ar-EG"/>
        </a:p>
      </dgm:t>
    </dgm:pt>
    <dgm:pt modelId="{3524A544-5415-47C3-A01C-EA6794767E16}" type="pres">
      <dgm:prSet presAssocID="{6A707763-4F64-4318-ACC9-BE66C5679D9E}" presName="sibTrans" presStyleLbl="sibTrans1D1" presStyleIdx="6" presStyleCnt="7"/>
      <dgm:spPr/>
      <dgm:t>
        <a:bodyPr/>
        <a:lstStyle/>
        <a:p>
          <a:pPr rtl="1"/>
          <a:endParaRPr lang="ar-EG"/>
        </a:p>
      </dgm:t>
    </dgm:pt>
  </dgm:ptLst>
  <dgm:cxnLst>
    <dgm:cxn modelId="{914ED74C-3112-4D76-A874-46602BEC0475}" type="presOf" srcId="{8DA68418-7487-4653-A8BE-0CF48B9AF016}" destId="{F9F9510A-5D5E-4140-BF08-027F5CA857D4}" srcOrd="0" destOrd="0" presId="urn:microsoft.com/office/officeart/2005/8/layout/cycle5"/>
    <dgm:cxn modelId="{E6FDD9E3-8D79-4706-887A-2C1B9C1B348E}" type="presOf" srcId="{BE089CEA-7F70-4F2B-A686-C6DBFAC6A1E8}" destId="{105FCC6C-CE5B-4E11-8548-B2B51249DA0E}" srcOrd="0" destOrd="0" presId="urn:microsoft.com/office/officeart/2005/8/layout/cycle5"/>
    <dgm:cxn modelId="{7C328E55-FF6E-405E-98D4-AF9C2FFC4C08}" type="presOf" srcId="{ECCB2A94-B2F8-4F78-A279-FB5C7684AA64}" destId="{420B7A63-8302-4146-85D8-005404CAF824}" srcOrd="0" destOrd="0" presId="urn:microsoft.com/office/officeart/2005/8/layout/cycle5"/>
    <dgm:cxn modelId="{BCD21AB4-13C4-48F5-98EE-E01BA8E0FB5D}" type="presOf" srcId="{437B6FEC-129D-45EA-803D-376BF1FEA9AD}" destId="{2C483B3E-07A3-452A-B243-8FF543D5E9EF}" srcOrd="0" destOrd="0" presId="urn:microsoft.com/office/officeart/2005/8/layout/cycle5"/>
    <dgm:cxn modelId="{35740820-21FA-4F5C-AC55-54A60E39A2F6}" srcId="{6FFADDC7-3353-427B-9F23-FDE91EC1395F}" destId="{37A78A16-35AC-425B-ACC9-4C6CC40DA08B}" srcOrd="2" destOrd="0" parTransId="{189E6FDE-17F2-4B9F-AA4D-9698EF636B19}" sibTransId="{437B6FEC-129D-45EA-803D-376BF1FEA9AD}"/>
    <dgm:cxn modelId="{A40512E8-C50A-47B3-BE59-2A68932EE324}" type="presOf" srcId="{B2D8C774-872C-4CF5-9B74-CE14E49E6514}" destId="{021BBA3D-2BC6-40AB-B191-BF330658C783}" srcOrd="0" destOrd="0" presId="urn:microsoft.com/office/officeart/2005/8/layout/cycle5"/>
    <dgm:cxn modelId="{BEDD5EC6-AA15-4769-B335-9467957C9DF9}" type="presOf" srcId="{6A707763-4F64-4318-ACC9-BE66C5679D9E}" destId="{3524A544-5415-47C3-A01C-EA6794767E16}" srcOrd="0" destOrd="0" presId="urn:microsoft.com/office/officeart/2005/8/layout/cycle5"/>
    <dgm:cxn modelId="{9FEB8C4C-0FAD-495F-B819-28231CE374B2}" type="presOf" srcId="{6FFADDC7-3353-427B-9F23-FDE91EC1395F}" destId="{E5C19BE9-C9C2-451F-B0A4-2A210823A5F4}" srcOrd="0" destOrd="0" presId="urn:microsoft.com/office/officeart/2005/8/layout/cycle5"/>
    <dgm:cxn modelId="{9168A811-D298-42B7-8E7C-D6228FE071BB}" srcId="{6FFADDC7-3353-427B-9F23-FDE91EC1395F}" destId="{0C634B6C-2D1F-4F2C-99D4-CFEFBA29BAA6}" srcOrd="0" destOrd="0" parTransId="{A9C75A50-7E87-4E6D-898D-D93759EC1ABF}" sibTransId="{77D3307C-F595-40BE-B1D0-BE5A79EDB552}"/>
    <dgm:cxn modelId="{4CDAC90B-8448-494E-BD08-EA58C5F89DF7}" srcId="{6FFADDC7-3353-427B-9F23-FDE91EC1395F}" destId="{BE089CEA-7F70-4F2B-A686-C6DBFAC6A1E8}" srcOrd="1" destOrd="0" parTransId="{E26CB3AF-D9C1-4FEE-B616-02EA6BB82F33}" sibTransId="{DC690D93-6EE2-4C68-8E55-96B7151CC016}"/>
    <dgm:cxn modelId="{94B3A840-0047-4040-81F0-8CB79A71B65C}" type="presOf" srcId="{77D3307C-F595-40BE-B1D0-BE5A79EDB552}" destId="{9E7485E3-AE55-47E1-8930-B91AA8074FEA}" srcOrd="0" destOrd="0" presId="urn:microsoft.com/office/officeart/2005/8/layout/cycle5"/>
    <dgm:cxn modelId="{27656676-BFEB-43D9-AB29-B270EEBEF784}" type="presOf" srcId="{A0373FFD-260D-4DFA-AF8D-174405F0E330}" destId="{780BC165-D1B4-4708-98AA-1C48530A6A78}" srcOrd="0" destOrd="0" presId="urn:microsoft.com/office/officeart/2005/8/layout/cycle5"/>
    <dgm:cxn modelId="{9308F669-D4C0-474D-91FE-0470B9C1314A}" type="presOf" srcId="{EB8B7F6D-8517-4FDD-B5A5-5046DD04C504}" destId="{AC8C3C44-81FB-4FC3-B34B-F651F49AAB9A}" srcOrd="0" destOrd="0" presId="urn:microsoft.com/office/officeart/2005/8/layout/cycle5"/>
    <dgm:cxn modelId="{1FB3308E-E943-451C-BEEE-00C53C678A9C}" srcId="{6FFADDC7-3353-427B-9F23-FDE91EC1395F}" destId="{A0373FFD-260D-4DFA-AF8D-174405F0E330}" srcOrd="3" destOrd="0" parTransId="{E875F32D-3B99-4CFD-BE13-455695C6C964}" sibTransId="{9997B136-90AF-481E-982E-C6086B23D68D}"/>
    <dgm:cxn modelId="{1ABEF508-9494-435C-AA14-13AA79AF7072}" type="presOf" srcId="{37A78A16-35AC-425B-ACC9-4C6CC40DA08B}" destId="{F42AE337-B047-4F30-ACD0-879946FDE8EE}" srcOrd="0" destOrd="0" presId="urn:microsoft.com/office/officeart/2005/8/layout/cycle5"/>
    <dgm:cxn modelId="{47F78DFC-3003-4DCC-A1E5-1C0C61E57B86}" type="presOf" srcId="{8059574A-C249-4275-BF77-8B8A967C012A}" destId="{EFB9F688-92F3-438E-93FA-2D494C7D6E44}" srcOrd="0" destOrd="0" presId="urn:microsoft.com/office/officeart/2005/8/layout/cycle5"/>
    <dgm:cxn modelId="{FD674D4D-BBC1-4566-9790-28ABD909A54C}" srcId="{6FFADDC7-3353-427B-9F23-FDE91EC1395F}" destId="{ECCB2A94-B2F8-4F78-A279-FB5C7684AA64}" srcOrd="4" destOrd="0" parTransId="{E07A7585-AE67-44D7-84D4-22277B46D6F1}" sibTransId="{8059574A-C249-4275-BF77-8B8A967C012A}"/>
    <dgm:cxn modelId="{1454C73B-3F40-428E-BDE4-9129EF50219D}" srcId="{6FFADDC7-3353-427B-9F23-FDE91EC1395F}" destId="{EB8B7F6D-8517-4FDD-B5A5-5046DD04C504}" srcOrd="6" destOrd="0" parTransId="{953342E5-AC51-411E-AF41-707B4653AEEB}" sibTransId="{6A707763-4F64-4318-ACC9-BE66C5679D9E}"/>
    <dgm:cxn modelId="{8146A919-FB17-417C-9B69-54294F6C1468}" srcId="{6FFADDC7-3353-427B-9F23-FDE91EC1395F}" destId="{B2D8C774-872C-4CF5-9B74-CE14E49E6514}" srcOrd="5" destOrd="0" parTransId="{ED0A3D14-0DED-44C7-86E3-DDAB329C1DE7}" sibTransId="{8DA68418-7487-4653-A8BE-0CF48B9AF016}"/>
    <dgm:cxn modelId="{9C1B79BE-66D9-4E18-820E-A598AB125730}" type="presOf" srcId="{9997B136-90AF-481E-982E-C6086B23D68D}" destId="{641AAB2D-D505-4249-808C-095368CCFCA6}" srcOrd="0" destOrd="0" presId="urn:microsoft.com/office/officeart/2005/8/layout/cycle5"/>
    <dgm:cxn modelId="{D3DAEEF0-8AC7-48C3-B08C-D13C968B64CF}" type="presOf" srcId="{0C634B6C-2D1F-4F2C-99D4-CFEFBA29BAA6}" destId="{4EF8EE62-ADCB-417D-AD7D-6FC0353CA66D}" srcOrd="0" destOrd="0" presId="urn:microsoft.com/office/officeart/2005/8/layout/cycle5"/>
    <dgm:cxn modelId="{2551A4FD-9401-4FDD-825F-EBEF45AE207B}" type="presOf" srcId="{DC690D93-6EE2-4C68-8E55-96B7151CC016}" destId="{0DE78AF3-9632-44A4-A702-82AA9598CB2F}" srcOrd="0" destOrd="0" presId="urn:microsoft.com/office/officeart/2005/8/layout/cycle5"/>
    <dgm:cxn modelId="{FF36B7DD-BB74-4708-9F42-0F34FCAEB2EC}" type="presParOf" srcId="{E5C19BE9-C9C2-451F-B0A4-2A210823A5F4}" destId="{4EF8EE62-ADCB-417D-AD7D-6FC0353CA66D}" srcOrd="0" destOrd="0" presId="urn:microsoft.com/office/officeart/2005/8/layout/cycle5"/>
    <dgm:cxn modelId="{383AE1BE-1329-464C-9FDD-8A04C4293700}" type="presParOf" srcId="{E5C19BE9-C9C2-451F-B0A4-2A210823A5F4}" destId="{A2CE4F07-2054-43D9-A0CB-F40EBBFDE8FB}" srcOrd="1" destOrd="0" presId="urn:microsoft.com/office/officeart/2005/8/layout/cycle5"/>
    <dgm:cxn modelId="{0E82FA66-7DC1-4542-BEF4-5F942F15B766}" type="presParOf" srcId="{E5C19BE9-C9C2-451F-B0A4-2A210823A5F4}" destId="{9E7485E3-AE55-47E1-8930-B91AA8074FEA}" srcOrd="2" destOrd="0" presId="urn:microsoft.com/office/officeart/2005/8/layout/cycle5"/>
    <dgm:cxn modelId="{3D58FFDE-0249-4F0A-B87E-EDB852A5D666}" type="presParOf" srcId="{E5C19BE9-C9C2-451F-B0A4-2A210823A5F4}" destId="{105FCC6C-CE5B-4E11-8548-B2B51249DA0E}" srcOrd="3" destOrd="0" presId="urn:microsoft.com/office/officeart/2005/8/layout/cycle5"/>
    <dgm:cxn modelId="{527D26D1-3CE3-4139-B094-CC81F8E4FA3C}" type="presParOf" srcId="{E5C19BE9-C9C2-451F-B0A4-2A210823A5F4}" destId="{C51375C0-55EE-428B-B66B-496951EF9034}" srcOrd="4" destOrd="0" presId="urn:microsoft.com/office/officeart/2005/8/layout/cycle5"/>
    <dgm:cxn modelId="{41C05951-1652-4318-B2AB-8498877B617F}" type="presParOf" srcId="{E5C19BE9-C9C2-451F-B0A4-2A210823A5F4}" destId="{0DE78AF3-9632-44A4-A702-82AA9598CB2F}" srcOrd="5" destOrd="0" presId="urn:microsoft.com/office/officeart/2005/8/layout/cycle5"/>
    <dgm:cxn modelId="{0169F490-CCAB-4B58-A09C-DD7C274414CE}" type="presParOf" srcId="{E5C19BE9-C9C2-451F-B0A4-2A210823A5F4}" destId="{F42AE337-B047-4F30-ACD0-879946FDE8EE}" srcOrd="6" destOrd="0" presId="urn:microsoft.com/office/officeart/2005/8/layout/cycle5"/>
    <dgm:cxn modelId="{A66A3FA3-D788-4DB6-8A97-D4CC67084010}" type="presParOf" srcId="{E5C19BE9-C9C2-451F-B0A4-2A210823A5F4}" destId="{554656A2-4BBA-42F0-B39F-5ACFDABF4F15}" srcOrd="7" destOrd="0" presId="urn:microsoft.com/office/officeart/2005/8/layout/cycle5"/>
    <dgm:cxn modelId="{97D9692F-AC4E-462E-8CAA-F57571932ADC}" type="presParOf" srcId="{E5C19BE9-C9C2-451F-B0A4-2A210823A5F4}" destId="{2C483B3E-07A3-452A-B243-8FF543D5E9EF}" srcOrd="8" destOrd="0" presId="urn:microsoft.com/office/officeart/2005/8/layout/cycle5"/>
    <dgm:cxn modelId="{2CADE1D4-28FC-4CE1-852C-1C00D56A43C4}" type="presParOf" srcId="{E5C19BE9-C9C2-451F-B0A4-2A210823A5F4}" destId="{780BC165-D1B4-4708-98AA-1C48530A6A78}" srcOrd="9" destOrd="0" presId="urn:microsoft.com/office/officeart/2005/8/layout/cycle5"/>
    <dgm:cxn modelId="{9E39AC06-96D4-4D0B-8E12-61806388C27E}" type="presParOf" srcId="{E5C19BE9-C9C2-451F-B0A4-2A210823A5F4}" destId="{B4CCD63F-5B86-4B00-89AD-FD1AC331AF07}" srcOrd="10" destOrd="0" presId="urn:microsoft.com/office/officeart/2005/8/layout/cycle5"/>
    <dgm:cxn modelId="{20B0E456-9E7E-4286-91EB-F58E7770C5F6}" type="presParOf" srcId="{E5C19BE9-C9C2-451F-B0A4-2A210823A5F4}" destId="{641AAB2D-D505-4249-808C-095368CCFCA6}" srcOrd="11" destOrd="0" presId="urn:microsoft.com/office/officeart/2005/8/layout/cycle5"/>
    <dgm:cxn modelId="{6433ECB8-3D89-44E3-A9DF-DDDC4C11925A}" type="presParOf" srcId="{E5C19BE9-C9C2-451F-B0A4-2A210823A5F4}" destId="{420B7A63-8302-4146-85D8-005404CAF824}" srcOrd="12" destOrd="0" presId="urn:microsoft.com/office/officeart/2005/8/layout/cycle5"/>
    <dgm:cxn modelId="{06A7F87D-E975-421C-B70D-E2E1FFE15D7E}" type="presParOf" srcId="{E5C19BE9-C9C2-451F-B0A4-2A210823A5F4}" destId="{02267AF1-621B-4532-9DB8-6AF3F335BDAB}" srcOrd="13" destOrd="0" presId="urn:microsoft.com/office/officeart/2005/8/layout/cycle5"/>
    <dgm:cxn modelId="{178C183B-AA4A-44C3-935F-0AA6BC019F24}" type="presParOf" srcId="{E5C19BE9-C9C2-451F-B0A4-2A210823A5F4}" destId="{EFB9F688-92F3-438E-93FA-2D494C7D6E44}" srcOrd="14" destOrd="0" presId="urn:microsoft.com/office/officeart/2005/8/layout/cycle5"/>
    <dgm:cxn modelId="{DF9934EB-0FA0-439D-86B1-C044D28D64D3}" type="presParOf" srcId="{E5C19BE9-C9C2-451F-B0A4-2A210823A5F4}" destId="{021BBA3D-2BC6-40AB-B191-BF330658C783}" srcOrd="15" destOrd="0" presId="urn:microsoft.com/office/officeart/2005/8/layout/cycle5"/>
    <dgm:cxn modelId="{2E683FFA-81F4-4F2F-8A78-EB2AA3D916E6}" type="presParOf" srcId="{E5C19BE9-C9C2-451F-B0A4-2A210823A5F4}" destId="{7F5DF079-2178-4BB4-94F0-402B3D2F389A}" srcOrd="16" destOrd="0" presId="urn:microsoft.com/office/officeart/2005/8/layout/cycle5"/>
    <dgm:cxn modelId="{89876999-9BB9-42F6-AC6B-A0BFBCB4F1A7}" type="presParOf" srcId="{E5C19BE9-C9C2-451F-B0A4-2A210823A5F4}" destId="{F9F9510A-5D5E-4140-BF08-027F5CA857D4}" srcOrd="17" destOrd="0" presId="urn:microsoft.com/office/officeart/2005/8/layout/cycle5"/>
    <dgm:cxn modelId="{B7ED852A-DE62-4F53-87F6-5704A9528547}" type="presParOf" srcId="{E5C19BE9-C9C2-451F-B0A4-2A210823A5F4}" destId="{AC8C3C44-81FB-4FC3-B34B-F651F49AAB9A}" srcOrd="18" destOrd="0" presId="urn:microsoft.com/office/officeart/2005/8/layout/cycle5"/>
    <dgm:cxn modelId="{D573DE69-9059-4FD7-8E48-F7E08E1C7754}" type="presParOf" srcId="{E5C19BE9-C9C2-451F-B0A4-2A210823A5F4}" destId="{30391101-1896-4F76-8BE5-B10819783856}" srcOrd="19" destOrd="0" presId="urn:microsoft.com/office/officeart/2005/8/layout/cycle5"/>
    <dgm:cxn modelId="{2B76BA32-536C-465A-BC12-C7F58AA9CD8C}" type="presParOf" srcId="{E5C19BE9-C9C2-451F-B0A4-2A210823A5F4}" destId="{3524A544-5415-47C3-A01C-EA6794767E16}" srcOrd="20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EF8EE62-ADCB-417D-AD7D-6FC0353CA66D}">
      <dsp:nvSpPr>
        <dsp:cNvPr id="0" name=""/>
        <dsp:cNvSpPr/>
      </dsp:nvSpPr>
      <dsp:spPr>
        <a:xfrm>
          <a:off x="2946244" y="2465"/>
          <a:ext cx="2184710" cy="86392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900" kern="1200" dirty="0" smtClean="0"/>
            <a:t>معرفة العقل</a:t>
          </a:r>
          <a:endParaRPr lang="ar-EG" sz="1900" kern="1200" dirty="0"/>
        </a:p>
      </dsp:txBody>
      <dsp:txXfrm>
        <a:off x="2946244" y="2465"/>
        <a:ext cx="2184710" cy="863921"/>
      </dsp:txXfrm>
    </dsp:sp>
    <dsp:sp modelId="{9E7485E3-AE55-47E1-8930-B91AA8074FEA}">
      <dsp:nvSpPr>
        <dsp:cNvPr id="0" name=""/>
        <dsp:cNvSpPr/>
      </dsp:nvSpPr>
      <dsp:spPr>
        <a:xfrm>
          <a:off x="1569465" y="434425"/>
          <a:ext cx="4938269" cy="4938269"/>
        </a:xfrm>
        <a:custGeom>
          <a:avLst/>
          <a:gdLst/>
          <a:ahLst/>
          <a:cxnLst/>
          <a:rect l="0" t="0" r="0" b="0"/>
          <a:pathLst>
            <a:path>
              <a:moveTo>
                <a:pt x="3643764" y="297298"/>
              </a:moveTo>
              <a:arcTo wR="2469134" hR="2469134" stAng="17904394" swAng="387805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5FCC6C-CE5B-4E11-8548-B2B51249DA0E}">
      <dsp:nvSpPr>
        <dsp:cNvPr id="0" name=""/>
        <dsp:cNvSpPr/>
      </dsp:nvSpPr>
      <dsp:spPr>
        <a:xfrm>
          <a:off x="4876692" y="932119"/>
          <a:ext cx="2184710" cy="863921"/>
        </a:xfrm>
        <a:prstGeom prst="roundRect">
          <a:avLst/>
        </a:prstGeom>
        <a:gradFill rotWithShape="0">
          <a:gsLst>
            <a:gs pos="0">
              <a:schemeClr val="accent4">
                <a:hueOff val="-744128"/>
                <a:satOff val="4483"/>
                <a:lumOff val="359"/>
                <a:alphaOff val="0"/>
                <a:shade val="51000"/>
                <a:satMod val="130000"/>
              </a:schemeClr>
            </a:gs>
            <a:gs pos="80000">
              <a:schemeClr val="accent4">
                <a:hueOff val="-744128"/>
                <a:satOff val="4483"/>
                <a:lumOff val="359"/>
                <a:alphaOff val="0"/>
                <a:shade val="93000"/>
                <a:satMod val="130000"/>
              </a:schemeClr>
            </a:gs>
            <a:gs pos="100000">
              <a:schemeClr val="accent4">
                <a:hueOff val="-744128"/>
                <a:satOff val="4483"/>
                <a:lumOff val="3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900" b="1" kern="1200" dirty="0" smtClean="0"/>
            <a:t>العقل بين الفهم والاستيعاب </a:t>
          </a:r>
          <a:endParaRPr lang="ar-EG" sz="1900" kern="1200" dirty="0"/>
        </a:p>
      </dsp:txBody>
      <dsp:txXfrm>
        <a:off x="4876692" y="932119"/>
        <a:ext cx="2184710" cy="863921"/>
      </dsp:txXfrm>
    </dsp:sp>
    <dsp:sp modelId="{0DE78AF3-9632-44A4-A702-82AA9598CB2F}">
      <dsp:nvSpPr>
        <dsp:cNvPr id="0" name=""/>
        <dsp:cNvSpPr/>
      </dsp:nvSpPr>
      <dsp:spPr>
        <a:xfrm>
          <a:off x="1569465" y="434425"/>
          <a:ext cx="4938269" cy="4938269"/>
        </a:xfrm>
        <a:custGeom>
          <a:avLst/>
          <a:gdLst/>
          <a:ahLst/>
          <a:cxnLst/>
          <a:rect l="0" t="0" r="0" b="0"/>
          <a:pathLst>
            <a:path>
              <a:moveTo>
                <a:pt x="4776746" y="1590753"/>
              </a:moveTo>
              <a:arcTo wR="2469134" hR="2469134" stAng="20349655" swAng="1065284"/>
            </a:path>
          </a:pathLst>
        </a:custGeom>
        <a:noFill/>
        <a:ln w="9525" cap="flat" cmpd="sng" algn="ctr">
          <a:solidFill>
            <a:schemeClr val="accent4">
              <a:hueOff val="-744128"/>
              <a:satOff val="4483"/>
              <a:lumOff val="359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2AE337-B047-4F30-ACD0-879946FDE8EE}">
      <dsp:nvSpPr>
        <dsp:cNvPr id="0" name=""/>
        <dsp:cNvSpPr/>
      </dsp:nvSpPr>
      <dsp:spPr>
        <a:xfrm>
          <a:off x="5353473" y="3021034"/>
          <a:ext cx="2184710" cy="863921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900" b="1" kern="1200" dirty="0" smtClean="0"/>
            <a:t>اﻟﻔروق اﻟدﻣﺎﻏﯾﺔ ﺑﯾن اﻷﻧﺛﻰ واﻟذﻛر </a:t>
          </a:r>
          <a:endParaRPr lang="ar-EG" sz="1900" kern="1200" dirty="0"/>
        </a:p>
      </dsp:txBody>
      <dsp:txXfrm>
        <a:off x="5353473" y="3021034"/>
        <a:ext cx="2184710" cy="863921"/>
      </dsp:txXfrm>
    </dsp:sp>
    <dsp:sp modelId="{2C483B3E-07A3-452A-B243-8FF543D5E9EF}">
      <dsp:nvSpPr>
        <dsp:cNvPr id="0" name=""/>
        <dsp:cNvSpPr/>
      </dsp:nvSpPr>
      <dsp:spPr>
        <a:xfrm>
          <a:off x="1541979" y="500489"/>
          <a:ext cx="4938269" cy="4938269"/>
        </a:xfrm>
        <a:custGeom>
          <a:avLst/>
          <a:gdLst/>
          <a:ahLst/>
          <a:cxnLst/>
          <a:rect l="0" t="0" r="0" b="0"/>
          <a:pathLst>
            <a:path>
              <a:moveTo>
                <a:pt x="4683598" y="3561277"/>
              </a:moveTo>
              <a:arcTo wR="2469134" hR="2469134" stAng="1575112" swAng="817434"/>
            </a:path>
          </a:pathLst>
        </a:custGeom>
        <a:noFill/>
        <a:ln w="9525" cap="flat" cmpd="sng" algn="ctr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0BC165-D1B4-4708-98AA-1C48530A6A78}">
      <dsp:nvSpPr>
        <dsp:cNvPr id="0" name=""/>
        <dsp:cNvSpPr/>
      </dsp:nvSpPr>
      <dsp:spPr>
        <a:xfrm>
          <a:off x="4079362" y="4696209"/>
          <a:ext cx="2184710" cy="863921"/>
        </a:xfrm>
        <a:prstGeom prst="round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900" b="1" kern="1200" dirty="0" smtClean="0"/>
            <a:t>العقل والانتباه والتركيز </a:t>
          </a:r>
          <a:endParaRPr lang="ar-EG" sz="1900" kern="1200" dirty="0"/>
        </a:p>
      </dsp:txBody>
      <dsp:txXfrm>
        <a:off x="4079362" y="4696209"/>
        <a:ext cx="2184710" cy="863921"/>
      </dsp:txXfrm>
    </dsp:sp>
    <dsp:sp modelId="{641AAB2D-D505-4249-808C-095368CCFCA6}">
      <dsp:nvSpPr>
        <dsp:cNvPr id="0" name=""/>
        <dsp:cNvSpPr/>
      </dsp:nvSpPr>
      <dsp:spPr>
        <a:xfrm>
          <a:off x="1083149" y="518437"/>
          <a:ext cx="4938269" cy="4938269"/>
        </a:xfrm>
        <a:custGeom>
          <a:avLst/>
          <a:gdLst/>
          <a:ahLst/>
          <a:cxnLst/>
          <a:rect l="0" t="0" r="0" b="0"/>
          <a:pathLst>
            <a:path>
              <a:moveTo>
                <a:pt x="2967676" y="4887415"/>
              </a:moveTo>
              <a:arcTo wR="2469134" hR="2469134" stAng="4701082" swAng="121881"/>
            </a:path>
          </a:pathLst>
        </a:custGeom>
        <a:noFill/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0B7A63-8302-4146-85D8-005404CAF824}">
      <dsp:nvSpPr>
        <dsp:cNvPr id="0" name=""/>
        <dsp:cNvSpPr/>
      </dsp:nvSpPr>
      <dsp:spPr>
        <a:xfrm>
          <a:off x="1751292" y="4696210"/>
          <a:ext cx="2184710" cy="863921"/>
        </a:xfrm>
        <a:prstGeom prst="round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900" b="1" kern="1200" dirty="0" smtClean="0"/>
            <a:t>كيف يتعلم الانسان </a:t>
          </a:r>
          <a:endParaRPr lang="ar-EG" sz="1900" kern="1200" dirty="0"/>
        </a:p>
      </dsp:txBody>
      <dsp:txXfrm>
        <a:off x="1751292" y="4696210"/>
        <a:ext cx="2184710" cy="863921"/>
      </dsp:txXfrm>
    </dsp:sp>
    <dsp:sp modelId="{EFB9F688-92F3-438E-93FA-2D494C7D6E44}">
      <dsp:nvSpPr>
        <dsp:cNvPr id="0" name=""/>
        <dsp:cNvSpPr/>
      </dsp:nvSpPr>
      <dsp:spPr>
        <a:xfrm>
          <a:off x="1624881" y="573828"/>
          <a:ext cx="4938269" cy="4938269"/>
        </a:xfrm>
        <a:custGeom>
          <a:avLst/>
          <a:gdLst/>
          <a:ahLst/>
          <a:cxnLst/>
          <a:rect l="0" t="0" r="0" b="0"/>
          <a:pathLst>
            <a:path>
              <a:moveTo>
                <a:pt x="513964" y="3977092"/>
              </a:moveTo>
              <a:arcTo wR="2469134" hR="2469134" stAng="8541491" swAng="798711"/>
            </a:path>
          </a:pathLst>
        </a:custGeom>
        <a:noFill/>
        <a:ln w="9525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1BBA3D-2BC6-40AB-B191-BF330658C783}">
      <dsp:nvSpPr>
        <dsp:cNvPr id="0" name=""/>
        <dsp:cNvSpPr/>
      </dsp:nvSpPr>
      <dsp:spPr>
        <a:xfrm>
          <a:off x="539016" y="3021034"/>
          <a:ext cx="2184710" cy="863921"/>
        </a:xfrm>
        <a:prstGeom prst="roundRect">
          <a:avLst/>
        </a:prstGeom>
        <a:gradFill rotWithShape="0">
          <a:gsLst>
            <a:gs pos="0">
              <a:schemeClr val="accent4">
                <a:hueOff val="-3720641"/>
                <a:satOff val="22416"/>
                <a:lumOff val="1797"/>
                <a:alphaOff val="0"/>
                <a:shade val="51000"/>
                <a:satMod val="130000"/>
              </a:schemeClr>
            </a:gs>
            <a:gs pos="80000">
              <a:schemeClr val="accent4">
                <a:hueOff val="-3720641"/>
                <a:satOff val="22416"/>
                <a:lumOff val="1797"/>
                <a:alphaOff val="0"/>
                <a:shade val="93000"/>
                <a:satMod val="130000"/>
              </a:schemeClr>
            </a:gs>
            <a:gs pos="100000">
              <a:schemeClr val="accent4">
                <a:hueOff val="-3720641"/>
                <a:satOff val="22416"/>
                <a:lumOff val="179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900" b="1" kern="1200" dirty="0" smtClean="0"/>
            <a:t>عوامل النسيان </a:t>
          </a:r>
        </a:p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900" b="1" kern="1200" dirty="0" smtClean="0"/>
            <a:t>ومهارات تحسين الذاكرة </a:t>
          </a:r>
          <a:endParaRPr lang="ar-EG" sz="1900" kern="1200" dirty="0"/>
        </a:p>
      </dsp:txBody>
      <dsp:txXfrm>
        <a:off x="539016" y="3021034"/>
        <a:ext cx="2184710" cy="863921"/>
      </dsp:txXfrm>
    </dsp:sp>
    <dsp:sp modelId="{F9F9510A-5D5E-4140-BF08-027F5CA857D4}">
      <dsp:nvSpPr>
        <dsp:cNvPr id="0" name=""/>
        <dsp:cNvSpPr/>
      </dsp:nvSpPr>
      <dsp:spPr>
        <a:xfrm>
          <a:off x="1569465" y="434425"/>
          <a:ext cx="4938269" cy="4938269"/>
        </a:xfrm>
        <a:custGeom>
          <a:avLst/>
          <a:gdLst/>
          <a:ahLst/>
          <a:cxnLst/>
          <a:rect l="0" t="0" r="0" b="0"/>
          <a:pathLst>
            <a:path>
              <a:moveTo>
                <a:pt x="3576" y="2336280"/>
              </a:moveTo>
              <a:arcTo wR="2469134" hR="2469134" stAng="10985061" swAng="1065284"/>
            </a:path>
          </a:pathLst>
        </a:custGeom>
        <a:noFill/>
        <a:ln w="9525" cap="flat" cmpd="sng" algn="ctr">
          <a:solidFill>
            <a:schemeClr val="accent4">
              <a:hueOff val="-3720641"/>
              <a:satOff val="22416"/>
              <a:lumOff val="1797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8C3C44-81FB-4FC3-B34B-F651F49AAB9A}">
      <dsp:nvSpPr>
        <dsp:cNvPr id="0" name=""/>
        <dsp:cNvSpPr/>
      </dsp:nvSpPr>
      <dsp:spPr>
        <a:xfrm>
          <a:off x="1015797" y="932119"/>
          <a:ext cx="2184710" cy="863921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900" b="1" kern="1200" dirty="0" smtClean="0"/>
            <a:t>العقل الباطن والعقل الواعي </a:t>
          </a:r>
          <a:endParaRPr lang="ar-EG" sz="1900" kern="1200" dirty="0"/>
        </a:p>
      </dsp:txBody>
      <dsp:txXfrm>
        <a:off x="1015797" y="932119"/>
        <a:ext cx="2184710" cy="863921"/>
      </dsp:txXfrm>
    </dsp:sp>
    <dsp:sp modelId="{3524A544-5415-47C3-A01C-EA6794767E16}">
      <dsp:nvSpPr>
        <dsp:cNvPr id="0" name=""/>
        <dsp:cNvSpPr/>
      </dsp:nvSpPr>
      <dsp:spPr>
        <a:xfrm>
          <a:off x="1569465" y="434425"/>
          <a:ext cx="4938269" cy="4938269"/>
        </a:xfrm>
        <a:custGeom>
          <a:avLst/>
          <a:gdLst/>
          <a:ahLst/>
          <a:cxnLst/>
          <a:rect l="0" t="0" r="0" b="0"/>
          <a:pathLst>
            <a:path>
              <a:moveTo>
                <a:pt x="1057490" y="443329"/>
              </a:moveTo>
              <a:arcTo wR="2469134" hR="2469134" stAng="14107801" swAng="387805"/>
            </a:path>
          </a:pathLst>
        </a:custGeom>
        <a:noFill/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1A28B-082E-493E-9C5B-9FF2872F4FA3}" type="datetimeFigureOut">
              <a:rPr lang="ar-SA" smtClean="0"/>
              <a:t>20/04/1440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AD05-E5CC-49CA-8C01-0456BB101C1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1A28B-082E-493E-9C5B-9FF2872F4FA3}" type="datetimeFigureOut">
              <a:rPr lang="ar-SA" smtClean="0"/>
              <a:t>20/04/1440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AD05-E5CC-49CA-8C01-0456BB101C1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1A28B-082E-493E-9C5B-9FF2872F4FA3}" type="datetimeFigureOut">
              <a:rPr lang="ar-SA" smtClean="0"/>
              <a:t>20/04/1440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AD05-E5CC-49CA-8C01-0456BB101C1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1A28B-082E-493E-9C5B-9FF2872F4FA3}" type="datetimeFigureOut">
              <a:rPr lang="ar-SA" smtClean="0"/>
              <a:t>20/04/1440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AD05-E5CC-49CA-8C01-0456BB101C1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1A28B-082E-493E-9C5B-9FF2872F4FA3}" type="datetimeFigureOut">
              <a:rPr lang="ar-SA" smtClean="0"/>
              <a:t>20/04/1440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AD05-E5CC-49CA-8C01-0456BB101C1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1A28B-082E-493E-9C5B-9FF2872F4FA3}" type="datetimeFigureOut">
              <a:rPr lang="ar-SA" smtClean="0"/>
              <a:t>20/04/1440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AD05-E5CC-49CA-8C01-0456BB101C1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1A28B-082E-493E-9C5B-9FF2872F4FA3}" type="datetimeFigureOut">
              <a:rPr lang="ar-SA" smtClean="0"/>
              <a:t>20/04/1440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AD05-E5CC-49CA-8C01-0456BB101C1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1A28B-082E-493E-9C5B-9FF2872F4FA3}" type="datetimeFigureOut">
              <a:rPr lang="ar-SA" smtClean="0"/>
              <a:t>20/04/1440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AD05-E5CC-49CA-8C01-0456BB101C1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1A28B-082E-493E-9C5B-9FF2872F4FA3}" type="datetimeFigureOut">
              <a:rPr lang="ar-SA" smtClean="0"/>
              <a:t>20/04/1440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AD05-E5CC-49CA-8C01-0456BB101C1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1A28B-082E-493E-9C5B-9FF2872F4FA3}" type="datetimeFigureOut">
              <a:rPr lang="ar-SA" smtClean="0"/>
              <a:t>20/04/1440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AD05-E5CC-49CA-8C01-0456BB101C1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1A28B-082E-493E-9C5B-9FF2872F4FA3}" type="datetimeFigureOut">
              <a:rPr lang="ar-SA" smtClean="0"/>
              <a:t>20/04/1440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AD05-E5CC-49CA-8C01-0456BB101C1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1A28B-082E-493E-9C5B-9FF2872F4FA3}" type="datetimeFigureOut">
              <a:rPr lang="ar-SA" smtClean="0"/>
              <a:t>20/04/1440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7AD05-E5CC-49CA-8C01-0456BB101C18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funstatic.com/static/wallpaper/1280x1024/hd-wallpapers-blue-abstract-ppt-1280x1024-wallpap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evel 1"/>
          <p:cNvSpPr/>
          <p:nvPr/>
        </p:nvSpPr>
        <p:spPr>
          <a:xfrm>
            <a:off x="990600" y="2667000"/>
            <a:ext cx="7239000" cy="1752600"/>
          </a:xfrm>
          <a:prstGeom prst="bevel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6600" b="1" dirty="0"/>
              <a:t>دورة ادارة العقل</a:t>
            </a:r>
          </a:p>
        </p:txBody>
      </p:sp>
    </p:spTree>
    <p:extLst>
      <p:ext uri="{BB962C8B-B14F-4D97-AF65-F5344CB8AC3E}">
        <p14:creationId xmlns="" xmlns:p14="http://schemas.microsoft.com/office/powerpoint/2010/main" val="6897805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funstatic.com/static/wallpaper/1280x1024/hd-wallpapers-blue-abstract-ppt-1280x1024-wallpap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Wave 1"/>
          <p:cNvSpPr/>
          <p:nvPr/>
        </p:nvSpPr>
        <p:spPr>
          <a:xfrm>
            <a:off x="2743200" y="304800"/>
            <a:ext cx="3657600" cy="1295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3600" b="1" dirty="0">
                <a:latin typeface="Sakkal Majalla" pitchFamily="2" charset="-78"/>
                <a:cs typeface="Sakkal Majalla" pitchFamily="2" charset="-78"/>
              </a:rPr>
              <a:t>الجلاء السمعي </a:t>
            </a:r>
          </a:p>
        </p:txBody>
      </p:sp>
      <p:sp>
        <p:nvSpPr>
          <p:cNvPr id="3" name="Rectangle 2"/>
          <p:cNvSpPr/>
          <p:nvPr/>
        </p:nvSpPr>
        <p:spPr>
          <a:xfrm>
            <a:off x="4800600" y="1828800"/>
            <a:ext cx="4038600" cy="4572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Low" rtl="1"/>
            <a:r>
              <a:rPr lang="ar-EG" sz="2300" b="1" dirty="0"/>
              <a:t>هو قدرة الحصول على معلومات عن أحداث أو أشخاص من خلال حاسة سمعية داخلية ، ليس لها علاقة بحاسة السمع التقليدية . و قد تأتي بشكل همسات محببة جميلة ، كألحان موسيقية أو أجراس أو غناء . و يمكن أن تأتي على شكل طرقات قوية على الخشب </a:t>
            </a:r>
            <a:r>
              <a:rPr lang="ar-EG" sz="2300" b="1" dirty="0" smtClean="0"/>
              <a:t>أو </a:t>
            </a:r>
            <a:r>
              <a:rPr lang="ar-EG" sz="2300" b="1" dirty="0"/>
              <a:t>الحديد مثلاً ، أو صفّارة إنذار أو أي صوت مزعج آخر يعمل على لفت الانتباه . و أحياناً كثيرة ، بدلاً من أن يأتي الصوت من داخل الذهن ، يتجلّى </a:t>
            </a:r>
            <a:r>
              <a:rPr lang="ar-EG" sz="2300" b="1" dirty="0" smtClean="0"/>
              <a:t/>
            </a:r>
            <a:br>
              <a:rPr lang="ar-EG" sz="2300" b="1" dirty="0" smtClean="0"/>
            </a:br>
            <a:r>
              <a:rPr lang="ar-EG" sz="2300" b="1" dirty="0" smtClean="0"/>
              <a:t>بشكل </a:t>
            </a:r>
            <a:r>
              <a:rPr lang="ar-EG" sz="2300" b="1" dirty="0"/>
              <a:t>واضح مما يجعله مسموع عن طريق الأذن </a:t>
            </a:r>
            <a:endParaRPr lang="en-US" sz="2300" dirty="0"/>
          </a:p>
        </p:txBody>
      </p:sp>
      <p:pic>
        <p:nvPicPr>
          <p:cNvPr id="81922" name="Picture 2" descr="http://www.hdc.com.sa/thumbnail.php?file=2012_05_12_19_03_40_593750369.jpg&amp;size=article_mediu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28800"/>
            <a:ext cx="3619500" cy="4572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137323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 descr="http://www.funstatic.com/static/wallpaper/1280x1024/hd-wallpapers-blue-abstract-ppt-1280x1024-wallpap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ounded Rectangle 41"/>
          <p:cNvSpPr/>
          <p:nvPr/>
        </p:nvSpPr>
        <p:spPr>
          <a:xfrm>
            <a:off x="2286000" y="228600"/>
            <a:ext cx="4572000" cy="722334"/>
          </a:xfrm>
          <a:prstGeom prst="roundRect">
            <a:avLst/>
          </a:prstGeom>
          <a:solidFill>
            <a:srgbClr val="00B0F0"/>
          </a:solidFill>
          <a:ln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5000" dirty="0">
                <a:solidFill>
                  <a:schemeClr val="tx2">
                    <a:lumMod val="50000"/>
                  </a:schemeClr>
                </a:solidFill>
              </a:rPr>
              <a:t>الاتفاقيات </a:t>
            </a:r>
          </a:p>
        </p:txBody>
      </p:sp>
      <p:sp>
        <p:nvSpPr>
          <p:cNvPr id="43" name="AutoShape 7"/>
          <p:cNvSpPr>
            <a:spLocks noChangeArrowheads="1"/>
          </p:cNvSpPr>
          <p:nvPr/>
        </p:nvSpPr>
        <p:spPr bwMode="auto">
          <a:xfrm>
            <a:off x="6621810" y="1247657"/>
            <a:ext cx="236979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00CCFF"/>
              </a:gs>
              <a:gs pos="100000">
                <a:srgbClr val="3399FF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ar-EG" sz="2400" b="1" dirty="0" smtClean="0">
                <a:latin typeface="Verdana" panose="020B0604030504040204" pitchFamily="34" charset="0"/>
                <a:ea typeface="HY헤드라인M" pitchFamily="2" charset="-127"/>
              </a:rPr>
              <a:t>الابتسامة طوال الوقت 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44" name="AutoShape 7"/>
          <p:cNvSpPr>
            <a:spLocks noChangeArrowheads="1"/>
          </p:cNvSpPr>
          <p:nvPr/>
        </p:nvSpPr>
        <p:spPr bwMode="auto">
          <a:xfrm>
            <a:off x="1973610" y="1247657"/>
            <a:ext cx="236979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00CCFF"/>
              </a:gs>
              <a:gs pos="100000">
                <a:srgbClr val="3399FF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الحضور </a:t>
            </a:r>
            <a:r>
              <a:rPr lang="ar-EG" sz="2400" b="1" dirty="0" smtClean="0">
                <a:latin typeface="Verdana" panose="020B0604030504040204" pitchFamily="34" charset="0"/>
                <a:ea typeface="HY헤드라인M" pitchFamily="2" charset="-127"/>
              </a:rPr>
              <a:t>والانصراف</a:t>
            </a:r>
          </a:p>
          <a:p>
            <a:pPr algn="ctr"/>
            <a:r>
              <a:rPr lang="ar-EG" sz="2400" b="1" dirty="0" smtClean="0">
                <a:latin typeface="Verdana" panose="020B0604030504040204" pitchFamily="34" charset="0"/>
                <a:ea typeface="HY헤드라인M" pitchFamily="2" charset="-127"/>
              </a:rPr>
              <a:t> </a:t>
            </a:r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في الوقت المحدد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45" name="AutoShape 7"/>
          <p:cNvSpPr>
            <a:spLocks noChangeArrowheads="1"/>
          </p:cNvSpPr>
          <p:nvPr/>
        </p:nvSpPr>
        <p:spPr bwMode="auto">
          <a:xfrm>
            <a:off x="6611480" y="2361374"/>
            <a:ext cx="236979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00CCFF"/>
              </a:gs>
              <a:gs pos="100000">
                <a:srgbClr val="3399FF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 rtl="1"/>
            <a:r>
              <a:rPr lang="ar-EG" sz="2400" b="1" dirty="0" smtClean="0">
                <a:latin typeface="Verdana" panose="020B0604030504040204" pitchFamily="34" charset="0"/>
                <a:ea typeface="HY헤드라인M" pitchFamily="2" charset="-127"/>
              </a:rPr>
              <a:t>تقبل جميع </a:t>
            </a:r>
          </a:p>
          <a:p>
            <a:pPr algn="ctr" rtl="1"/>
            <a:r>
              <a:rPr lang="ar-EG" sz="2400" b="1" dirty="0" smtClean="0">
                <a:latin typeface="Verdana" panose="020B0604030504040204" pitchFamily="34" charset="0"/>
                <a:ea typeface="HY헤드라인M" pitchFamily="2" charset="-127"/>
              </a:rPr>
              <a:t>الآراء </a:t>
            </a:r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بصدر رحب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46" name="AutoShape 7"/>
          <p:cNvSpPr>
            <a:spLocks noChangeArrowheads="1"/>
          </p:cNvSpPr>
          <p:nvPr/>
        </p:nvSpPr>
        <p:spPr bwMode="auto">
          <a:xfrm>
            <a:off x="1963280" y="2361374"/>
            <a:ext cx="236979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00CCFF"/>
              </a:gs>
              <a:gs pos="100000">
                <a:srgbClr val="3399FF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التفاعل مع المجموعة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47" name="AutoShape 7"/>
          <p:cNvSpPr>
            <a:spLocks noChangeArrowheads="1"/>
          </p:cNvSpPr>
          <p:nvPr/>
        </p:nvSpPr>
        <p:spPr bwMode="auto">
          <a:xfrm>
            <a:off x="6601150" y="3475091"/>
            <a:ext cx="236979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00CCFF"/>
              </a:gs>
              <a:gs pos="100000">
                <a:srgbClr val="3399FF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المحمول مغلق 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48" name="AutoShape 7"/>
          <p:cNvSpPr>
            <a:spLocks noChangeArrowheads="1"/>
          </p:cNvSpPr>
          <p:nvPr/>
        </p:nvSpPr>
        <p:spPr bwMode="auto">
          <a:xfrm>
            <a:off x="1952950" y="3475091"/>
            <a:ext cx="236979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00CCFF"/>
              </a:gs>
              <a:gs pos="100000">
                <a:srgbClr val="3399FF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تنفيذ جميع التمارين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49" name="AutoShape 7"/>
          <p:cNvSpPr>
            <a:spLocks noChangeArrowheads="1"/>
          </p:cNvSpPr>
          <p:nvPr/>
        </p:nvSpPr>
        <p:spPr bwMode="auto">
          <a:xfrm>
            <a:off x="6590820" y="4588808"/>
            <a:ext cx="236979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00CCFF"/>
              </a:gs>
              <a:gs pos="100000">
                <a:srgbClr val="3399FF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المحافظة على الانظباط 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50" name="AutoShape 7"/>
          <p:cNvSpPr>
            <a:spLocks noChangeArrowheads="1"/>
          </p:cNvSpPr>
          <p:nvPr/>
        </p:nvSpPr>
        <p:spPr bwMode="auto">
          <a:xfrm>
            <a:off x="1942620" y="4588808"/>
            <a:ext cx="236979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00CCFF"/>
              </a:gs>
              <a:gs pos="100000">
                <a:srgbClr val="3399FF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تقبل قرارات المدرب 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51" name="AutoShape 7"/>
          <p:cNvSpPr>
            <a:spLocks noChangeArrowheads="1"/>
          </p:cNvSpPr>
          <p:nvPr/>
        </p:nvSpPr>
        <p:spPr bwMode="auto">
          <a:xfrm>
            <a:off x="6580490" y="5702525"/>
            <a:ext cx="236979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00CCFF"/>
              </a:gs>
              <a:gs pos="100000">
                <a:srgbClr val="3399FF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حسن الظن </a:t>
            </a:r>
            <a:endParaRPr lang="ar-EG" sz="2400" b="1" dirty="0" smtClean="0">
              <a:latin typeface="Verdana" panose="020B0604030504040204" pitchFamily="34" charset="0"/>
              <a:ea typeface="HY헤드라인M" pitchFamily="2" charset="-127"/>
            </a:endParaRPr>
          </a:p>
          <a:p>
            <a:pPr algn="ctr"/>
            <a:r>
              <a:rPr lang="ar-EG" sz="2400" b="1" dirty="0" smtClean="0">
                <a:latin typeface="Verdana" panose="020B0604030504040204" pitchFamily="34" charset="0"/>
                <a:ea typeface="HY헤드라인M" pitchFamily="2" charset="-127"/>
              </a:rPr>
              <a:t>والثقة </a:t>
            </a:r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المتبادلة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52" name="AutoShape 7"/>
          <p:cNvSpPr>
            <a:spLocks noChangeArrowheads="1"/>
          </p:cNvSpPr>
          <p:nvPr/>
        </p:nvSpPr>
        <p:spPr bwMode="auto">
          <a:xfrm>
            <a:off x="1932290" y="5702525"/>
            <a:ext cx="236979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00CCFF"/>
              </a:gs>
              <a:gs pos="100000">
                <a:srgbClr val="3399FF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ar-EG" sz="2400" b="1" dirty="0" smtClean="0">
                <a:latin typeface="Verdana" panose="020B0604030504040204" pitchFamily="34" charset="0"/>
                <a:ea typeface="HY헤드라인M" pitchFamily="2" charset="-127"/>
              </a:rPr>
              <a:t>الحب بين المجموعات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pic>
        <p:nvPicPr>
          <p:cNvPr id="53" name="Picture 2" descr="F:\دينى\work\صور\kid-smai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240" y="914400"/>
            <a:ext cx="1302880" cy="12881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3" descr="F:\دينى\work\صور\إدارة الوقت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060" y="838200"/>
            <a:ext cx="106194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4" descr="F:\دينى\work\صور\ثقافة-الحوار-من-أجل-سورية-افضل-297x30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240" y="2057400"/>
            <a:ext cx="122905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5" descr="F:\دينى\work\صور\اختلاف مشارب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40" y="1981200"/>
            <a:ext cx="110716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6" descr="F:\دينى\work\صور\15460_IPhone_Locked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200400"/>
            <a:ext cx="114300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7" descr="F:\دينى\work\صور\large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124200"/>
            <a:ext cx="129540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8" descr="F:\دينى\work\صور\imagتes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080" y="4305300"/>
            <a:ext cx="1155607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9" descr="F:\دينى\work\صور\848484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40" y="4267200"/>
            <a:ext cx="1107160" cy="1333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10" descr="F:\دينى\work\صور\zan 2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940" y="5391702"/>
            <a:ext cx="1143000" cy="11614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1" descr="F:\دينى\work\صور\Love-Is-Love_6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094" y="5391702"/>
            <a:ext cx="1045652" cy="11657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175449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funstatic.com/static/wallpaper/1280x1024/hd-wallpapers-blue-abstract-ppt-1280x1024-wallpap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="" xmlns:p14="http://schemas.microsoft.com/office/powerpoint/2010/main" val="3256157489"/>
              </p:ext>
            </p:extLst>
          </p:nvPr>
        </p:nvGraphicFramePr>
        <p:xfrm>
          <a:off x="533400" y="647700"/>
          <a:ext cx="80772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/>
          <p:cNvSpPr/>
          <p:nvPr/>
        </p:nvSpPr>
        <p:spPr>
          <a:xfrm>
            <a:off x="6935788" y="304800"/>
            <a:ext cx="2208212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3200" b="1" dirty="0" smtClean="0">
                <a:latin typeface="Simplified Arabic" pitchFamily="18" charset="-78"/>
                <a:cs typeface="Simplified Arabic" pitchFamily="18" charset="-78"/>
              </a:rPr>
              <a:t>محاور الدورة</a:t>
            </a:r>
            <a:endParaRPr lang="ar-EG" sz="32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08889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://www.funstatic.com/static/wallpaper/1280x1024/hd-wallpapers-blue-abstract-ppt-1280x1024-wallpap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2590800" y="609600"/>
            <a:ext cx="4038600" cy="762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3600" b="1" dirty="0">
                <a:latin typeface="Sakkal Majalla" pitchFamily="2" charset="-78"/>
                <a:cs typeface="Sakkal Majalla" pitchFamily="2" charset="-78"/>
              </a:rPr>
              <a:t>معنى العقل </a:t>
            </a:r>
            <a:endParaRPr lang="ar-EG" sz="36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AutoShape 1"/>
          <p:cNvSpPr>
            <a:spLocks noChangeArrowheads="1"/>
          </p:cNvSpPr>
          <p:nvPr/>
        </p:nvSpPr>
        <p:spPr bwMode="auto">
          <a:xfrm>
            <a:off x="1757145" y="2105502"/>
            <a:ext cx="5832612" cy="815126"/>
          </a:xfrm>
          <a:prstGeom prst="roundRect">
            <a:avLst>
              <a:gd name="adj" fmla="val 11741"/>
            </a:avLst>
          </a:prstGeom>
          <a:solidFill>
            <a:srgbClr val="4D3574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0823" rIns="81646" bIns="40823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defTabSz="407571" rtl="1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ar-EG" sz="2800" b="1" dirty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rPr>
              <a:t>العقل جوهر بسيط مدرك للأشياء بحقائقها</a:t>
            </a:r>
            <a:endParaRPr lang="en-US" sz="2800" b="1" dirty="0">
              <a:solidFill>
                <a:srgbClr val="FFFFFF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1757145" y="3309468"/>
            <a:ext cx="5835493" cy="797844"/>
          </a:xfrm>
          <a:prstGeom prst="roundRect">
            <a:avLst>
              <a:gd name="adj" fmla="val 11741"/>
            </a:avLst>
          </a:prstGeom>
          <a:solidFill>
            <a:srgbClr val="984B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811" tIns="48988" rIns="89811" bIns="48988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defTabSz="407571" rtl="1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ar-EG" sz="2800" b="1" dirty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rPr>
              <a:t>قوة النفس التي بها يحصل تصور المعاني، وتأليف القضايا والأقيسة</a:t>
            </a:r>
            <a:endParaRPr lang="en-US" sz="2800" b="1" dirty="0">
              <a:solidFill>
                <a:srgbClr val="FFFFFF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757145" y="4532157"/>
            <a:ext cx="5835493" cy="819446"/>
          </a:xfrm>
          <a:prstGeom prst="roundRect">
            <a:avLst>
              <a:gd name="adj" fmla="val 11741"/>
            </a:avLst>
          </a:prstGeom>
          <a:solidFill>
            <a:srgbClr val="979797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811" tIns="48988" rIns="89811" bIns="48988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defTabSz="407571" rtl="1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ar-EG" sz="2800" b="1" dirty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rPr>
              <a:t>العقل هو "قوة الإصابة في الحكم</a:t>
            </a:r>
            <a:r>
              <a:rPr lang="ar-EG" sz="2800" b="1" dirty="0" smtClean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rPr>
              <a:t>"</a:t>
            </a:r>
            <a:endParaRPr lang="en-US" sz="1996" dirty="0">
              <a:solidFill>
                <a:srgbClr val="FFFFFF"/>
              </a:solidFill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7930593" y="2099741"/>
            <a:ext cx="832407" cy="787763"/>
          </a:xfrm>
          <a:prstGeom prst="roundRect">
            <a:avLst>
              <a:gd name="adj" fmla="val 16667"/>
            </a:avLst>
          </a:prstGeom>
          <a:solidFill>
            <a:srgbClr val="4D3574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0823" rIns="81646" bIns="40823" anchor="ctr"/>
          <a:lstStyle>
            <a:lvl1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defTabSz="407571" rtl="0" eaLnBrk="1" fontAlgn="base" hangingPunct="0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ar-EG" sz="2800" b="1" dirty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rPr>
              <a:t>1</a:t>
            </a:r>
            <a:endParaRPr lang="en-US" sz="2800" b="1" dirty="0">
              <a:solidFill>
                <a:srgbClr val="FFFFFF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7930593" y="3320989"/>
            <a:ext cx="832407" cy="800724"/>
          </a:xfrm>
          <a:prstGeom prst="roundRect">
            <a:avLst>
              <a:gd name="adj" fmla="val 16667"/>
            </a:avLst>
          </a:prstGeom>
          <a:solidFill>
            <a:srgbClr val="984B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811" tIns="48988" rIns="89811" bIns="48988" anchor="ctr"/>
          <a:lstStyle>
            <a:lvl1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defTabSz="407571" eaLnBrk="1" fontAlgn="base" hangingPunct="0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ar-EG" sz="2800" b="1" dirty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rPr>
              <a:t>2</a:t>
            </a:r>
            <a:endParaRPr lang="en-US" sz="2800" b="1" dirty="0">
              <a:solidFill>
                <a:srgbClr val="FFFFFF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7930593" y="4546558"/>
            <a:ext cx="832407" cy="822326"/>
          </a:xfrm>
          <a:prstGeom prst="roundRect">
            <a:avLst>
              <a:gd name="adj" fmla="val 16667"/>
            </a:avLst>
          </a:prstGeom>
          <a:solidFill>
            <a:srgbClr val="979797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811" tIns="48988" rIns="89811" bIns="48988" anchor="ctr"/>
          <a:lstStyle>
            <a:lvl1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defTabSz="407571" eaLnBrk="1" fontAlgn="base" hangingPunct="0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ar-EG" sz="2800" b="1" dirty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rPr>
              <a:t>3</a:t>
            </a:r>
            <a:endParaRPr lang="en-US" sz="2800" b="1" dirty="0">
              <a:solidFill>
                <a:srgbClr val="FFFFFF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pic>
        <p:nvPicPr>
          <p:cNvPr id="12" name="Picture 2" descr="http://www.alphanews1.com/upload/images/132873035353014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3001C"/>
              </a:clrFrom>
              <a:clrTo>
                <a:srgbClr val="03001C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4941880"/>
            <a:ext cx="2438400" cy="20891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2422881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://www.funstatic.com/static/wallpaper/1280x1024/hd-wallpapers-blue-abstract-ppt-1280x1024-wallpap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2590800" y="609600"/>
            <a:ext cx="4038600" cy="762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3600" b="1" dirty="0">
                <a:latin typeface="Sakkal Majalla" pitchFamily="2" charset="-78"/>
                <a:cs typeface="Sakkal Majalla" pitchFamily="2" charset="-78"/>
              </a:rPr>
              <a:t>معنى العقل </a:t>
            </a:r>
            <a:endParaRPr lang="ar-EG" sz="36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AutoShape 1"/>
          <p:cNvSpPr>
            <a:spLocks noChangeArrowheads="1"/>
          </p:cNvSpPr>
          <p:nvPr/>
        </p:nvSpPr>
        <p:spPr bwMode="auto">
          <a:xfrm>
            <a:off x="1757145" y="2105502"/>
            <a:ext cx="5832612" cy="815126"/>
          </a:xfrm>
          <a:prstGeom prst="roundRect">
            <a:avLst>
              <a:gd name="adj" fmla="val 11741"/>
            </a:avLst>
          </a:prstGeom>
          <a:solidFill>
            <a:srgbClr val="4D3574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0823" rIns="81646" bIns="40823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defTabSz="407571" rtl="1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ar-EG" sz="2800" b="1" dirty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rPr>
              <a:t>العقل هو قوة طبيعية للنفس متهيئة لتحصيل المعرفة العلمية</a:t>
            </a:r>
            <a:endParaRPr lang="en-US" sz="2800" b="1" dirty="0">
              <a:solidFill>
                <a:srgbClr val="FFFFFF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1757145" y="3309468"/>
            <a:ext cx="5835493" cy="797844"/>
          </a:xfrm>
          <a:prstGeom prst="roundRect">
            <a:avLst>
              <a:gd name="adj" fmla="val 11741"/>
            </a:avLst>
          </a:prstGeom>
          <a:solidFill>
            <a:srgbClr val="984B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811" tIns="48988" rIns="89811" bIns="48988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defTabSz="407571" rtl="1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ar-EG" sz="2700" b="1" dirty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rPr>
              <a:t>العقل هو مجموع المبادئ القبلية المنظمة للمعرفة، كمبدأ عدم التناقض ومبدأ السببية والغائية </a:t>
            </a:r>
            <a:endParaRPr lang="en-US" sz="2700" b="1" dirty="0">
              <a:solidFill>
                <a:srgbClr val="FFFFFF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757145" y="4532157"/>
            <a:ext cx="5835493" cy="819446"/>
          </a:xfrm>
          <a:prstGeom prst="roundRect">
            <a:avLst>
              <a:gd name="adj" fmla="val 11741"/>
            </a:avLst>
          </a:prstGeom>
          <a:solidFill>
            <a:srgbClr val="979797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811" tIns="48988" rIns="89811" bIns="48988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defTabSz="407571" rtl="1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ar-EG" sz="2800" b="1" dirty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rPr>
              <a:t>العقل هو الملكة التي يحصل بها للنفس علم مباشر بالحقائق المطلقة</a:t>
            </a:r>
            <a:endParaRPr lang="en-US" sz="1996" dirty="0">
              <a:solidFill>
                <a:srgbClr val="FFFFFF"/>
              </a:solidFill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7930593" y="2099741"/>
            <a:ext cx="832407" cy="787763"/>
          </a:xfrm>
          <a:prstGeom prst="roundRect">
            <a:avLst>
              <a:gd name="adj" fmla="val 16667"/>
            </a:avLst>
          </a:prstGeom>
          <a:solidFill>
            <a:srgbClr val="4D3574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0823" rIns="81646" bIns="40823" anchor="ctr"/>
          <a:lstStyle>
            <a:lvl1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defTabSz="407571" rtl="0" eaLnBrk="1" fontAlgn="base" hangingPunct="0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ar-EG" sz="2800" b="1" dirty="0" smtClean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rPr>
              <a:t>4</a:t>
            </a:r>
            <a:endParaRPr lang="en-US" sz="2800" b="1" dirty="0">
              <a:solidFill>
                <a:srgbClr val="FFFFFF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7930593" y="3320989"/>
            <a:ext cx="832407" cy="800724"/>
          </a:xfrm>
          <a:prstGeom prst="roundRect">
            <a:avLst>
              <a:gd name="adj" fmla="val 16667"/>
            </a:avLst>
          </a:prstGeom>
          <a:solidFill>
            <a:srgbClr val="984B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811" tIns="48988" rIns="89811" bIns="48988" anchor="ctr"/>
          <a:lstStyle>
            <a:lvl1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defTabSz="407571" eaLnBrk="1" fontAlgn="base" hangingPunct="0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ar-EG" sz="2800" b="1" dirty="0" smtClean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rPr>
              <a:t>5</a:t>
            </a:r>
            <a:endParaRPr lang="en-US" sz="2800" b="1" dirty="0">
              <a:solidFill>
                <a:srgbClr val="FFFFFF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7930593" y="4546558"/>
            <a:ext cx="832407" cy="822326"/>
          </a:xfrm>
          <a:prstGeom prst="roundRect">
            <a:avLst>
              <a:gd name="adj" fmla="val 16667"/>
            </a:avLst>
          </a:prstGeom>
          <a:solidFill>
            <a:srgbClr val="979797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811" tIns="48988" rIns="89811" bIns="48988" anchor="ctr"/>
          <a:lstStyle>
            <a:lvl1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defTabSz="407571" eaLnBrk="1" fontAlgn="base" hangingPunct="0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ar-EG" sz="2800" b="1" dirty="0" smtClean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rPr>
              <a:t>6</a:t>
            </a:r>
            <a:endParaRPr lang="en-US" sz="2800" b="1" dirty="0">
              <a:solidFill>
                <a:srgbClr val="FFFFFF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pic>
        <p:nvPicPr>
          <p:cNvPr id="12" name="Picture 2" descr="http://www.alphanews1.com/upload/images/132873035353014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3001C"/>
              </a:clrFrom>
              <a:clrTo>
                <a:srgbClr val="03001C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4941880"/>
            <a:ext cx="2438400" cy="20891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5825427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://www.funstatic.com/static/wallpaper/1280x1024/hd-wallpapers-blue-abstract-ppt-1280x1024-wallpap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2590800" y="609600"/>
            <a:ext cx="4038600" cy="762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3600" b="1" dirty="0">
                <a:latin typeface="Sakkal Majalla" pitchFamily="2" charset="-78"/>
                <a:cs typeface="Sakkal Majalla" pitchFamily="2" charset="-78"/>
              </a:rPr>
              <a:t>معنى العقل </a:t>
            </a:r>
            <a:endParaRPr lang="ar-EG" sz="36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AutoShape 1"/>
          <p:cNvSpPr>
            <a:spLocks noChangeArrowheads="1"/>
          </p:cNvSpPr>
          <p:nvPr/>
        </p:nvSpPr>
        <p:spPr bwMode="auto">
          <a:xfrm>
            <a:off x="1757145" y="2105502"/>
            <a:ext cx="5832612" cy="815126"/>
          </a:xfrm>
          <a:prstGeom prst="roundRect">
            <a:avLst>
              <a:gd name="adj" fmla="val 11741"/>
            </a:avLst>
          </a:prstGeom>
          <a:solidFill>
            <a:srgbClr val="4D3574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0823" rIns="81646" bIns="40823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defTabSz="407571" rtl="1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ar-EG" sz="2800" b="1" dirty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rPr>
              <a:t>ويطلق لفظ العقل أيضاً على مجموع الوظائف النفسية المتعلقة بتحصيل المعرفة، </a:t>
            </a:r>
            <a:r>
              <a:rPr lang="ar-EG" sz="2800" b="1" dirty="0" smtClean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rPr>
              <a:t>كالإدراك</a:t>
            </a:r>
            <a:endParaRPr lang="en-US" sz="2800" b="1" dirty="0">
              <a:solidFill>
                <a:srgbClr val="FFFFFF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1757145" y="3309468"/>
            <a:ext cx="5835493" cy="797844"/>
          </a:xfrm>
          <a:prstGeom prst="roundRect">
            <a:avLst>
              <a:gd name="adj" fmla="val 11741"/>
            </a:avLst>
          </a:prstGeom>
          <a:solidFill>
            <a:srgbClr val="984B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811" tIns="48988" rIns="89811" bIns="48988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defTabSz="407571" rtl="1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ar-EG" sz="2800" b="1" dirty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rPr>
              <a:t>العقل المحض والعقل العملي: يطلق كانط هذين الاصطلاحين على كل ما هو قبلي في الفكر</a:t>
            </a:r>
            <a:endParaRPr lang="en-US" sz="2800" b="1" dirty="0">
              <a:solidFill>
                <a:srgbClr val="FFFFFF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757145" y="4532157"/>
            <a:ext cx="5835493" cy="819446"/>
          </a:xfrm>
          <a:prstGeom prst="roundRect">
            <a:avLst>
              <a:gd name="adj" fmla="val 11741"/>
            </a:avLst>
          </a:prstGeom>
          <a:solidFill>
            <a:srgbClr val="979797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811" tIns="48988" rIns="89811" bIns="48988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defTabSz="407571" rtl="1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ar-EG" sz="2800" b="1" dirty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rPr>
              <a:t>العقل المؤلِّف والعقل المؤلَّف</a:t>
            </a:r>
            <a:endParaRPr lang="en-US" sz="1996" dirty="0">
              <a:solidFill>
                <a:srgbClr val="FFFFFF"/>
              </a:solidFill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7930593" y="2099741"/>
            <a:ext cx="832407" cy="787763"/>
          </a:xfrm>
          <a:prstGeom prst="roundRect">
            <a:avLst>
              <a:gd name="adj" fmla="val 16667"/>
            </a:avLst>
          </a:prstGeom>
          <a:solidFill>
            <a:srgbClr val="4D3574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0823" rIns="81646" bIns="40823" anchor="ctr"/>
          <a:lstStyle>
            <a:lvl1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defTabSz="407571" rtl="0" eaLnBrk="1" fontAlgn="base" hangingPunct="0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ar-EG" sz="2800" b="1" dirty="0" smtClean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rPr>
              <a:t>7</a:t>
            </a:r>
            <a:endParaRPr lang="en-US" sz="2800" b="1" dirty="0">
              <a:solidFill>
                <a:srgbClr val="FFFFFF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7930593" y="3320989"/>
            <a:ext cx="832407" cy="800724"/>
          </a:xfrm>
          <a:prstGeom prst="roundRect">
            <a:avLst>
              <a:gd name="adj" fmla="val 16667"/>
            </a:avLst>
          </a:prstGeom>
          <a:solidFill>
            <a:srgbClr val="984B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811" tIns="48988" rIns="89811" bIns="48988" anchor="ctr"/>
          <a:lstStyle>
            <a:lvl1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defTabSz="407571" eaLnBrk="1" fontAlgn="base" hangingPunct="0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ar-EG" sz="2800" b="1" dirty="0" smtClean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rPr>
              <a:t>8</a:t>
            </a:r>
            <a:endParaRPr lang="en-US" sz="2800" b="1" dirty="0">
              <a:solidFill>
                <a:srgbClr val="FFFFFF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7930593" y="4546558"/>
            <a:ext cx="832407" cy="822326"/>
          </a:xfrm>
          <a:prstGeom prst="roundRect">
            <a:avLst>
              <a:gd name="adj" fmla="val 16667"/>
            </a:avLst>
          </a:prstGeom>
          <a:solidFill>
            <a:srgbClr val="979797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811" tIns="48988" rIns="89811" bIns="48988" anchor="ctr"/>
          <a:lstStyle>
            <a:lvl1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defTabSz="407571" eaLnBrk="1" fontAlgn="base" hangingPunct="0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ar-EG" sz="2800" b="1" dirty="0" smtClean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rPr>
              <a:t>9</a:t>
            </a:r>
            <a:endParaRPr lang="en-US" sz="2800" b="1" dirty="0">
              <a:solidFill>
                <a:srgbClr val="FFFFFF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pic>
        <p:nvPicPr>
          <p:cNvPr id="12" name="Picture 2" descr="http://www.alphanews1.com/upload/images/132873035353014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3001C"/>
              </a:clrFrom>
              <a:clrTo>
                <a:srgbClr val="03001C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4941880"/>
            <a:ext cx="2438400" cy="20891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3073411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funstatic.com/static/wallpaper/1280x1024/hd-wallpapers-blue-abstract-ppt-1280x1024-wallpap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2590800" y="609600"/>
            <a:ext cx="4038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3600" b="1" dirty="0">
                <a:latin typeface="Sakkal Majalla" pitchFamily="2" charset="-78"/>
                <a:cs typeface="Sakkal Majalla" pitchFamily="2" charset="-78"/>
              </a:rPr>
              <a:t>كيف يعمل العقل البشري ؟</a:t>
            </a:r>
            <a:endParaRPr lang="ar-EG" sz="36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AutoShape 1"/>
          <p:cNvSpPr>
            <a:spLocks noChangeArrowheads="1"/>
          </p:cNvSpPr>
          <p:nvPr/>
        </p:nvSpPr>
        <p:spPr bwMode="auto">
          <a:xfrm>
            <a:off x="507702" y="4038600"/>
            <a:ext cx="8331498" cy="1981200"/>
          </a:xfrm>
          <a:prstGeom prst="roundRect">
            <a:avLst>
              <a:gd name="adj" fmla="val 11741"/>
            </a:avLst>
          </a:prstGeom>
          <a:solidFill>
            <a:srgbClr val="4D3574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0823" rIns="81646" bIns="40823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Low" defTabSz="407571" rtl="1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ar-EG" sz="2800" b="1" dirty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rPr>
              <a:t>يميل عقلنا البشري إلى تحويل كل ما يتعامل معه إلى مجموعة من </a:t>
            </a:r>
            <a:r>
              <a:rPr lang="ar-EG" sz="2800" b="1" dirty="0" smtClean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rPr>
              <a:t>الأنماط التي </a:t>
            </a:r>
            <a:r>
              <a:rPr lang="ar-EG" sz="2800" b="1" dirty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rPr>
              <a:t>تمثل له منطقا مقبولا خلال تعامله معها، لاحظ كيف يستطيع عقلك إيجاد النغمات التي تعجبه خلال مقطوعة موسيقية</a:t>
            </a:r>
            <a:r>
              <a:rPr lang="ar-EG" sz="2800" b="1" dirty="0" smtClean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rPr>
              <a:t>،</a:t>
            </a:r>
            <a:br>
              <a:rPr lang="ar-EG" sz="2800" b="1" dirty="0" smtClean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EG" sz="2800" b="1" dirty="0" smtClean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rPr>
              <a:t>أو </a:t>
            </a:r>
            <a:r>
              <a:rPr lang="ar-EG" sz="2800" b="1" dirty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rPr>
              <a:t>كيف يقوم بالتعامل مع الصور وتركيباتها، وهو يقوم بذلك تلقائيا </a:t>
            </a:r>
            <a:endParaRPr lang="ar-EG" sz="2800" b="1" dirty="0" smtClean="0">
              <a:solidFill>
                <a:srgbClr val="FFFFFF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 defTabSz="407571" rtl="1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ar-EG" sz="2800" b="1" dirty="0" smtClean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rPr>
              <a:t>ليوجد </a:t>
            </a:r>
            <a:r>
              <a:rPr lang="ar-EG" sz="2800" b="1" dirty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rPr>
              <a:t>متعة ما في ما يتعامل معه</a:t>
            </a:r>
            <a:endParaRPr lang="en-US" sz="2800" b="1" dirty="0">
              <a:solidFill>
                <a:srgbClr val="FFFFFF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pic>
        <p:nvPicPr>
          <p:cNvPr id="84993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651" y="1600199"/>
            <a:ext cx="3657600" cy="213360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8471504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4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funstatic.com/static/wallpaper/1280x1024/hd-wallpapers-blue-abstract-ppt-1280x1024-wallpap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对角圆角矩形 5"/>
          <p:cNvSpPr>
            <a:spLocks/>
          </p:cNvSpPr>
          <p:nvPr/>
        </p:nvSpPr>
        <p:spPr bwMode="auto">
          <a:xfrm rot="10442041" flipH="1" flipV="1">
            <a:off x="1922556" y="2400950"/>
            <a:ext cx="4877060" cy="2375848"/>
          </a:xfrm>
          <a:custGeom>
            <a:avLst/>
            <a:gdLst>
              <a:gd name="T0" fmla="*/ 492043 w 6954838"/>
              <a:gd name="T1" fmla="*/ 0 h 3879850"/>
              <a:gd name="T2" fmla="*/ 6954838 w 6954838"/>
              <a:gd name="T3" fmla="*/ 0 h 3879850"/>
              <a:gd name="T4" fmla="*/ 6954838 w 6954838"/>
              <a:gd name="T5" fmla="*/ 0 h 3879850"/>
              <a:gd name="T6" fmla="*/ 6954838 w 6954838"/>
              <a:gd name="T7" fmla="*/ 3387807 h 3879850"/>
              <a:gd name="T8" fmla="*/ 6462795 w 6954838"/>
              <a:gd name="T9" fmla="*/ 3879850 h 3879850"/>
              <a:gd name="T10" fmla="*/ 0 w 6954838"/>
              <a:gd name="T11" fmla="*/ 3879850 h 3879850"/>
              <a:gd name="T12" fmla="*/ 0 w 6954838"/>
              <a:gd name="T13" fmla="*/ 3879850 h 3879850"/>
              <a:gd name="T14" fmla="*/ 0 w 6954838"/>
              <a:gd name="T15" fmla="*/ 492043 h 3879850"/>
              <a:gd name="T16" fmla="*/ 492043 w 6954838"/>
              <a:gd name="T17" fmla="*/ 0 h 38798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954838" h="3879850">
                <a:moveTo>
                  <a:pt x="492043" y="0"/>
                </a:moveTo>
                <a:lnTo>
                  <a:pt x="6954838" y="0"/>
                </a:lnTo>
                <a:lnTo>
                  <a:pt x="6954838" y="3387807"/>
                </a:lnTo>
                <a:cubicBezTo>
                  <a:pt x="6954838" y="3659555"/>
                  <a:pt x="6734543" y="3879850"/>
                  <a:pt x="6462795" y="3879850"/>
                </a:cubicBezTo>
                <a:lnTo>
                  <a:pt x="0" y="3879850"/>
                </a:lnTo>
                <a:lnTo>
                  <a:pt x="0" y="492043"/>
                </a:lnTo>
                <a:cubicBezTo>
                  <a:pt x="0" y="220295"/>
                  <a:pt x="220295" y="0"/>
                  <a:pt x="492043" y="0"/>
                </a:cubicBezTo>
                <a:close/>
              </a:path>
            </a:pathLst>
          </a:custGeom>
          <a:gradFill rotWithShape="1">
            <a:gsLst>
              <a:gs pos="0">
                <a:srgbClr val="00B0F0"/>
              </a:gs>
              <a:gs pos="100000">
                <a:srgbClr val="0070C0"/>
              </a:gs>
            </a:gsLst>
            <a:lin ang="18900000" scaled="1"/>
          </a:gradFill>
          <a:ln>
            <a:noFill/>
          </a:ln>
          <a:effectLst>
            <a:outerShdw dist="23000" dir="5400000" algn="ctr" rotWithShape="0">
              <a:srgbClr val="000000">
                <a:alpha val="32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ar-EG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pic>
        <p:nvPicPr>
          <p:cNvPr id="6" name="Picture 3" descr="C:\TDDOWNLOAD\penci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 flipV="1">
            <a:off x="6214532" y="1925550"/>
            <a:ext cx="78109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内容占位符 2"/>
          <p:cNvSpPr txBox="1">
            <a:spLocks/>
          </p:cNvSpPr>
          <p:nvPr/>
        </p:nvSpPr>
        <p:spPr>
          <a:xfrm rot="21361315">
            <a:off x="2284207" y="2767005"/>
            <a:ext cx="4282867" cy="2036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endParaRPr lang="en-US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ar-EG" altLang="zh-CN" sz="4400" b="1" dirty="0">
                <a:solidFill>
                  <a:schemeClr val="bg1"/>
                </a:solidFill>
              </a:rPr>
              <a:t>قدرات العقل البشري ؟</a:t>
            </a:r>
            <a:endParaRPr lang="ar-EG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443646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funstatic.com/static/wallpaper/1280x1024/hd-wallpapers-blue-abstract-ppt-1280x1024-wallpap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Wave 1"/>
          <p:cNvSpPr/>
          <p:nvPr/>
        </p:nvSpPr>
        <p:spPr>
          <a:xfrm>
            <a:off x="2743200" y="304800"/>
            <a:ext cx="3657600" cy="1295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3600" b="1" dirty="0">
                <a:latin typeface="Sakkal Majalla" pitchFamily="2" charset="-78"/>
                <a:cs typeface="Sakkal Majalla" pitchFamily="2" charset="-78"/>
              </a:rPr>
              <a:t>الاستبصار</a:t>
            </a:r>
          </a:p>
        </p:txBody>
      </p:sp>
      <p:sp>
        <p:nvSpPr>
          <p:cNvPr id="3" name="Rectangle 2"/>
          <p:cNvSpPr/>
          <p:nvPr/>
        </p:nvSpPr>
        <p:spPr>
          <a:xfrm>
            <a:off x="4800600" y="1905000"/>
            <a:ext cx="4038600" cy="44196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Low" rtl="1"/>
            <a:r>
              <a:rPr lang="ar-EG" sz="2400" b="1" dirty="0" smtClean="0"/>
              <a:t>و </a:t>
            </a:r>
            <a:r>
              <a:rPr lang="ar-EG" sz="2400" b="1" dirty="0"/>
              <a:t>هو القدرة على رؤية أحداث أو أشياء أو أشخاص ، ليس بواسطة العين العادية ، </a:t>
            </a:r>
            <a:r>
              <a:rPr lang="ar-EG" sz="2400" b="1" dirty="0" smtClean="0"/>
              <a:t>إنما </a:t>
            </a:r>
            <a:r>
              <a:rPr lang="ar-EG" sz="2400" b="1" dirty="0"/>
              <a:t>بحاسة داخلية يشار إليها ب"العين الثالثة" . هذه القدرة ليس لها مسافة محدّدة تلتزم </a:t>
            </a:r>
            <a:r>
              <a:rPr lang="ar-EG" sz="2400" b="1" dirty="0" smtClean="0"/>
              <a:t>بها </a:t>
            </a:r>
            <a:r>
              <a:rPr lang="ar-EG" sz="2400" b="1" dirty="0"/>
              <a:t>، فيمكن أن تتجلى برؤية شخص أو حادثة في غرفة مجاورة ، أو رؤية شخص </a:t>
            </a:r>
            <a:r>
              <a:rPr lang="ar-EG" sz="2400" b="1" dirty="0" smtClean="0"/>
              <a:t>أو </a:t>
            </a:r>
            <a:r>
              <a:rPr lang="ar-EG" sz="2400" b="1" dirty="0"/>
              <a:t>حادثة على بعد آلاف الكيلومترات ، لكن في كلا الحالتين ، هي عملية رؤيا خارجة عن مجال النظر العادي</a:t>
            </a:r>
            <a:r>
              <a:rPr lang="en-US" sz="2400" b="1" dirty="0"/>
              <a:t> </a:t>
            </a:r>
            <a:endParaRPr lang="en-US" sz="2400" dirty="0"/>
          </a:p>
        </p:txBody>
      </p:sp>
      <p:pic>
        <p:nvPicPr>
          <p:cNvPr id="82946" name="Picture 2" descr="http://www.hamsatq.com/kleeja/uploads/13725155519147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05000"/>
            <a:ext cx="3810000" cy="44196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0316828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366</Words>
  <Application>Microsoft Office PowerPoint</Application>
  <PresentationFormat>عرض على الشاشة (3:4)‏</PresentationFormat>
  <Paragraphs>54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mr</dc:creator>
  <cp:lastModifiedBy>mr</cp:lastModifiedBy>
  <cp:revision>1</cp:revision>
  <dcterms:created xsi:type="dcterms:W3CDTF">2018-12-28T14:25:46Z</dcterms:created>
  <dcterms:modified xsi:type="dcterms:W3CDTF">2018-12-28T14:26:31Z</dcterms:modified>
</cp:coreProperties>
</file>