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عنوان، ونص، ومخطط">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1325563"/>
          </a:xfrm>
          <a:prstGeom prst="rect">
            <a:avLst/>
          </a:prstGeom>
        </p:spPr>
        <p:txBody>
          <a:bodyPr/>
          <a:lstStyle/>
          <a:p>
            <a:r>
              <a:rPr lang="ar-SA" smtClean="0"/>
              <a:t>انقر لتحرير نمط العنوان الرئيسي</a:t>
            </a:r>
            <a:endParaRPr lang="ar-EG"/>
          </a:p>
        </p:txBody>
      </p:sp>
      <p:sp>
        <p:nvSpPr>
          <p:cNvPr id="3" name="عنصر نائب للنص 2"/>
          <p:cNvSpPr>
            <a:spLocks noGrp="1"/>
          </p:cNvSpPr>
          <p:nvPr>
            <p:ph type="body" sz="half" idx="1"/>
          </p:nvPr>
        </p:nvSpPr>
        <p:spPr>
          <a:xfrm>
            <a:off x="628650" y="1825625"/>
            <a:ext cx="3867150" cy="4351338"/>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خطط 3"/>
          <p:cNvSpPr>
            <a:spLocks noGrp="1"/>
          </p:cNvSpPr>
          <p:nvPr>
            <p:ph type="chart" sz="half" idx="2"/>
          </p:nvPr>
        </p:nvSpPr>
        <p:spPr>
          <a:xfrm>
            <a:off x="4648200" y="1825625"/>
            <a:ext cx="3867150" cy="4351338"/>
          </a:xfrm>
          <a:prstGeom prst="rect">
            <a:avLst/>
          </a:prstGeom>
        </p:spPr>
        <p:txBody>
          <a:bodyPr/>
          <a:lstStyle/>
          <a:p>
            <a:endParaRPr lang="ar-EG"/>
          </a:p>
        </p:txBody>
      </p:sp>
    </p:spTree>
    <p:extLst>
      <p:ext uri="{BB962C8B-B14F-4D97-AF65-F5344CB8AC3E}">
        <p14:creationId xmlns="" xmlns:p14="http://schemas.microsoft.com/office/powerpoint/2010/main" val="357357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7ECE42E-454B-4682-A4D7-8907C22D3CC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7ECE42E-454B-4682-A4D7-8907C22D3CC9}"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7ECE42E-454B-4682-A4D7-8907C22D3CC9}"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7ECE42E-454B-4682-A4D7-8907C22D3CC9}"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7ECE42E-454B-4682-A4D7-8907C22D3CC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7ECE42E-454B-4682-A4D7-8907C22D3CC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24CAB61-4322-4ACB-909C-1DB22554317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ECE42E-454B-4682-A4D7-8907C22D3CC9}"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4CAB61-4322-4ACB-909C-1DB22554317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11.wav"/></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 Target="slide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2.xml"/><Relationship Id="rId5" Type="http://schemas.openxmlformats.org/officeDocument/2006/relationships/slide" Target="slide1.xml"/><Relationship Id="rId10" Type="http://schemas.openxmlformats.org/officeDocument/2006/relationships/audio" Target="../media/audio11.wav"/><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1.wav"/><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 Target="slide1.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audio" Target="../media/audio11.wav"/><Relationship Id="rId5" Type="http://schemas.openxmlformats.org/officeDocument/2006/relationships/slide" Target="slide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 Target="slide1.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1.wav"/><Relationship Id="rId4" Type="http://schemas.openxmlformats.org/officeDocument/2006/relationships/slide" Target="slide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1.wav"/><Relationship Id="rId4" Type="http://schemas.openxmlformats.org/officeDocument/2006/relationships/slide" Target="slide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1.wav"/><Relationship Id="rId4"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مربع نص 12"/>
          <p:cNvSpPr txBox="1"/>
          <p:nvPr/>
        </p:nvSpPr>
        <p:spPr>
          <a:xfrm>
            <a:off x="1619672" y="4470737"/>
            <a:ext cx="5857892" cy="1015663"/>
          </a:xfrm>
          <a:prstGeom prst="rect">
            <a:avLst/>
          </a:prstGeom>
          <a:noFill/>
        </p:spPr>
        <p:txBody>
          <a:bodyPr wrap="square" rtlCol="1">
            <a:spAutoFit/>
          </a:bodyPr>
          <a:lstStyle/>
          <a:p>
            <a:pPr algn="ctr"/>
            <a:r>
              <a:rPr lang="ar-EG" sz="6000" b="1" dirty="0" smtClean="0">
                <a:ln w="17780" cmpd="sng">
                  <a:solidFill>
                    <a:srgbClr val="4F81BD">
                      <a:tint val="3000"/>
                    </a:srgbClr>
                  </a:solidFill>
                  <a:prstDash val="solid"/>
                  <a:miter lim="800000"/>
                </a:ln>
                <a:solidFill>
                  <a:srgbClr val="4F81BD">
                    <a:lumMod val="50000"/>
                  </a:srgbClr>
                </a:solidFill>
                <a:effectLst>
                  <a:outerShdw blurRad="55000" dist="50800" dir="5400000" algn="tl">
                    <a:srgbClr val="000000">
                      <a:alpha val="33000"/>
                    </a:srgbClr>
                  </a:outerShdw>
                </a:effectLst>
                <a:cs typeface="FS_Rajab" pitchFamily="2" charset="-78"/>
              </a:rPr>
              <a:t>الولاء والرضا الوظيفى</a:t>
            </a:r>
            <a:endParaRPr lang="ar-SA" sz="7200" b="1" dirty="0">
              <a:ln w="17780" cmpd="sng">
                <a:solidFill>
                  <a:srgbClr val="4F81BD">
                    <a:tint val="3000"/>
                  </a:srgbClr>
                </a:solidFill>
                <a:prstDash val="solid"/>
                <a:miter lim="800000"/>
              </a:ln>
              <a:solidFill>
                <a:srgbClr val="4F81BD">
                  <a:lumMod val="50000"/>
                </a:srgbClr>
              </a:solidFill>
              <a:effectLst>
                <a:outerShdw blurRad="55000" dist="50800" dir="5400000" algn="tl">
                  <a:srgbClr val="000000">
                    <a:alpha val="33000"/>
                  </a:srgbClr>
                </a:outerShdw>
              </a:effectLst>
              <a:latin typeface="Vivaldi" pitchFamily="66" charset="0"/>
              <a:cs typeface="FS_Rajab" pitchFamily="2" charset="-78"/>
            </a:endParaRPr>
          </a:p>
        </p:txBody>
      </p:sp>
    </p:spTree>
    <p:extLst>
      <p:ext uri="{BB962C8B-B14F-4D97-AF65-F5344CB8AC3E}">
        <p14:creationId xmlns="" xmlns:p14="http://schemas.microsoft.com/office/powerpoint/2010/main" val="3962378455"/>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4"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对角圆角矩形 5"/>
          <p:cNvSpPr>
            <a:spLocks/>
          </p:cNvSpPr>
          <p:nvPr/>
        </p:nvSpPr>
        <p:spPr bwMode="auto">
          <a:xfrm rot="21346829">
            <a:off x="1217661" y="1530795"/>
            <a:ext cx="6954838" cy="3879850"/>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rtlCol="1"/>
          <a:lstStyle/>
          <a:p>
            <a:pPr algn="ctr" rtl="1"/>
            <a:endParaRPr lang="ar-EG" sz="3200" b="1">
              <a:solidFill>
                <a:schemeClr val="bg1"/>
              </a:solidFill>
              <a:latin typeface="GE SS TV Bold" pitchFamily="18" charset="-78"/>
              <a:ea typeface="GE SS TV Bold" pitchFamily="18" charset="-78"/>
              <a:cs typeface="GE SS TV Bold" pitchFamily="18" charset="-78"/>
            </a:endParaRPr>
          </a:p>
        </p:txBody>
      </p:sp>
      <p:pic>
        <p:nvPicPr>
          <p:cNvPr id="5" name="Picture 4" descr="C:\TDDOWNLOAD\pencil.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971600" y="1338709"/>
            <a:ext cx="1000125"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内容占位符 2"/>
          <p:cNvSpPr txBox="1">
            <a:spLocks/>
          </p:cNvSpPr>
          <p:nvPr/>
        </p:nvSpPr>
        <p:spPr>
          <a:xfrm rot="21361315">
            <a:off x="1433562" y="1813370"/>
            <a:ext cx="6454775" cy="3346450"/>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endParaRPr lang="en-US" b="1" dirty="0" smtClean="0">
              <a:solidFill>
                <a:schemeClr val="bg1"/>
              </a:solidFill>
            </a:endParaRPr>
          </a:p>
          <a:p>
            <a:pPr marL="0" indent="0" algn="ctr"/>
            <a:endParaRPr lang="en-US" b="1" dirty="0" smtClean="0">
              <a:solidFill>
                <a:schemeClr val="bg1"/>
              </a:solidFill>
            </a:endParaRPr>
          </a:p>
          <a:p>
            <a:pPr marL="0" indent="0" algn="ctr">
              <a:buNone/>
            </a:pPr>
            <a:r>
              <a:rPr lang="ar-EG" altLang="en-US" sz="5000" b="1" dirty="0">
                <a:solidFill>
                  <a:schemeClr val="bg1"/>
                </a:solidFill>
              </a:rPr>
              <a:t>خصائص الرضا الوظيفي</a:t>
            </a:r>
          </a:p>
        </p:txBody>
      </p:sp>
      <p:sp>
        <p:nvSpPr>
          <p:cNvPr id="6" name="Action Button: End 5">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6"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2915786446"/>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7"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lick.wav"/>
                                        </p:tgtEl>
                                      </p:cMediaNode>
                                    </p:audio>
                                  </p:sub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anim calcmode="lin" valueType="num">
                                      <p:cBhvr>
                                        <p:cTn id="14" dur="2000" fill="hold"/>
                                        <p:tgtEl>
                                          <p:spTgt spid="4"/>
                                        </p:tgtEl>
                                        <p:attrNameLst>
                                          <p:attrName>ppt_w</p:attrName>
                                        </p:attrNameLst>
                                      </p:cBhvr>
                                      <p:tavLst>
                                        <p:tav tm="0" fmla="#ppt_w*sin(2.5*pi*$)">
                                          <p:val>
                                            <p:fltVal val="0"/>
                                          </p:val>
                                        </p:tav>
                                        <p:tav tm="100000">
                                          <p:val>
                                            <p:fltVal val="1"/>
                                          </p:val>
                                        </p:tav>
                                      </p:tavLst>
                                    </p:anim>
                                    <p:anim calcmode="lin" valueType="num">
                                      <p:cBhvr>
                                        <p:cTn id="15" dur="20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lick.wav"/>
                                        </p:tgtEl>
                                      </p:cMediaNode>
                                    </p:audio>
                                  </p:sub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ppt_w</p:attrName>
                                        </p:attrNameLst>
                                      </p:cBhvr>
                                      <p:tavLst>
                                        <p:tav tm="0" fmla="#ppt_w*sin(2.5*pi*$)">
                                          <p:val>
                                            <p:fltVal val="0"/>
                                          </p:val>
                                        </p:tav>
                                        <p:tav tm="100000">
                                          <p:val>
                                            <p:fltVal val="1"/>
                                          </p:val>
                                        </p:tav>
                                      </p:tavLst>
                                    </p:anim>
                                    <p:anim calcmode="lin" valueType="num">
                                      <p:cBhvr>
                                        <p:cTn id="21" dur="2000" fill="hold"/>
                                        <p:tgtEl>
                                          <p:spTgt spid="5"/>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li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F:\دينى\work\صور\super-cool-powerpoint-template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4" name="圆角矩形 4">
            <a:hlinkClick r:id="rId4" action="ppaction://hlinksldjump"/>
          </p:cNvPr>
          <p:cNvSpPr>
            <a:spLocks noChangeArrowheads="1"/>
          </p:cNvSpPr>
          <p:nvPr/>
        </p:nvSpPr>
        <p:spPr bwMode="auto">
          <a:xfrm>
            <a:off x="2235436" y="743230"/>
            <a:ext cx="4633980" cy="642938"/>
          </a:xfrm>
          <a:prstGeom prst="roundRect">
            <a:avLst>
              <a:gd name="adj" fmla="val 16667"/>
            </a:avLst>
          </a:prstGeom>
          <a:gradFill>
            <a:gsLst>
              <a:gs pos="0">
                <a:srgbClr val="00B0F0"/>
              </a:gs>
              <a:gs pos="50000">
                <a:srgbClr val="00B0F0"/>
              </a:gs>
              <a:gs pos="100000">
                <a:schemeClr val="tx2">
                  <a:lumMod val="60000"/>
                  <a:lumOff val="40000"/>
                </a:schemeClr>
              </a:gs>
            </a:gsLst>
            <a:lin ang="540000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algn="ctr" rtl="1" fontAlgn="base" latinLnBrk="1">
              <a:spcBef>
                <a:spcPct val="0"/>
              </a:spcBef>
              <a:spcAft>
                <a:spcPct val="0"/>
              </a:spcAft>
            </a:pPr>
            <a:r>
              <a:rPr lang="ar-EG" altLang="zh-CN" sz="3000" b="1" dirty="0" smtClean="0">
                <a:solidFill>
                  <a:prstClr val="white"/>
                </a:solidFill>
                <a:latin typeface="Arial" panose="020B0604020202020204" pitchFamily="34" charset="0"/>
                <a:ea typeface="SimSun" panose="02010600030101010101" pitchFamily="2" charset="-122"/>
              </a:rPr>
              <a:t>اليوم التدريبى الاول</a:t>
            </a:r>
            <a:endParaRPr lang="ar-EG" altLang="zh-CN" dirty="0">
              <a:latin typeface="Gulim" panose="020B0600000101010101" pitchFamily="34" charset="-127"/>
              <a:ea typeface="Gulim" panose="020B0600000101010101" pitchFamily="34" charset="-127"/>
            </a:endParaRPr>
          </a:p>
        </p:txBody>
      </p:sp>
      <p:sp>
        <p:nvSpPr>
          <p:cNvPr id="9" name="圆角矩形 4">
            <a:hlinkClick r:id="" action="ppaction://noaction"/>
          </p:cNvPr>
          <p:cNvSpPr>
            <a:spLocks noChangeArrowheads="1"/>
          </p:cNvSpPr>
          <p:nvPr/>
        </p:nvSpPr>
        <p:spPr bwMode="auto">
          <a:xfrm>
            <a:off x="2251632" y="1863538"/>
            <a:ext cx="4633980" cy="642938"/>
          </a:xfrm>
          <a:prstGeom prst="roundRect">
            <a:avLst>
              <a:gd name="adj" fmla="val 16667"/>
            </a:avLst>
          </a:prstGeom>
          <a:gradFill>
            <a:gsLst>
              <a:gs pos="0">
                <a:srgbClr val="00B0F0"/>
              </a:gs>
              <a:gs pos="50000">
                <a:srgbClr val="00B0F0"/>
              </a:gs>
              <a:gs pos="100000">
                <a:schemeClr val="tx2">
                  <a:lumMod val="60000"/>
                  <a:lumOff val="40000"/>
                </a:schemeClr>
              </a:gs>
            </a:gsLst>
            <a:lin ang="540000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algn="ctr" rtl="1" fontAlgn="base" latinLnBrk="1">
              <a:spcBef>
                <a:spcPct val="0"/>
              </a:spcBef>
              <a:spcAft>
                <a:spcPct val="0"/>
              </a:spcAft>
            </a:pPr>
            <a:r>
              <a:rPr lang="ar-EG" altLang="zh-CN" sz="3000" b="1" dirty="0">
                <a:solidFill>
                  <a:prstClr val="white"/>
                </a:solidFill>
                <a:latin typeface="Arial" panose="020B0604020202020204" pitchFamily="34" charset="0"/>
                <a:ea typeface="SimSun" panose="02010600030101010101" pitchFamily="2" charset="-122"/>
              </a:rPr>
              <a:t>اليوم التدريبى </a:t>
            </a:r>
            <a:r>
              <a:rPr lang="ar-EG" altLang="zh-CN" sz="3000" b="1" dirty="0" smtClean="0">
                <a:solidFill>
                  <a:prstClr val="white"/>
                </a:solidFill>
                <a:latin typeface="Arial" panose="020B0604020202020204" pitchFamily="34" charset="0"/>
                <a:ea typeface="SimSun" panose="02010600030101010101" pitchFamily="2" charset="-122"/>
              </a:rPr>
              <a:t>الثانى</a:t>
            </a:r>
            <a:endParaRPr lang="ar-EG" altLang="zh-CN" sz="3000" b="1" dirty="0">
              <a:solidFill>
                <a:prstClr val="white"/>
              </a:solidFill>
              <a:latin typeface="Arial" panose="020B0604020202020204" pitchFamily="34" charset="0"/>
              <a:ea typeface="SimSun" panose="02010600030101010101" pitchFamily="2" charset="-122"/>
            </a:endParaRPr>
          </a:p>
        </p:txBody>
      </p:sp>
      <p:sp>
        <p:nvSpPr>
          <p:cNvPr id="10" name="圆角矩形 4">
            <a:hlinkClick r:id="" action="ppaction://noaction"/>
          </p:cNvPr>
          <p:cNvSpPr>
            <a:spLocks noChangeArrowheads="1"/>
          </p:cNvSpPr>
          <p:nvPr/>
        </p:nvSpPr>
        <p:spPr bwMode="auto">
          <a:xfrm>
            <a:off x="2267828" y="2983846"/>
            <a:ext cx="4633980" cy="642938"/>
          </a:xfrm>
          <a:prstGeom prst="roundRect">
            <a:avLst>
              <a:gd name="adj" fmla="val 16667"/>
            </a:avLst>
          </a:prstGeom>
          <a:gradFill>
            <a:gsLst>
              <a:gs pos="0">
                <a:srgbClr val="00B0F0"/>
              </a:gs>
              <a:gs pos="50000">
                <a:srgbClr val="00B0F0"/>
              </a:gs>
              <a:gs pos="100000">
                <a:schemeClr val="tx2">
                  <a:lumMod val="60000"/>
                  <a:lumOff val="40000"/>
                </a:schemeClr>
              </a:gs>
            </a:gsLst>
            <a:lin ang="540000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algn="ctr" rtl="1" fontAlgn="base" latinLnBrk="1">
              <a:spcBef>
                <a:spcPct val="0"/>
              </a:spcBef>
              <a:spcAft>
                <a:spcPct val="0"/>
              </a:spcAft>
            </a:pPr>
            <a:r>
              <a:rPr lang="ar-EG" altLang="zh-CN" sz="3000" b="1" dirty="0">
                <a:solidFill>
                  <a:prstClr val="white"/>
                </a:solidFill>
                <a:latin typeface="Arial" panose="020B0604020202020204" pitchFamily="34" charset="0"/>
                <a:ea typeface="SimSun" panose="02010600030101010101" pitchFamily="2" charset="-122"/>
              </a:rPr>
              <a:t>اليوم التدريبى </a:t>
            </a:r>
            <a:r>
              <a:rPr lang="ar-EG" altLang="zh-CN" sz="3000" b="1" dirty="0" smtClean="0">
                <a:solidFill>
                  <a:prstClr val="white"/>
                </a:solidFill>
                <a:latin typeface="Arial" panose="020B0604020202020204" pitchFamily="34" charset="0"/>
                <a:ea typeface="SimSun" panose="02010600030101010101" pitchFamily="2" charset="-122"/>
              </a:rPr>
              <a:t>الثالث</a:t>
            </a:r>
            <a:endParaRPr lang="ar-EG" altLang="zh-CN" sz="3000" b="1" dirty="0">
              <a:solidFill>
                <a:prstClr val="white"/>
              </a:solidFill>
              <a:latin typeface="Arial" panose="020B0604020202020204" pitchFamily="34" charset="0"/>
              <a:ea typeface="SimSun" panose="02010600030101010101" pitchFamily="2" charset="-122"/>
            </a:endParaRPr>
          </a:p>
        </p:txBody>
      </p:sp>
      <p:sp>
        <p:nvSpPr>
          <p:cNvPr id="11" name="圆角矩形 4">
            <a:hlinkClick r:id="" action="ppaction://noaction"/>
          </p:cNvPr>
          <p:cNvSpPr>
            <a:spLocks noChangeArrowheads="1"/>
          </p:cNvSpPr>
          <p:nvPr/>
        </p:nvSpPr>
        <p:spPr bwMode="auto">
          <a:xfrm>
            <a:off x="2284024" y="4104154"/>
            <a:ext cx="4633980" cy="642938"/>
          </a:xfrm>
          <a:prstGeom prst="roundRect">
            <a:avLst>
              <a:gd name="adj" fmla="val 16667"/>
            </a:avLst>
          </a:prstGeom>
          <a:gradFill>
            <a:gsLst>
              <a:gs pos="0">
                <a:srgbClr val="00B0F0"/>
              </a:gs>
              <a:gs pos="50000">
                <a:srgbClr val="00B0F0"/>
              </a:gs>
              <a:gs pos="100000">
                <a:schemeClr val="tx2">
                  <a:lumMod val="60000"/>
                  <a:lumOff val="40000"/>
                </a:schemeClr>
              </a:gs>
            </a:gsLst>
            <a:lin ang="540000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algn="ctr" rtl="1" fontAlgn="base" latinLnBrk="1">
              <a:spcBef>
                <a:spcPct val="0"/>
              </a:spcBef>
              <a:spcAft>
                <a:spcPct val="0"/>
              </a:spcAft>
            </a:pPr>
            <a:r>
              <a:rPr lang="ar-EG" altLang="zh-CN" sz="3000" b="1" dirty="0">
                <a:solidFill>
                  <a:prstClr val="white"/>
                </a:solidFill>
                <a:latin typeface="Arial" panose="020B0604020202020204" pitchFamily="34" charset="0"/>
                <a:ea typeface="SimSun" panose="02010600030101010101" pitchFamily="2" charset="-122"/>
              </a:rPr>
              <a:t>اليوم التدريبى </a:t>
            </a:r>
            <a:r>
              <a:rPr lang="ar-EG" altLang="zh-CN" sz="3000" b="1" dirty="0" smtClean="0">
                <a:solidFill>
                  <a:prstClr val="white"/>
                </a:solidFill>
                <a:latin typeface="Arial" panose="020B0604020202020204" pitchFamily="34" charset="0"/>
                <a:ea typeface="SimSun" panose="02010600030101010101" pitchFamily="2" charset="-122"/>
              </a:rPr>
              <a:t>الرابع</a:t>
            </a:r>
            <a:endParaRPr lang="ar-EG" altLang="zh-CN" sz="3000" b="1" dirty="0">
              <a:solidFill>
                <a:prstClr val="white"/>
              </a:solidFill>
              <a:latin typeface="Arial" panose="020B0604020202020204" pitchFamily="34" charset="0"/>
              <a:ea typeface="SimSun" panose="02010600030101010101" pitchFamily="2" charset="-122"/>
            </a:endParaRPr>
          </a:p>
        </p:txBody>
      </p:sp>
      <p:sp>
        <p:nvSpPr>
          <p:cNvPr id="12" name="圆角矩形 4">
            <a:hlinkClick r:id="" action="ppaction://noaction"/>
          </p:cNvPr>
          <p:cNvSpPr>
            <a:spLocks noChangeArrowheads="1"/>
          </p:cNvSpPr>
          <p:nvPr/>
        </p:nvSpPr>
        <p:spPr bwMode="auto">
          <a:xfrm>
            <a:off x="2300220" y="5224462"/>
            <a:ext cx="4633980" cy="642938"/>
          </a:xfrm>
          <a:prstGeom prst="roundRect">
            <a:avLst>
              <a:gd name="adj" fmla="val 16667"/>
            </a:avLst>
          </a:prstGeom>
          <a:gradFill>
            <a:gsLst>
              <a:gs pos="0">
                <a:srgbClr val="00B0F0"/>
              </a:gs>
              <a:gs pos="50000">
                <a:srgbClr val="00B0F0"/>
              </a:gs>
              <a:gs pos="100000">
                <a:schemeClr val="tx2">
                  <a:lumMod val="60000"/>
                  <a:lumOff val="40000"/>
                </a:schemeClr>
              </a:gs>
            </a:gsLst>
            <a:lin ang="540000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algn="ctr" rtl="1" fontAlgn="base" latinLnBrk="1">
              <a:spcBef>
                <a:spcPct val="0"/>
              </a:spcBef>
              <a:spcAft>
                <a:spcPct val="0"/>
              </a:spcAft>
            </a:pPr>
            <a:r>
              <a:rPr lang="ar-EG" altLang="zh-CN" sz="3000" b="1" dirty="0">
                <a:solidFill>
                  <a:prstClr val="white"/>
                </a:solidFill>
                <a:latin typeface="Arial" panose="020B0604020202020204" pitchFamily="34" charset="0"/>
                <a:ea typeface="SimSun" panose="02010600030101010101" pitchFamily="2" charset="-122"/>
              </a:rPr>
              <a:t>اليوم التدريبى </a:t>
            </a:r>
            <a:r>
              <a:rPr lang="ar-EG" altLang="zh-CN" sz="3000" b="1" dirty="0" smtClean="0">
                <a:solidFill>
                  <a:prstClr val="white"/>
                </a:solidFill>
                <a:latin typeface="Arial" panose="020B0604020202020204" pitchFamily="34" charset="0"/>
                <a:ea typeface="SimSun" panose="02010600030101010101" pitchFamily="2" charset="-122"/>
              </a:rPr>
              <a:t>الخامس</a:t>
            </a:r>
            <a:endParaRPr lang="ar-EG" altLang="zh-CN" sz="3000" b="1" dirty="0">
              <a:solidFill>
                <a:prstClr val="white"/>
              </a:solidFill>
              <a:latin typeface="Arial" panose="020B0604020202020204" pitchFamily="34" charset="0"/>
              <a:ea typeface="SimSun" panose="02010600030101010101" pitchFamily="2" charset="-122"/>
            </a:endParaRPr>
          </a:p>
        </p:txBody>
      </p:sp>
      <p:sp>
        <p:nvSpPr>
          <p:cNvPr id="14" name="Action Button: End 13">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5" name="Action Button: Home 14">
            <a:hlinkClick r:id="rId5"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6" name="Action Button: Beginning 15">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1202542464"/>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10"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500"/>
                                        <p:tgtEl>
                                          <p:spTgt spid="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ضغوط العمل\image\pptbackgrounds.net uploads 3d-villain-powerpoint-background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2667000" y="2514600"/>
            <a:ext cx="3733800" cy="1323439"/>
          </a:xfrm>
          <a:prstGeom prst="rect">
            <a:avLst/>
          </a:prstGeom>
          <a:noFill/>
        </p:spPr>
        <p:txBody>
          <a:bodyPr wrap="square" rtlCol="1">
            <a:spAutoFit/>
          </a:bodyPr>
          <a:lstStyle/>
          <a:p>
            <a:pPr algn="ctr" rtl="1"/>
            <a:r>
              <a:rPr lang="ar-EG" sz="4000" dirty="0" smtClean="0">
                <a:solidFill>
                  <a:srgbClr val="002060"/>
                </a:solidFill>
              </a:rPr>
              <a:t>اهلا وسهلا بكم في اليوم التدريبى الأول </a:t>
            </a:r>
            <a:endParaRPr lang="ar-EG" sz="4000" dirty="0">
              <a:solidFill>
                <a:srgbClr val="002060"/>
              </a:solidFill>
            </a:endParaRPr>
          </a:p>
        </p:txBody>
      </p:sp>
      <p:sp>
        <p:nvSpPr>
          <p:cNvPr id="7" name="Action Button: End 6">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4"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3405156591"/>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5"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对角圆角矩形 5"/>
          <p:cNvSpPr>
            <a:spLocks/>
          </p:cNvSpPr>
          <p:nvPr/>
        </p:nvSpPr>
        <p:spPr bwMode="auto">
          <a:xfrm rot="21346829">
            <a:off x="1217661" y="1530795"/>
            <a:ext cx="6954838" cy="3879850"/>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rtlCol="1"/>
          <a:lstStyle/>
          <a:p>
            <a:pPr algn="ctr" rtl="1"/>
            <a:endParaRPr lang="ar-EG" sz="3200" b="1">
              <a:solidFill>
                <a:schemeClr val="bg1"/>
              </a:solidFill>
              <a:latin typeface="GE SS TV Bold" pitchFamily="18" charset="-78"/>
              <a:ea typeface="GE SS TV Bold" pitchFamily="18" charset="-78"/>
              <a:cs typeface="GE SS TV Bold" pitchFamily="18" charset="-78"/>
            </a:endParaRPr>
          </a:p>
        </p:txBody>
      </p:sp>
      <p:pic>
        <p:nvPicPr>
          <p:cNvPr id="5" name="Picture 4" descr="C:\TDDOWNLOAD\pencil.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971600" y="1338709"/>
            <a:ext cx="1000125"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内容占位符 2"/>
          <p:cNvSpPr txBox="1">
            <a:spLocks/>
          </p:cNvSpPr>
          <p:nvPr/>
        </p:nvSpPr>
        <p:spPr>
          <a:xfrm rot="21361315">
            <a:off x="1433562" y="1813370"/>
            <a:ext cx="6454775" cy="3346450"/>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endParaRPr lang="en-US" b="1" dirty="0" smtClean="0">
              <a:solidFill>
                <a:schemeClr val="bg1"/>
              </a:solidFill>
            </a:endParaRPr>
          </a:p>
          <a:p>
            <a:pPr marL="0" indent="0" algn="ctr"/>
            <a:endParaRPr lang="en-US" b="1" dirty="0" smtClean="0">
              <a:solidFill>
                <a:schemeClr val="bg1"/>
              </a:solidFill>
            </a:endParaRPr>
          </a:p>
          <a:p>
            <a:pPr marL="0" indent="0" algn="ctr">
              <a:buNone/>
            </a:pPr>
            <a:r>
              <a:rPr lang="ar-EG" altLang="en-US" sz="5000" b="1" dirty="0">
                <a:solidFill>
                  <a:schemeClr val="bg1"/>
                </a:solidFill>
              </a:rPr>
              <a:t>الرضا الوظيفي </a:t>
            </a:r>
          </a:p>
        </p:txBody>
      </p:sp>
      <p:sp>
        <p:nvSpPr>
          <p:cNvPr id="6" name="Action Button: End 5">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6"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4077070965"/>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7"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lick.wav"/>
                                        </p:tgtEl>
                                      </p:cMediaNode>
                                    </p:audio>
                                  </p:sub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anim calcmode="lin" valueType="num">
                                      <p:cBhvr>
                                        <p:cTn id="14" dur="2000" fill="hold"/>
                                        <p:tgtEl>
                                          <p:spTgt spid="4"/>
                                        </p:tgtEl>
                                        <p:attrNameLst>
                                          <p:attrName>ppt_w</p:attrName>
                                        </p:attrNameLst>
                                      </p:cBhvr>
                                      <p:tavLst>
                                        <p:tav tm="0" fmla="#ppt_w*sin(2.5*pi*$)">
                                          <p:val>
                                            <p:fltVal val="0"/>
                                          </p:val>
                                        </p:tav>
                                        <p:tav tm="100000">
                                          <p:val>
                                            <p:fltVal val="1"/>
                                          </p:val>
                                        </p:tav>
                                      </p:tavLst>
                                    </p:anim>
                                    <p:anim calcmode="lin" valueType="num">
                                      <p:cBhvr>
                                        <p:cTn id="15" dur="20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lick.wav"/>
                                        </p:tgtEl>
                                      </p:cMediaNode>
                                    </p:audio>
                                  </p:sub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ppt_w</p:attrName>
                                        </p:attrNameLst>
                                      </p:cBhvr>
                                      <p:tavLst>
                                        <p:tav tm="0" fmla="#ppt_w*sin(2.5*pi*$)">
                                          <p:val>
                                            <p:fltVal val="0"/>
                                          </p:val>
                                        </p:tav>
                                        <p:tav tm="100000">
                                          <p:val>
                                            <p:fltVal val="1"/>
                                          </p:val>
                                        </p:tav>
                                      </p:tavLst>
                                    </p:anim>
                                    <p:anim calcmode="lin" valueType="num">
                                      <p:cBhvr>
                                        <p:cTn id="21" dur="2000" fill="hold"/>
                                        <p:tgtEl>
                                          <p:spTgt spid="5"/>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li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مستطيل مستدير الزوايا 8"/>
          <p:cNvSpPr/>
          <p:nvPr/>
        </p:nvSpPr>
        <p:spPr bwMode="auto">
          <a:xfrm>
            <a:off x="5029200" y="1424781"/>
            <a:ext cx="3898987" cy="785019"/>
          </a:xfrm>
          <a:prstGeom prst="roundRect">
            <a:avLst/>
          </a:prstGeom>
          <a:solidFill>
            <a:srgbClr val="9999FF"/>
          </a:soli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r" rtl="1" fontAlgn="auto">
              <a:spcBef>
                <a:spcPct val="50000"/>
              </a:spcBef>
              <a:spcAft>
                <a:spcPts val="0"/>
              </a:spcAft>
              <a:defRPr/>
            </a:pPr>
            <a:r>
              <a:rPr lang="ar-EG" sz="4000" b="1" dirty="0">
                <a:solidFill>
                  <a:schemeClr val="bg1"/>
                </a:solidFill>
                <a:latin typeface="GE SS TV Bold" pitchFamily="18" charset="-78"/>
                <a:ea typeface="GE SS TV Bold" pitchFamily="18" charset="-78"/>
                <a:cs typeface="GE SS TV Bold" pitchFamily="18" charset="-78"/>
              </a:rPr>
              <a:t>مفهوم الرضا الوظيفي </a:t>
            </a:r>
          </a:p>
        </p:txBody>
      </p:sp>
      <p:sp>
        <p:nvSpPr>
          <p:cNvPr id="6" name="مستطيل مستدير الزوايا 6"/>
          <p:cNvSpPr/>
          <p:nvPr/>
        </p:nvSpPr>
        <p:spPr bwMode="auto">
          <a:xfrm>
            <a:off x="215900" y="3886200"/>
            <a:ext cx="8820150" cy="2479676"/>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حصيلة لمجموعة العوامل ذات الصلة والعمل الوظيفي والتي تقاس أساساً بقبول الفرد ذلك العمل بارتياح ورضا نفس وفاعلية بالإنتاج نتيجة للشعور الوجداني الذي يمكن للفرد من القيام بعمله دون ملل أو ضيق</a:t>
            </a:r>
            <a:endParaRPr lang="ar-TN" sz="3200" b="1" dirty="0">
              <a:solidFill>
                <a:schemeClr val="bg1"/>
              </a:solidFill>
              <a:latin typeface="GE SS TV Bold" pitchFamily="18" charset="-78"/>
              <a:ea typeface="GE SS TV Bold" pitchFamily="18" charset="-78"/>
              <a:cs typeface="GE SS TV Bold" pitchFamily="18" charset="-78"/>
            </a:endParaRPr>
          </a:p>
        </p:txBody>
      </p:sp>
      <p:pic>
        <p:nvPicPr>
          <p:cNvPr id="2050" name="Picture 2" descr="F:\دينى\work\صور\15585_thumb.png.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16944" y="328474"/>
            <a:ext cx="4542790" cy="311200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
        <p:nvSpPr>
          <p:cNvPr id="7" name="Action Button: End 6">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5"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4210861050"/>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6"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par>
                          <p:cTn id="11" fill="hold">
                            <p:stCondLst>
                              <p:cond delay="1300"/>
                            </p:stCondLst>
                            <p:childTnLst>
                              <p:par>
                                <p:cTn id="12" presetID="31" presetClass="entr" presetSubtype="0" fill="hold" nodeType="after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1000" fill="hold"/>
                                        <p:tgtEl>
                                          <p:spTgt spid="2050"/>
                                        </p:tgtEl>
                                        <p:attrNameLst>
                                          <p:attrName>ppt_w</p:attrName>
                                        </p:attrNameLst>
                                      </p:cBhvr>
                                      <p:tavLst>
                                        <p:tav tm="0">
                                          <p:val>
                                            <p:fltVal val="0"/>
                                          </p:val>
                                        </p:tav>
                                        <p:tav tm="100000">
                                          <p:val>
                                            <p:strVal val="#ppt_w"/>
                                          </p:val>
                                        </p:tav>
                                      </p:tavLst>
                                    </p:anim>
                                    <p:anim calcmode="lin" valueType="num">
                                      <p:cBhvr>
                                        <p:cTn id="15" dur="1000" fill="hold"/>
                                        <p:tgtEl>
                                          <p:spTgt spid="2050"/>
                                        </p:tgtEl>
                                        <p:attrNameLst>
                                          <p:attrName>ppt_h</p:attrName>
                                        </p:attrNameLst>
                                      </p:cBhvr>
                                      <p:tavLst>
                                        <p:tav tm="0">
                                          <p:val>
                                            <p:fltVal val="0"/>
                                          </p:val>
                                        </p:tav>
                                        <p:tav tm="100000">
                                          <p:val>
                                            <p:strVal val="#ppt_h"/>
                                          </p:val>
                                        </p:tav>
                                      </p:tavLst>
                                    </p:anim>
                                    <p:anim calcmode="lin" valueType="num">
                                      <p:cBhvr>
                                        <p:cTn id="16" dur="1000" fill="hold"/>
                                        <p:tgtEl>
                                          <p:spTgt spid="2050"/>
                                        </p:tgtEl>
                                        <p:attrNameLst>
                                          <p:attrName>style.rotation</p:attrName>
                                        </p:attrNameLst>
                                      </p:cBhvr>
                                      <p:tavLst>
                                        <p:tav tm="0">
                                          <p:val>
                                            <p:fltVal val="90"/>
                                          </p:val>
                                        </p:tav>
                                        <p:tav tm="100000">
                                          <p:val>
                                            <p:fltVal val="0"/>
                                          </p:val>
                                        </p:tav>
                                      </p:tavLst>
                                    </p:anim>
                                    <p:animEffect transition="in" filter="fade">
                                      <p:cBhvr>
                                        <p:cTn id="17" dur="1000"/>
                                        <p:tgtEl>
                                          <p:spTgt spid="2050"/>
                                        </p:tgtEl>
                                      </p:cBhvr>
                                    </p:animEffect>
                                  </p:childTnLst>
                                </p:cTn>
                              </p:par>
                            </p:childTnLst>
                          </p:cTn>
                        </p:par>
                        <p:par>
                          <p:cTn id="18" fill="hold">
                            <p:stCondLst>
                              <p:cond delay="2300"/>
                            </p:stCondLst>
                            <p:childTnLst>
                              <p:par>
                                <p:cTn id="19" presetID="42"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对角圆角矩形 5"/>
          <p:cNvSpPr>
            <a:spLocks/>
          </p:cNvSpPr>
          <p:nvPr/>
        </p:nvSpPr>
        <p:spPr bwMode="auto">
          <a:xfrm rot="21346829">
            <a:off x="1217661" y="1530795"/>
            <a:ext cx="6954838" cy="3879850"/>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rtlCol="1"/>
          <a:lstStyle/>
          <a:p>
            <a:pPr algn="ctr" rtl="1"/>
            <a:endParaRPr lang="ar-EG" sz="3200" b="1">
              <a:solidFill>
                <a:schemeClr val="bg1"/>
              </a:solidFill>
              <a:latin typeface="GE SS TV Bold" pitchFamily="18" charset="-78"/>
              <a:ea typeface="GE SS TV Bold" pitchFamily="18" charset="-78"/>
              <a:cs typeface="GE SS TV Bold" pitchFamily="18" charset="-78"/>
            </a:endParaRPr>
          </a:p>
        </p:txBody>
      </p:sp>
      <p:pic>
        <p:nvPicPr>
          <p:cNvPr id="5" name="Picture 4" descr="C:\TDDOWNLOAD\pencil.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971600" y="1338709"/>
            <a:ext cx="1000125"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内容占位符 2"/>
          <p:cNvSpPr txBox="1">
            <a:spLocks/>
          </p:cNvSpPr>
          <p:nvPr/>
        </p:nvSpPr>
        <p:spPr>
          <a:xfrm rot="21361315">
            <a:off x="1433562" y="1813370"/>
            <a:ext cx="6454775" cy="3346450"/>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endParaRPr lang="en-US" b="1" dirty="0" smtClean="0">
              <a:solidFill>
                <a:schemeClr val="bg1"/>
              </a:solidFill>
            </a:endParaRPr>
          </a:p>
          <a:p>
            <a:pPr marL="0" indent="0" algn="ctr"/>
            <a:endParaRPr lang="en-US" b="1" dirty="0" smtClean="0">
              <a:solidFill>
                <a:schemeClr val="bg1"/>
              </a:solidFill>
            </a:endParaRPr>
          </a:p>
          <a:p>
            <a:pPr marL="0" indent="0" algn="ctr">
              <a:buNone/>
            </a:pPr>
            <a:r>
              <a:rPr lang="ar-EG" altLang="en-US" sz="5000" b="1" dirty="0">
                <a:solidFill>
                  <a:schemeClr val="bg1"/>
                </a:solidFill>
              </a:rPr>
              <a:t>أهمية الرضا الوظيفي</a:t>
            </a:r>
          </a:p>
        </p:txBody>
      </p:sp>
      <p:sp>
        <p:nvSpPr>
          <p:cNvPr id="6" name="Action Button: End 5">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6"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1000684127"/>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7"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lick.wav"/>
                                        </p:tgtEl>
                                      </p:cMediaNode>
                                    </p:audio>
                                  </p:sub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anim calcmode="lin" valueType="num">
                                      <p:cBhvr>
                                        <p:cTn id="14" dur="2000" fill="hold"/>
                                        <p:tgtEl>
                                          <p:spTgt spid="4"/>
                                        </p:tgtEl>
                                        <p:attrNameLst>
                                          <p:attrName>ppt_w</p:attrName>
                                        </p:attrNameLst>
                                      </p:cBhvr>
                                      <p:tavLst>
                                        <p:tav tm="0" fmla="#ppt_w*sin(2.5*pi*$)">
                                          <p:val>
                                            <p:fltVal val="0"/>
                                          </p:val>
                                        </p:tav>
                                        <p:tav tm="100000">
                                          <p:val>
                                            <p:fltVal val="1"/>
                                          </p:val>
                                        </p:tav>
                                      </p:tavLst>
                                    </p:anim>
                                    <p:anim calcmode="lin" valueType="num">
                                      <p:cBhvr>
                                        <p:cTn id="15" dur="20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lick.wav"/>
                                        </p:tgtEl>
                                      </p:cMediaNode>
                                    </p:audio>
                                  </p:sub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ppt_w</p:attrName>
                                        </p:attrNameLst>
                                      </p:cBhvr>
                                      <p:tavLst>
                                        <p:tav tm="0" fmla="#ppt_w*sin(2.5*pi*$)">
                                          <p:val>
                                            <p:fltVal val="0"/>
                                          </p:val>
                                        </p:tav>
                                        <p:tav tm="100000">
                                          <p:val>
                                            <p:fltVal val="1"/>
                                          </p:val>
                                        </p:tav>
                                      </p:tavLst>
                                    </p:anim>
                                    <p:anim calcmode="lin" valueType="num">
                                      <p:cBhvr>
                                        <p:cTn id="21" dur="2000" fill="hold"/>
                                        <p:tgtEl>
                                          <p:spTgt spid="5"/>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li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مستطيل مستدير الزوايا 6"/>
          <p:cNvSpPr/>
          <p:nvPr/>
        </p:nvSpPr>
        <p:spPr bwMode="auto">
          <a:xfrm>
            <a:off x="215900" y="2514600"/>
            <a:ext cx="7937500" cy="2286001"/>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وبالتالي كثرت البحوث والدراسات في مجال علم النفس الإداري حول موضوع الرضا الوظيفي وكشفت بعض نتائج البحوث النقاب عن أن الأفراد الراضين وظيفياً يعيشون حياة أطول من الأفراد غير الراضين </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9" name="Oval 8"/>
          <p:cNvSpPr/>
          <p:nvPr/>
        </p:nvSpPr>
        <p:spPr>
          <a:xfrm>
            <a:off x="8229600" y="32004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smtClean="0">
                <a:solidFill>
                  <a:schemeClr val="bg1"/>
                </a:solidFill>
                <a:latin typeface="GE SS TV Bold" pitchFamily="18" charset="-78"/>
                <a:ea typeface="GE SS TV Bold" pitchFamily="18" charset="-78"/>
                <a:cs typeface="GE SS TV Bold" pitchFamily="18" charset="-78"/>
              </a:rPr>
              <a:t>2</a:t>
            </a:r>
            <a:endParaRPr lang="ar-EG" sz="3200" b="1" dirty="0">
              <a:solidFill>
                <a:schemeClr val="bg1"/>
              </a:solidFill>
              <a:latin typeface="GE SS TV Bold" pitchFamily="18" charset="-78"/>
              <a:ea typeface="GE SS TV Bold" pitchFamily="18" charset="-78"/>
              <a:cs typeface="GE SS TV Bold" pitchFamily="18" charset="-78"/>
            </a:endParaRPr>
          </a:p>
        </p:txBody>
      </p:sp>
      <p:sp>
        <p:nvSpPr>
          <p:cNvPr id="10" name="مستطيل مستدير الزوايا 6"/>
          <p:cNvSpPr/>
          <p:nvPr/>
        </p:nvSpPr>
        <p:spPr bwMode="auto">
          <a:xfrm>
            <a:off x="228600" y="457200"/>
            <a:ext cx="7937500" cy="17526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يعتبر الرضا الوظيفي أحد الموضوعات التي حظيت باهتمام الكثير من علماء النفس وذلك لأن معظم الأفراد يقضون جزءاً كبيراً من حياتهم في العمل </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11" name="Oval 10"/>
          <p:cNvSpPr/>
          <p:nvPr/>
        </p:nvSpPr>
        <p:spPr>
          <a:xfrm>
            <a:off x="8242300" y="9144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a:solidFill>
                  <a:schemeClr val="bg1"/>
                </a:solidFill>
                <a:latin typeface="GE SS TV Bold" pitchFamily="18" charset="-78"/>
                <a:ea typeface="GE SS TV Bold" pitchFamily="18" charset="-78"/>
                <a:cs typeface="GE SS TV Bold" pitchFamily="18" charset="-78"/>
              </a:rPr>
              <a:t>1</a:t>
            </a:r>
          </a:p>
        </p:txBody>
      </p:sp>
      <p:sp>
        <p:nvSpPr>
          <p:cNvPr id="7" name="مستطيل مستدير الزوايا 6"/>
          <p:cNvSpPr/>
          <p:nvPr/>
        </p:nvSpPr>
        <p:spPr bwMode="auto">
          <a:xfrm>
            <a:off x="228600" y="5105400"/>
            <a:ext cx="7937500" cy="11430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ومن المسلم به أن لرضا الأفراد أهمية كبيرة حيث يعتبر في الأغلب مقياسا لمدى فاعلية الأداء</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12" name="Oval 11"/>
          <p:cNvSpPr/>
          <p:nvPr/>
        </p:nvSpPr>
        <p:spPr>
          <a:xfrm>
            <a:off x="8242300" y="52578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smtClean="0">
                <a:solidFill>
                  <a:schemeClr val="bg1"/>
                </a:solidFill>
                <a:latin typeface="GE SS TV Bold" pitchFamily="18" charset="-78"/>
                <a:ea typeface="GE SS TV Bold" pitchFamily="18" charset="-78"/>
                <a:cs typeface="GE SS TV Bold" pitchFamily="18" charset="-78"/>
              </a:rPr>
              <a:t>3</a:t>
            </a:r>
            <a:endParaRPr lang="ar-EG" sz="3200" b="1" dirty="0">
              <a:solidFill>
                <a:schemeClr val="bg1"/>
              </a:solidFill>
              <a:latin typeface="GE SS TV Bold" pitchFamily="18" charset="-78"/>
              <a:ea typeface="GE SS TV Bold" pitchFamily="18" charset="-78"/>
              <a:cs typeface="GE SS TV Bold" pitchFamily="18" charset="-78"/>
            </a:endParaRPr>
          </a:p>
        </p:txBody>
      </p:sp>
      <p:sp>
        <p:nvSpPr>
          <p:cNvPr id="13" name="Action Button: End 12">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4" name="Action Button: Home 13">
            <a:hlinkClick r:id="rId4"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5" name="Action Button: Beginning 14">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2534029390"/>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5"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7"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مستطيل مستدير الزوايا 6"/>
          <p:cNvSpPr/>
          <p:nvPr/>
        </p:nvSpPr>
        <p:spPr bwMode="auto">
          <a:xfrm>
            <a:off x="215900" y="2057400"/>
            <a:ext cx="7937500" cy="6858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الأسباب الداعية إلى الاهتمام بالرضا الوظيفي</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9" name="Oval 8"/>
          <p:cNvSpPr/>
          <p:nvPr/>
        </p:nvSpPr>
        <p:spPr>
          <a:xfrm>
            <a:off x="8229600" y="19812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smtClean="0">
                <a:solidFill>
                  <a:schemeClr val="bg1"/>
                </a:solidFill>
                <a:latin typeface="GE SS TV Bold" pitchFamily="18" charset="-78"/>
                <a:ea typeface="GE SS TV Bold" pitchFamily="18" charset="-78"/>
                <a:cs typeface="GE SS TV Bold" pitchFamily="18" charset="-78"/>
              </a:rPr>
              <a:t>5</a:t>
            </a:r>
            <a:endParaRPr lang="ar-EG" sz="3200" b="1" dirty="0">
              <a:solidFill>
                <a:schemeClr val="bg1"/>
              </a:solidFill>
              <a:latin typeface="GE SS TV Bold" pitchFamily="18" charset="-78"/>
              <a:ea typeface="GE SS TV Bold" pitchFamily="18" charset="-78"/>
              <a:cs typeface="GE SS TV Bold" pitchFamily="18" charset="-78"/>
            </a:endParaRPr>
          </a:p>
        </p:txBody>
      </p:sp>
      <p:sp>
        <p:nvSpPr>
          <p:cNvPr id="10" name="مستطيل مستدير الزوايا 6"/>
          <p:cNvSpPr/>
          <p:nvPr/>
        </p:nvSpPr>
        <p:spPr bwMode="auto">
          <a:xfrm>
            <a:off x="228600" y="457200"/>
            <a:ext cx="7937500" cy="1295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وقد ذكر " ليكرت " أنه يصعب تحقيق مستوى إنتاج رفيع على مدى طويل من الزمن في ظل عدم الرضا </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11" name="Oval 10"/>
          <p:cNvSpPr/>
          <p:nvPr/>
        </p:nvSpPr>
        <p:spPr>
          <a:xfrm>
            <a:off x="8242300" y="6096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smtClean="0">
                <a:solidFill>
                  <a:schemeClr val="bg1"/>
                </a:solidFill>
                <a:latin typeface="GE SS TV Bold" pitchFamily="18" charset="-78"/>
                <a:ea typeface="GE SS TV Bold" pitchFamily="18" charset="-78"/>
                <a:cs typeface="GE SS TV Bold" pitchFamily="18" charset="-78"/>
              </a:rPr>
              <a:t>4</a:t>
            </a:r>
            <a:endParaRPr lang="ar-EG" sz="3200" b="1" dirty="0">
              <a:solidFill>
                <a:schemeClr val="bg1"/>
              </a:solidFill>
              <a:latin typeface="GE SS TV Bold" pitchFamily="18" charset="-78"/>
              <a:ea typeface="GE SS TV Bold" pitchFamily="18" charset="-78"/>
              <a:cs typeface="GE SS TV Bold" pitchFamily="18" charset="-78"/>
            </a:endParaRPr>
          </a:p>
        </p:txBody>
      </p:sp>
      <p:sp>
        <p:nvSpPr>
          <p:cNvPr id="13" name="مستطيل مستدير الزوايا 6"/>
          <p:cNvSpPr/>
          <p:nvPr/>
        </p:nvSpPr>
        <p:spPr bwMode="auto">
          <a:xfrm>
            <a:off x="215900" y="2971800"/>
            <a:ext cx="7404100" cy="6096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2400" b="1" dirty="0">
                <a:solidFill>
                  <a:schemeClr val="bg1"/>
                </a:solidFill>
                <a:latin typeface="GE SS TV Bold" pitchFamily="18" charset="-78"/>
                <a:ea typeface="GE SS TV Bold" pitchFamily="18" charset="-78"/>
                <a:cs typeface="GE SS TV Bold" pitchFamily="18" charset="-78"/>
              </a:rPr>
              <a:t>ارتفاع درجة الرضا الوظيفي يؤدي إلى انخفاض نسبة غياب الموظفين </a:t>
            </a:r>
            <a:endParaRPr lang="ar-TN" sz="2400" b="1" dirty="0">
              <a:solidFill>
                <a:schemeClr val="bg1"/>
              </a:solidFill>
              <a:latin typeface="GE SS TV Bold" pitchFamily="18" charset="-78"/>
              <a:ea typeface="GE SS TV Bold" pitchFamily="18" charset="-78"/>
              <a:cs typeface="GE SS TV Bold" pitchFamily="18" charset="-78"/>
            </a:endParaRPr>
          </a:p>
        </p:txBody>
      </p:sp>
      <p:sp>
        <p:nvSpPr>
          <p:cNvPr id="14" name="مستطيل مستدير الزوايا 6"/>
          <p:cNvSpPr/>
          <p:nvPr/>
        </p:nvSpPr>
        <p:spPr bwMode="auto">
          <a:xfrm>
            <a:off x="152400" y="3886200"/>
            <a:ext cx="7404100" cy="914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2400" b="1" dirty="0">
                <a:solidFill>
                  <a:schemeClr val="bg1"/>
                </a:solidFill>
                <a:latin typeface="GE SS TV Bold" pitchFamily="18" charset="-78"/>
                <a:ea typeface="GE SS TV Bold" pitchFamily="18" charset="-78"/>
                <a:cs typeface="GE SS TV Bold" pitchFamily="18" charset="-78"/>
              </a:rPr>
              <a:t>أن ارتفاع مستوى الرضا الوظيفي يؤدي إلى ارتفاع مستوى الطموح لدى الموظفين في المؤسسات المختلفة</a:t>
            </a:r>
            <a:endParaRPr lang="ar-TN" sz="2400" b="1" dirty="0">
              <a:solidFill>
                <a:schemeClr val="bg1"/>
              </a:solidFill>
              <a:latin typeface="GE SS TV Bold" pitchFamily="18" charset="-78"/>
              <a:ea typeface="GE SS TV Bold" pitchFamily="18" charset="-78"/>
              <a:cs typeface="GE SS TV Bold" pitchFamily="18" charset="-78"/>
            </a:endParaRPr>
          </a:p>
        </p:txBody>
      </p:sp>
      <p:sp>
        <p:nvSpPr>
          <p:cNvPr id="15" name="مستطيل مستدير الزوايا 6"/>
          <p:cNvSpPr/>
          <p:nvPr/>
        </p:nvSpPr>
        <p:spPr bwMode="auto">
          <a:xfrm>
            <a:off x="88900" y="5181600"/>
            <a:ext cx="7404100" cy="914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2400" b="1" dirty="0">
                <a:solidFill>
                  <a:schemeClr val="bg1"/>
                </a:solidFill>
                <a:latin typeface="GE SS TV Bold" pitchFamily="18" charset="-78"/>
                <a:ea typeface="GE SS TV Bold" pitchFamily="18" charset="-78"/>
                <a:cs typeface="GE SS TV Bold" pitchFamily="18" charset="-78"/>
              </a:rPr>
              <a:t>أن الأفراد ذوي درجات الرضا الوظيفي المرتفع يكونون أكثر رضا عن وقت فراغهم وخاصة مع عائلاتهم وكذلك أكثر رضا عن الحياة بصفة عامة</a:t>
            </a:r>
            <a:endParaRPr lang="ar-TN" sz="2400" b="1" dirty="0">
              <a:solidFill>
                <a:schemeClr val="bg1"/>
              </a:solidFill>
              <a:latin typeface="GE SS TV Bold" pitchFamily="18" charset="-78"/>
              <a:ea typeface="GE SS TV Bold" pitchFamily="18" charset="-78"/>
              <a:cs typeface="GE SS TV Bold" pitchFamily="18" charset="-78"/>
            </a:endParaRPr>
          </a:p>
        </p:txBody>
      </p:sp>
      <p:sp>
        <p:nvSpPr>
          <p:cNvPr id="12" name="Action Button: End 11">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6" name="Action Button: Home 15">
            <a:hlinkClick r:id="rId4"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17" name="Action Button: Beginning 16">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1564294510"/>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5"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31"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1000" fill="hold"/>
                                        <p:tgtEl>
                                          <p:spTgt spid="13"/>
                                        </p:tgtEl>
                                        <p:attrNameLst>
                                          <p:attrName>ppt_w</p:attrName>
                                        </p:attrNameLst>
                                      </p:cBhvr>
                                      <p:tavLst>
                                        <p:tav tm="0">
                                          <p:val>
                                            <p:fltVal val="0"/>
                                          </p:val>
                                        </p:tav>
                                        <p:tav tm="100000">
                                          <p:val>
                                            <p:strVal val="#ppt_w"/>
                                          </p:val>
                                        </p:tav>
                                      </p:tavLst>
                                    </p:anim>
                                    <p:anim calcmode="lin" valueType="num">
                                      <p:cBhvr>
                                        <p:cTn id="32" dur="1000" fill="hold"/>
                                        <p:tgtEl>
                                          <p:spTgt spid="13"/>
                                        </p:tgtEl>
                                        <p:attrNameLst>
                                          <p:attrName>ppt_h</p:attrName>
                                        </p:attrNameLst>
                                      </p:cBhvr>
                                      <p:tavLst>
                                        <p:tav tm="0">
                                          <p:val>
                                            <p:fltVal val="0"/>
                                          </p:val>
                                        </p:tav>
                                        <p:tav tm="100000">
                                          <p:val>
                                            <p:strVal val="#ppt_h"/>
                                          </p:val>
                                        </p:tav>
                                      </p:tavLst>
                                    </p:anim>
                                    <p:anim calcmode="lin" valueType="num">
                                      <p:cBhvr>
                                        <p:cTn id="33" dur="1000" fill="hold"/>
                                        <p:tgtEl>
                                          <p:spTgt spid="13"/>
                                        </p:tgtEl>
                                        <p:attrNameLst>
                                          <p:attrName>style.rotation</p:attrName>
                                        </p:attrNameLst>
                                      </p:cBhvr>
                                      <p:tavLst>
                                        <p:tav tm="0">
                                          <p:val>
                                            <p:fltVal val="90"/>
                                          </p:val>
                                        </p:tav>
                                        <p:tav tm="100000">
                                          <p:val>
                                            <p:fltVal val="0"/>
                                          </p:val>
                                        </p:tav>
                                      </p:tavLst>
                                    </p:anim>
                                    <p:animEffect transition="in" filter="fade">
                                      <p:cBhvr>
                                        <p:cTn id="34" dur="1000"/>
                                        <p:tgtEl>
                                          <p:spTgt spid="13"/>
                                        </p:tgtEl>
                                      </p:cBhvr>
                                    </p:animEffect>
                                  </p:childTnLst>
                                </p:cTn>
                              </p:par>
                            </p:childTnLst>
                          </p:cTn>
                        </p:par>
                        <p:par>
                          <p:cTn id="35" fill="hold">
                            <p:stCondLst>
                              <p:cond delay="5000"/>
                            </p:stCondLst>
                            <p:childTnLst>
                              <p:par>
                                <p:cTn id="36" presetID="31"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6000"/>
                            </p:stCondLst>
                            <p:childTnLst>
                              <p:par>
                                <p:cTn id="43" presetID="31" presetClass="entr" presetSubtype="0"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 calcmode="lin" valueType="num">
                                      <p:cBhvr>
                                        <p:cTn id="47" dur="1000" fill="hold"/>
                                        <p:tgtEl>
                                          <p:spTgt spid="15"/>
                                        </p:tgtEl>
                                        <p:attrNameLst>
                                          <p:attrName>style.rotation</p:attrName>
                                        </p:attrNameLst>
                                      </p:cBhvr>
                                      <p:tavLst>
                                        <p:tav tm="0">
                                          <p:val>
                                            <p:fltVal val="90"/>
                                          </p:val>
                                        </p:tav>
                                        <p:tav tm="100000">
                                          <p:val>
                                            <p:fltVal val="0"/>
                                          </p:val>
                                        </p:tav>
                                      </p:tavLst>
                                    </p:anim>
                                    <p:animEffect transition="in" filter="fade">
                                      <p:cBhvr>
                                        <p:cTn id="4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دينى\work\Customers\ناهد الحنبلى\الولاء الوظيفى\groups-of-technology-business-background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مستطيل مستدير الزوايا 6"/>
          <p:cNvSpPr/>
          <p:nvPr/>
        </p:nvSpPr>
        <p:spPr bwMode="auto">
          <a:xfrm>
            <a:off x="88900" y="1219200"/>
            <a:ext cx="7404100" cy="533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2400" b="1" dirty="0">
                <a:solidFill>
                  <a:schemeClr val="bg1"/>
                </a:solidFill>
                <a:latin typeface="GE SS TV Bold" pitchFamily="18" charset="-78"/>
                <a:ea typeface="GE SS TV Bold" pitchFamily="18" charset="-78"/>
                <a:cs typeface="GE SS TV Bold" pitchFamily="18" charset="-78"/>
              </a:rPr>
              <a:t>أن الموظفين الأكثر رضا عن عملهم يكنون أقل عرضة لحوادث العمل</a:t>
            </a:r>
            <a:endParaRPr lang="ar-TN" sz="2400" b="1" dirty="0">
              <a:solidFill>
                <a:schemeClr val="bg1"/>
              </a:solidFill>
              <a:latin typeface="GE SS TV Bold" pitchFamily="18" charset="-78"/>
              <a:ea typeface="GE SS TV Bold" pitchFamily="18" charset="-78"/>
              <a:cs typeface="GE SS TV Bold" pitchFamily="18" charset="-78"/>
            </a:endParaRPr>
          </a:p>
        </p:txBody>
      </p:sp>
      <p:sp>
        <p:nvSpPr>
          <p:cNvPr id="12" name="مستطيل مستدير الزوايا 6"/>
          <p:cNvSpPr/>
          <p:nvPr/>
        </p:nvSpPr>
        <p:spPr bwMode="auto">
          <a:xfrm>
            <a:off x="152400" y="2133600"/>
            <a:ext cx="7404100" cy="914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2400" b="1" dirty="0">
                <a:solidFill>
                  <a:schemeClr val="bg1"/>
                </a:solidFill>
                <a:latin typeface="GE SS TV Bold" pitchFamily="18" charset="-78"/>
                <a:ea typeface="GE SS TV Bold" pitchFamily="18" charset="-78"/>
                <a:cs typeface="GE SS TV Bold" pitchFamily="18" charset="-78"/>
              </a:rPr>
              <a:t>هناك علاقة وثيقة ما بين الرضا الوظيفي والإنتاج في العمل فكلما كان هناك درجة عالية من الرضا أدى ذلك إلى زيادة الإنتاج</a:t>
            </a:r>
            <a:endParaRPr lang="ar-TN" sz="2400" b="1" dirty="0">
              <a:solidFill>
                <a:schemeClr val="bg1"/>
              </a:solidFill>
              <a:latin typeface="GE SS TV Bold" pitchFamily="18" charset="-78"/>
              <a:ea typeface="GE SS TV Bold" pitchFamily="18" charset="-78"/>
              <a:cs typeface="GE SS TV Bold" pitchFamily="18" charset="-78"/>
            </a:endParaRPr>
          </a:p>
        </p:txBody>
      </p:sp>
      <p:sp>
        <p:nvSpPr>
          <p:cNvPr id="16" name="مستطيل مستدير الزوايا 6"/>
          <p:cNvSpPr/>
          <p:nvPr/>
        </p:nvSpPr>
        <p:spPr bwMode="auto">
          <a:xfrm>
            <a:off x="228600" y="3505200"/>
            <a:ext cx="7937500" cy="1295400"/>
          </a:xfrm>
          <a:prstGeom prst="roundRect">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defRPr/>
            </a:pPr>
            <a:r>
              <a:rPr lang="ar-EG" sz="3200" b="1" dirty="0">
                <a:solidFill>
                  <a:schemeClr val="bg1"/>
                </a:solidFill>
                <a:latin typeface="GE SS TV Bold" pitchFamily="18" charset="-78"/>
                <a:ea typeface="GE SS TV Bold" pitchFamily="18" charset="-78"/>
                <a:cs typeface="GE SS TV Bold" pitchFamily="18" charset="-78"/>
              </a:rPr>
              <a:t>وعموما يعتبر الرضا الوظيفي للموظفين من أهم مؤشرات الصحة والعافية للدائرة ومدى فاعليتها </a:t>
            </a:r>
            <a:endParaRPr lang="ar-TN" sz="3200" b="1" dirty="0">
              <a:solidFill>
                <a:schemeClr val="bg1"/>
              </a:solidFill>
              <a:latin typeface="GE SS TV Bold" pitchFamily="18" charset="-78"/>
              <a:ea typeface="GE SS TV Bold" pitchFamily="18" charset="-78"/>
              <a:cs typeface="GE SS TV Bold" pitchFamily="18" charset="-78"/>
            </a:endParaRPr>
          </a:p>
        </p:txBody>
      </p:sp>
      <p:sp>
        <p:nvSpPr>
          <p:cNvPr id="17" name="Oval 16"/>
          <p:cNvSpPr/>
          <p:nvPr/>
        </p:nvSpPr>
        <p:spPr>
          <a:xfrm>
            <a:off x="8242300" y="3657600"/>
            <a:ext cx="698587" cy="838200"/>
          </a:xfrm>
          <a:prstGeom prst="ellipse">
            <a:avLst/>
          </a:prstGeom>
          <a:gradFill>
            <a:gsLst>
              <a:gs pos="0">
                <a:srgbClr val="00B0F0">
                  <a:shade val="30000"/>
                  <a:satMod val="115000"/>
                </a:srgbClr>
              </a:gs>
              <a:gs pos="50000">
                <a:srgbClr val="FF3399"/>
              </a:gs>
              <a:gs pos="100000">
                <a:srgbClr val="FF3399"/>
              </a:gs>
            </a:gsLst>
            <a:lin ang="8100000" scaled="1"/>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a:r>
              <a:rPr lang="ar-EG" sz="3200" b="1" dirty="0" smtClean="0">
                <a:solidFill>
                  <a:schemeClr val="bg1"/>
                </a:solidFill>
                <a:latin typeface="GE SS TV Bold" pitchFamily="18" charset="-78"/>
                <a:ea typeface="GE SS TV Bold" pitchFamily="18" charset="-78"/>
                <a:cs typeface="GE SS TV Bold" pitchFamily="18" charset="-78"/>
              </a:rPr>
              <a:t>6</a:t>
            </a:r>
            <a:endParaRPr lang="ar-EG" sz="3200" b="1" dirty="0">
              <a:solidFill>
                <a:schemeClr val="bg1"/>
              </a:solidFill>
              <a:latin typeface="GE SS TV Bold" pitchFamily="18" charset="-78"/>
              <a:ea typeface="GE SS TV Bold" pitchFamily="18" charset="-78"/>
              <a:cs typeface="GE SS TV Bold" pitchFamily="18" charset="-78"/>
            </a:endParaRPr>
          </a:p>
        </p:txBody>
      </p:sp>
      <p:sp>
        <p:nvSpPr>
          <p:cNvPr id="7" name="Action Button: End 6">
            <a:hlinkClick r:id="" action="ppaction://hlinkshowjump?jump=nextslide" highlightClick="1"/>
          </p:cNvPr>
          <p:cNvSpPr/>
          <p:nvPr/>
        </p:nvSpPr>
        <p:spPr bwMode="auto">
          <a:xfrm>
            <a:off x="8305800" y="6477000"/>
            <a:ext cx="685800" cy="304800"/>
          </a:xfrm>
          <a:prstGeom prst="actionButtonEnd">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Action Button: Home 7">
            <a:hlinkClick r:id="rId4" action="ppaction://hlinksldjump" highlightClick="1"/>
          </p:cNvPr>
          <p:cNvSpPr/>
          <p:nvPr/>
        </p:nvSpPr>
        <p:spPr bwMode="auto">
          <a:xfrm>
            <a:off x="6248400" y="6477000"/>
            <a:ext cx="1828800" cy="304800"/>
          </a:xfrm>
          <a:prstGeom prst="actionButtonHome">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Action Button: Beginning 8">
            <a:hlinkClick r:id="" action="ppaction://hlinkshowjump?jump=previousslide" highlightClick="1"/>
          </p:cNvPr>
          <p:cNvSpPr/>
          <p:nvPr/>
        </p:nvSpPr>
        <p:spPr bwMode="auto">
          <a:xfrm>
            <a:off x="5410200" y="6477000"/>
            <a:ext cx="685800" cy="304800"/>
          </a:xfrm>
          <a:prstGeom prst="actionButtonBeginning">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1"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Tx/>
              <a:buSzPct val="100000"/>
              <a:buFont typeface="Times New Roman" panose="02020603050405020304" pitchFamily="18" charset="0"/>
              <a:buNone/>
              <a:tabLst/>
            </a:pPr>
            <a:endParaRPr kumimoji="0" lang="ar-EG"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extLst>
      <p:ext uri="{BB962C8B-B14F-4D97-AF65-F5344CB8AC3E}">
        <p14:creationId xmlns="" xmlns:p14="http://schemas.microsoft.com/office/powerpoint/2010/main" val="2439620903"/>
      </p:ext>
    </p:extLst>
  </p:cSld>
  <p:clrMapOvr>
    <a:masterClrMapping/>
  </p:clrMapOvr>
  <mc:AlternateContent xmlns:mc="http://schemas.openxmlformats.org/markup-compatibility/2006">
    <mc:Choice xmlns="" xmlns:p14="http://schemas.microsoft.com/office/powerpoint/2010/main" Requires="p14">
      <p:transition spd="slow" p14:dur="1600">
        <p14:prism dir="r" isContent="1"/>
        <p:sndAc>
          <p:stSnd>
            <p:snd r:embed="rId5" name="camera.wav"/>
          </p:stSnd>
        </p:sndAc>
      </p:transition>
    </mc:Choice>
    <mc:Fallback>
      <p:transition spd="slow">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fltVal val="0"/>
                                          </p:val>
                                        </p:tav>
                                        <p:tav tm="100000">
                                          <p:val>
                                            <p:strVal val="#ppt_w"/>
                                          </p:val>
                                        </p:tav>
                                      </p:tavLst>
                                    </p:anim>
                                    <p:anim calcmode="lin" valueType="num">
                                      <p:cBhvr>
                                        <p:cTn id="15" dur="1000" fill="hold"/>
                                        <p:tgtEl>
                                          <p:spTgt spid="12"/>
                                        </p:tgtEl>
                                        <p:attrNameLst>
                                          <p:attrName>ppt_h</p:attrName>
                                        </p:attrNameLst>
                                      </p:cBhvr>
                                      <p:tavLst>
                                        <p:tav tm="0">
                                          <p:val>
                                            <p:fltVal val="0"/>
                                          </p:val>
                                        </p:tav>
                                        <p:tav tm="100000">
                                          <p:val>
                                            <p:strVal val="#ppt_h"/>
                                          </p:val>
                                        </p:tav>
                                      </p:tavLst>
                                    </p:anim>
                                    <p:anim calcmode="lin" valueType="num">
                                      <p:cBhvr>
                                        <p:cTn id="16" dur="1000" fill="hold"/>
                                        <p:tgtEl>
                                          <p:spTgt spid="12"/>
                                        </p:tgtEl>
                                        <p:attrNameLst>
                                          <p:attrName>style.rotation</p:attrName>
                                        </p:attrNameLst>
                                      </p:cBhvr>
                                      <p:tavLst>
                                        <p:tav tm="0">
                                          <p:val>
                                            <p:fltVal val="90"/>
                                          </p:val>
                                        </p:tav>
                                        <p:tav tm="100000">
                                          <p:val>
                                            <p:fltVal val="0"/>
                                          </p:val>
                                        </p:tav>
                                      </p:tavLst>
                                    </p:anim>
                                    <p:animEffect transition="in" filter="fade">
                                      <p:cBhvr>
                                        <p:cTn id="17" dur="1000"/>
                                        <p:tgtEl>
                                          <p:spTgt spid="12"/>
                                        </p:tgtEl>
                                      </p:cBhvr>
                                    </p:animEffect>
                                  </p:childTnLst>
                                </p:cTn>
                              </p:par>
                            </p:childTnLst>
                          </p:cTn>
                        </p:par>
                        <p:par>
                          <p:cTn id="18" fill="hold">
                            <p:stCondLst>
                              <p:cond delay="2000"/>
                            </p:stCondLst>
                            <p:childTnLst>
                              <p:par>
                                <p:cTn id="19" presetID="47"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7"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2" grpId="0" animBg="1"/>
      <p:bldP spid="16" grpId="0" animBg="1"/>
      <p:bldP spid="17"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عرض على الشاشة (3:4)‏</PresentationFormat>
  <Paragraphs>35</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2018-12-29T16:59:42Z</dcterms:created>
  <dcterms:modified xsi:type="dcterms:W3CDTF">2018-12-29T17:00:33Z</dcterms:modified>
</cp:coreProperties>
</file>