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D9B4D8-20D2-4F05-8A94-F20101D25C70}" type="doc">
      <dgm:prSet loTypeId="urn:microsoft.com/office/officeart/2005/8/layout/cycle3" loCatId="cycle" qsTypeId="urn:microsoft.com/office/officeart/2005/8/quickstyle/simple1" qsCatId="simple" csTypeId="urn:microsoft.com/office/officeart/2005/8/colors/colorful1#1" csCatId="colorful" phldr="1"/>
      <dgm:spPr/>
      <dgm:t>
        <a:bodyPr/>
        <a:lstStyle/>
        <a:p>
          <a:pPr rtl="1"/>
          <a:endParaRPr lang="ar-EG"/>
        </a:p>
      </dgm:t>
    </dgm:pt>
    <dgm:pt modelId="{697D1AF6-C378-4978-BF9A-229EB3562930}">
      <dgm:prSet phldrT="[Text]" custT="1"/>
      <dgm:spPr/>
      <dgm:t>
        <a:bodyPr/>
        <a:lstStyle/>
        <a:p>
          <a:pPr algn="ctr" rtl="1"/>
          <a:r>
            <a:rPr lang="ar-EG" sz="2400" b="1" dirty="0" smtClean="0"/>
            <a:t>مقدمة عن الذكاء</a:t>
          </a:r>
          <a:endParaRPr lang="ar-EG" sz="2400" b="1" dirty="0"/>
        </a:p>
      </dgm:t>
    </dgm:pt>
    <dgm:pt modelId="{3492F61E-CFD4-4790-B4E4-05A36727C030}" type="parTrans" cxnId="{6FED36E0-D91D-4C93-A65C-5CD9964C5E4D}">
      <dgm:prSet/>
      <dgm:spPr/>
      <dgm:t>
        <a:bodyPr/>
        <a:lstStyle/>
        <a:p>
          <a:pPr rtl="1"/>
          <a:endParaRPr lang="ar-EG"/>
        </a:p>
      </dgm:t>
    </dgm:pt>
    <dgm:pt modelId="{CB1207CD-C04F-4D5A-A15C-1B450C577824}" type="sibTrans" cxnId="{6FED36E0-D91D-4C93-A65C-5CD9964C5E4D}">
      <dgm:prSet/>
      <dgm:spPr/>
      <dgm:t>
        <a:bodyPr/>
        <a:lstStyle/>
        <a:p>
          <a:pPr rtl="1"/>
          <a:endParaRPr lang="ar-EG"/>
        </a:p>
      </dgm:t>
    </dgm:pt>
    <dgm:pt modelId="{8643B5B7-C796-465D-8F97-9E9218853D8B}">
      <dgm:prSet phldrT="[Text]" custT="1"/>
      <dgm:spPr/>
      <dgm:t>
        <a:bodyPr/>
        <a:lstStyle/>
        <a:p>
          <a:pPr algn="ctr" rtl="1"/>
          <a:r>
            <a:rPr lang="ar-EG" sz="2400" b="1" dirty="0" smtClean="0"/>
            <a:t>نظريات الذكاء</a:t>
          </a:r>
          <a:endParaRPr lang="ar-EG" sz="2400" b="1" dirty="0"/>
        </a:p>
      </dgm:t>
    </dgm:pt>
    <dgm:pt modelId="{9F5EC83B-C0FE-4DCB-8057-970916E90DBA}" type="parTrans" cxnId="{8D634BDD-EB36-4665-B9FB-A638FD341D09}">
      <dgm:prSet/>
      <dgm:spPr/>
      <dgm:t>
        <a:bodyPr/>
        <a:lstStyle/>
        <a:p>
          <a:pPr rtl="1"/>
          <a:endParaRPr lang="ar-EG"/>
        </a:p>
      </dgm:t>
    </dgm:pt>
    <dgm:pt modelId="{0999BA92-956A-41FD-B2B5-F55709403D03}" type="sibTrans" cxnId="{8D634BDD-EB36-4665-B9FB-A638FD341D09}">
      <dgm:prSet/>
      <dgm:spPr/>
      <dgm:t>
        <a:bodyPr/>
        <a:lstStyle/>
        <a:p>
          <a:pPr rtl="1"/>
          <a:endParaRPr lang="ar-EG"/>
        </a:p>
      </dgm:t>
    </dgm:pt>
    <dgm:pt modelId="{FC38832B-C432-492A-885D-78A965C24926}">
      <dgm:prSet phldrT="[Text]" custT="1"/>
      <dgm:spPr/>
      <dgm:t>
        <a:bodyPr/>
        <a:lstStyle/>
        <a:p>
          <a:pPr algn="ctr" rtl="1"/>
          <a:r>
            <a:rPr lang="ar-EG" sz="2400" b="1" dirty="0" smtClean="0"/>
            <a:t>نظرية </a:t>
          </a:r>
          <a:r>
            <a:rPr lang="ar-EG" sz="2400" b="1" dirty="0" err="1" smtClean="0"/>
            <a:t>الذكاءات</a:t>
          </a:r>
          <a:r>
            <a:rPr lang="ar-EG" sz="2400" b="1" dirty="0" smtClean="0"/>
            <a:t> المتعددة</a:t>
          </a:r>
          <a:endParaRPr lang="ar-EG" sz="2400" b="1" dirty="0"/>
        </a:p>
      </dgm:t>
    </dgm:pt>
    <dgm:pt modelId="{896F8A6B-2405-418A-8472-FD4C49A6D194}" type="parTrans" cxnId="{D83837E4-3417-40ED-9E60-54F648E1A58E}">
      <dgm:prSet/>
      <dgm:spPr/>
      <dgm:t>
        <a:bodyPr/>
        <a:lstStyle/>
        <a:p>
          <a:pPr rtl="1"/>
          <a:endParaRPr lang="ar-EG"/>
        </a:p>
      </dgm:t>
    </dgm:pt>
    <dgm:pt modelId="{70D401A7-A14B-46CA-A07B-A0E57AC9C9D5}" type="sibTrans" cxnId="{D83837E4-3417-40ED-9E60-54F648E1A58E}">
      <dgm:prSet/>
      <dgm:spPr/>
      <dgm:t>
        <a:bodyPr/>
        <a:lstStyle/>
        <a:p>
          <a:pPr rtl="1"/>
          <a:endParaRPr lang="ar-EG"/>
        </a:p>
      </dgm:t>
    </dgm:pt>
    <dgm:pt modelId="{DF97E5C1-8F97-4524-A076-CD2A11F9441C}">
      <dgm:prSet phldrT="[Text]" custT="1"/>
      <dgm:spPr/>
      <dgm:t>
        <a:bodyPr/>
        <a:lstStyle/>
        <a:p>
          <a:pPr algn="ctr" rtl="1"/>
          <a:r>
            <a:rPr lang="ar-EG" sz="2400" b="1" dirty="0" smtClean="0"/>
            <a:t>مقاييس الذكاء</a:t>
          </a:r>
          <a:endParaRPr lang="ar-EG" sz="2400" b="1" dirty="0"/>
        </a:p>
      </dgm:t>
    </dgm:pt>
    <dgm:pt modelId="{C55CD48E-86E6-42C8-B06A-E7AB637C605F}" type="parTrans" cxnId="{C2F476F5-09D3-4EED-822D-76ECB5F79BD7}">
      <dgm:prSet/>
      <dgm:spPr/>
      <dgm:t>
        <a:bodyPr/>
        <a:lstStyle/>
        <a:p>
          <a:pPr rtl="1"/>
          <a:endParaRPr lang="ar-EG"/>
        </a:p>
      </dgm:t>
    </dgm:pt>
    <dgm:pt modelId="{D71AD6E0-5A34-44B4-9018-5C70C8F6B265}" type="sibTrans" cxnId="{C2F476F5-09D3-4EED-822D-76ECB5F79BD7}">
      <dgm:prSet/>
      <dgm:spPr/>
      <dgm:t>
        <a:bodyPr/>
        <a:lstStyle/>
        <a:p>
          <a:pPr rtl="1"/>
          <a:endParaRPr lang="ar-EG"/>
        </a:p>
      </dgm:t>
    </dgm:pt>
    <dgm:pt modelId="{CFC3E524-9B0B-4C5C-84B9-FF0AFC4899CB}">
      <dgm:prSet phldrT="[Text]" custT="1"/>
      <dgm:spPr/>
      <dgm:t>
        <a:bodyPr/>
        <a:lstStyle/>
        <a:p>
          <a:pPr algn="ctr" rtl="1"/>
          <a:r>
            <a:rPr lang="ar-EG" sz="2400" b="1" dirty="0" smtClean="0"/>
            <a:t>تنمية الذكاء</a:t>
          </a:r>
          <a:endParaRPr lang="ar-EG" sz="2400" b="1" dirty="0"/>
        </a:p>
      </dgm:t>
    </dgm:pt>
    <dgm:pt modelId="{66510A65-1B83-494E-BEBA-B1E28A2FDBF5}" type="parTrans" cxnId="{00E8E76F-F24C-4295-AA9F-96DCD77FB54E}">
      <dgm:prSet/>
      <dgm:spPr/>
      <dgm:t>
        <a:bodyPr/>
        <a:lstStyle/>
        <a:p>
          <a:pPr rtl="1"/>
          <a:endParaRPr lang="ar-EG"/>
        </a:p>
      </dgm:t>
    </dgm:pt>
    <dgm:pt modelId="{3518BCB6-38D2-4D7C-B77C-E191EE7AC467}" type="sibTrans" cxnId="{00E8E76F-F24C-4295-AA9F-96DCD77FB54E}">
      <dgm:prSet/>
      <dgm:spPr/>
      <dgm:t>
        <a:bodyPr/>
        <a:lstStyle/>
        <a:p>
          <a:pPr rtl="1"/>
          <a:endParaRPr lang="ar-EG"/>
        </a:p>
      </dgm:t>
    </dgm:pt>
    <dgm:pt modelId="{F61C9E15-E806-4620-A11F-98DA2DF17CD5}" type="pres">
      <dgm:prSet presAssocID="{99D9B4D8-20D2-4F05-8A94-F20101D25C70}" presName="Name0" presStyleCnt="0">
        <dgm:presLayoutVars>
          <dgm:dir/>
          <dgm:resizeHandles val="exact"/>
        </dgm:presLayoutVars>
      </dgm:prSet>
      <dgm:spPr/>
      <dgm:t>
        <a:bodyPr/>
        <a:lstStyle/>
        <a:p>
          <a:pPr rtl="1"/>
          <a:endParaRPr lang="ar-EG"/>
        </a:p>
      </dgm:t>
    </dgm:pt>
    <dgm:pt modelId="{C4A9C444-5A03-48CF-BC1E-3556F131B83A}" type="pres">
      <dgm:prSet presAssocID="{99D9B4D8-20D2-4F05-8A94-F20101D25C70}" presName="cycle" presStyleCnt="0"/>
      <dgm:spPr/>
      <dgm:t>
        <a:bodyPr/>
        <a:lstStyle/>
        <a:p>
          <a:pPr rtl="1"/>
          <a:endParaRPr lang="ar-EG"/>
        </a:p>
      </dgm:t>
    </dgm:pt>
    <dgm:pt modelId="{94C02CB0-4E52-4916-A763-5141FEA947E2}" type="pres">
      <dgm:prSet presAssocID="{697D1AF6-C378-4978-BF9A-229EB3562930}" presName="nodeFirstNode" presStyleLbl="node1" presStyleIdx="0" presStyleCnt="5">
        <dgm:presLayoutVars>
          <dgm:bulletEnabled val="1"/>
        </dgm:presLayoutVars>
      </dgm:prSet>
      <dgm:spPr/>
      <dgm:t>
        <a:bodyPr/>
        <a:lstStyle/>
        <a:p>
          <a:pPr rtl="1"/>
          <a:endParaRPr lang="ar-EG"/>
        </a:p>
      </dgm:t>
    </dgm:pt>
    <dgm:pt modelId="{61A18ACB-3FAE-4EDD-8E41-949BBB28A79B}" type="pres">
      <dgm:prSet presAssocID="{CB1207CD-C04F-4D5A-A15C-1B450C577824}" presName="sibTransFirstNode" presStyleLbl="bgShp" presStyleIdx="0" presStyleCnt="1"/>
      <dgm:spPr/>
      <dgm:t>
        <a:bodyPr/>
        <a:lstStyle/>
        <a:p>
          <a:pPr rtl="1"/>
          <a:endParaRPr lang="ar-EG"/>
        </a:p>
      </dgm:t>
    </dgm:pt>
    <dgm:pt modelId="{7B12B91E-4115-4398-94F3-35ADBBCDEE51}" type="pres">
      <dgm:prSet presAssocID="{8643B5B7-C796-465D-8F97-9E9218853D8B}" presName="nodeFollowingNodes" presStyleLbl="node1" presStyleIdx="1" presStyleCnt="5">
        <dgm:presLayoutVars>
          <dgm:bulletEnabled val="1"/>
        </dgm:presLayoutVars>
      </dgm:prSet>
      <dgm:spPr/>
      <dgm:t>
        <a:bodyPr/>
        <a:lstStyle/>
        <a:p>
          <a:pPr rtl="1"/>
          <a:endParaRPr lang="ar-EG"/>
        </a:p>
      </dgm:t>
    </dgm:pt>
    <dgm:pt modelId="{732F62CE-D1EC-4F22-AF39-10B84BF6B6A6}" type="pres">
      <dgm:prSet presAssocID="{FC38832B-C432-492A-885D-78A965C24926}" presName="nodeFollowingNodes" presStyleLbl="node1" presStyleIdx="2" presStyleCnt="5">
        <dgm:presLayoutVars>
          <dgm:bulletEnabled val="1"/>
        </dgm:presLayoutVars>
      </dgm:prSet>
      <dgm:spPr/>
      <dgm:t>
        <a:bodyPr/>
        <a:lstStyle/>
        <a:p>
          <a:pPr rtl="1"/>
          <a:endParaRPr lang="ar-EG"/>
        </a:p>
      </dgm:t>
    </dgm:pt>
    <dgm:pt modelId="{8AF8BAB0-C7BA-4264-9C4E-5EC7A31E0116}" type="pres">
      <dgm:prSet presAssocID="{DF97E5C1-8F97-4524-A076-CD2A11F9441C}" presName="nodeFollowingNodes" presStyleLbl="node1" presStyleIdx="3" presStyleCnt="5">
        <dgm:presLayoutVars>
          <dgm:bulletEnabled val="1"/>
        </dgm:presLayoutVars>
      </dgm:prSet>
      <dgm:spPr/>
      <dgm:t>
        <a:bodyPr/>
        <a:lstStyle/>
        <a:p>
          <a:pPr rtl="1"/>
          <a:endParaRPr lang="ar-EG"/>
        </a:p>
      </dgm:t>
    </dgm:pt>
    <dgm:pt modelId="{11D13608-4FE1-47A6-9B97-1EC6562627F5}" type="pres">
      <dgm:prSet presAssocID="{CFC3E524-9B0B-4C5C-84B9-FF0AFC4899CB}" presName="nodeFollowingNodes" presStyleLbl="node1" presStyleIdx="4" presStyleCnt="5">
        <dgm:presLayoutVars>
          <dgm:bulletEnabled val="1"/>
        </dgm:presLayoutVars>
      </dgm:prSet>
      <dgm:spPr/>
      <dgm:t>
        <a:bodyPr/>
        <a:lstStyle/>
        <a:p>
          <a:pPr rtl="1"/>
          <a:endParaRPr lang="ar-EG"/>
        </a:p>
      </dgm:t>
    </dgm:pt>
  </dgm:ptLst>
  <dgm:cxnLst>
    <dgm:cxn modelId="{6912EE6F-58CA-44AE-8052-DF94C7DC0017}" type="presOf" srcId="{FC38832B-C432-492A-885D-78A965C24926}" destId="{732F62CE-D1EC-4F22-AF39-10B84BF6B6A6}" srcOrd="0" destOrd="0" presId="urn:microsoft.com/office/officeart/2005/8/layout/cycle3"/>
    <dgm:cxn modelId="{C2F476F5-09D3-4EED-822D-76ECB5F79BD7}" srcId="{99D9B4D8-20D2-4F05-8A94-F20101D25C70}" destId="{DF97E5C1-8F97-4524-A076-CD2A11F9441C}" srcOrd="3" destOrd="0" parTransId="{C55CD48E-86E6-42C8-B06A-E7AB637C605F}" sibTransId="{D71AD6E0-5A34-44B4-9018-5C70C8F6B265}"/>
    <dgm:cxn modelId="{D6A3E5C2-6AEE-4727-AA88-64B3267AC475}" type="presOf" srcId="{CFC3E524-9B0B-4C5C-84B9-FF0AFC4899CB}" destId="{11D13608-4FE1-47A6-9B97-1EC6562627F5}" srcOrd="0" destOrd="0" presId="urn:microsoft.com/office/officeart/2005/8/layout/cycle3"/>
    <dgm:cxn modelId="{CDB45549-D0F1-485C-A3AD-6661A9C27E51}" type="presOf" srcId="{8643B5B7-C796-465D-8F97-9E9218853D8B}" destId="{7B12B91E-4115-4398-94F3-35ADBBCDEE51}" srcOrd="0" destOrd="0" presId="urn:microsoft.com/office/officeart/2005/8/layout/cycle3"/>
    <dgm:cxn modelId="{ECD686EB-170B-48EE-B621-A4E5387C7EFF}" type="presOf" srcId="{CB1207CD-C04F-4D5A-A15C-1B450C577824}" destId="{61A18ACB-3FAE-4EDD-8E41-949BBB28A79B}" srcOrd="0" destOrd="0" presId="urn:microsoft.com/office/officeart/2005/8/layout/cycle3"/>
    <dgm:cxn modelId="{D83837E4-3417-40ED-9E60-54F648E1A58E}" srcId="{99D9B4D8-20D2-4F05-8A94-F20101D25C70}" destId="{FC38832B-C432-492A-885D-78A965C24926}" srcOrd="2" destOrd="0" parTransId="{896F8A6B-2405-418A-8472-FD4C49A6D194}" sibTransId="{70D401A7-A14B-46CA-A07B-A0E57AC9C9D5}"/>
    <dgm:cxn modelId="{09CE028E-5F96-4B6D-B552-EC7E96AF353F}" type="presOf" srcId="{697D1AF6-C378-4978-BF9A-229EB3562930}" destId="{94C02CB0-4E52-4916-A763-5141FEA947E2}" srcOrd="0" destOrd="0" presId="urn:microsoft.com/office/officeart/2005/8/layout/cycle3"/>
    <dgm:cxn modelId="{8D634BDD-EB36-4665-B9FB-A638FD341D09}" srcId="{99D9B4D8-20D2-4F05-8A94-F20101D25C70}" destId="{8643B5B7-C796-465D-8F97-9E9218853D8B}" srcOrd="1" destOrd="0" parTransId="{9F5EC83B-C0FE-4DCB-8057-970916E90DBA}" sibTransId="{0999BA92-956A-41FD-B2B5-F55709403D03}"/>
    <dgm:cxn modelId="{00E8E76F-F24C-4295-AA9F-96DCD77FB54E}" srcId="{99D9B4D8-20D2-4F05-8A94-F20101D25C70}" destId="{CFC3E524-9B0B-4C5C-84B9-FF0AFC4899CB}" srcOrd="4" destOrd="0" parTransId="{66510A65-1B83-494E-BEBA-B1E28A2FDBF5}" sibTransId="{3518BCB6-38D2-4D7C-B77C-E191EE7AC467}"/>
    <dgm:cxn modelId="{6FED36E0-D91D-4C93-A65C-5CD9964C5E4D}" srcId="{99D9B4D8-20D2-4F05-8A94-F20101D25C70}" destId="{697D1AF6-C378-4978-BF9A-229EB3562930}" srcOrd="0" destOrd="0" parTransId="{3492F61E-CFD4-4790-B4E4-05A36727C030}" sibTransId="{CB1207CD-C04F-4D5A-A15C-1B450C577824}"/>
    <dgm:cxn modelId="{17DDCC9C-D915-47FC-91F0-AE7A20EEC402}" type="presOf" srcId="{99D9B4D8-20D2-4F05-8A94-F20101D25C70}" destId="{F61C9E15-E806-4620-A11F-98DA2DF17CD5}" srcOrd="0" destOrd="0" presId="urn:microsoft.com/office/officeart/2005/8/layout/cycle3"/>
    <dgm:cxn modelId="{B12D8014-02F5-4888-B492-6A7278915AFA}" type="presOf" srcId="{DF97E5C1-8F97-4524-A076-CD2A11F9441C}" destId="{8AF8BAB0-C7BA-4264-9C4E-5EC7A31E0116}" srcOrd="0" destOrd="0" presId="urn:microsoft.com/office/officeart/2005/8/layout/cycle3"/>
    <dgm:cxn modelId="{3F69C85B-61B7-4A38-A54B-A09FB1DCBD88}" type="presParOf" srcId="{F61C9E15-E806-4620-A11F-98DA2DF17CD5}" destId="{C4A9C444-5A03-48CF-BC1E-3556F131B83A}" srcOrd="0" destOrd="0" presId="urn:microsoft.com/office/officeart/2005/8/layout/cycle3"/>
    <dgm:cxn modelId="{54CD6B81-4E3A-494D-810B-F7A1EA62952A}" type="presParOf" srcId="{C4A9C444-5A03-48CF-BC1E-3556F131B83A}" destId="{94C02CB0-4E52-4916-A763-5141FEA947E2}" srcOrd="0" destOrd="0" presId="urn:microsoft.com/office/officeart/2005/8/layout/cycle3"/>
    <dgm:cxn modelId="{A690DBD1-DEE2-47DD-BF2C-846F6333A534}" type="presParOf" srcId="{C4A9C444-5A03-48CF-BC1E-3556F131B83A}" destId="{61A18ACB-3FAE-4EDD-8E41-949BBB28A79B}" srcOrd="1" destOrd="0" presId="urn:microsoft.com/office/officeart/2005/8/layout/cycle3"/>
    <dgm:cxn modelId="{FD5231A1-86CE-4203-880D-22F41E35E1E8}" type="presParOf" srcId="{C4A9C444-5A03-48CF-BC1E-3556F131B83A}" destId="{7B12B91E-4115-4398-94F3-35ADBBCDEE51}" srcOrd="2" destOrd="0" presId="urn:microsoft.com/office/officeart/2005/8/layout/cycle3"/>
    <dgm:cxn modelId="{C0725B53-0413-43E3-A55B-9D5E8A6DE739}" type="presParOf" srcId="{C4A9C444-5A03-48CF-BC1E-3556F131B83A}" destId="{732F62CE-D1EC-4F22-AF39-10B84BF6B6A6}" srcOrd="3" destOrd="0" presId="urn:microsoft.com/office/officeart/2005/8/layout/cycle3"/>
    <dgm:cxn modelId="{E8AA9716-8220-436D-A145-96319B4F630F}" type="presParOf" srcId="{C4A9C444-5A03-48CF-BC1E-3556F131B83A}" destId="{8AF8BAB0-C7BA-4264-9C4E-5EC7A31E0116}" srcOrd="4" destOrd="0" presId="urn:microsoft.com/office/officeart/2005/8/layout/cycle3"/>
    <dgm:cxn modelId="{4CC9E71C-4830-40F8-9DE7-02835405FFE4}" type="presParOf" srcId="{C4A9C444-5A03-48CF-BC1E-3556F131B83A}" destId="{11D13608-4FE1-47A6-9B97-1EC6562627F5}" srcOrd="5" destOrd="0" presId="urn:microsoft.com/office/officeart/2005/8/layout/cycle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1A18ACB-3FAE-4EDD-8E41-949BBB28A79B}">
      <dsp:nvSpPr>
        <dsp:cNvPr id="0" name=""/>
        <dsp:cNvSpPr/>
      </dsp:nvSpPr>
      <dsp:spPr>
        <a:xfrm>
          <a:off x="1037884" y="-25775"/>
          <a:ext cx="4515428" cy="4515428"/>
        </a:xfrm>
        <a:prstGeom prst="circularArrow">
          <a:avLst>
            <a:gd name="adj1" fmla="val 5544"/>
            <a:gd name="adj2" fmla="val 330680"/>
            <a:gd name="adj3" fmla="val 13800523"/>
            <a:gd name="adj4" fmla="val 17371012"/>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C02CB0-4E52-4916-A763-5141FEA947E2}">
      <dsp:nvSpPr>
        <dsp:cNvPr id="0" name=""/>
        <dsp:cNvSpPr/>
      </dsp:nvSpPr>
      <dsp:spPr>
        <a:xfrm>
          <a:off x="2249632" y="1245"/>
          <a:ext cx="2091932" cy="104596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t>مقدمة عن الذكاء</a:t>
          </a:r>
          <a:endParaRPr lang="ar-EG" sz="2400" b="1" kern="1200" dirty="0"/>
        </a:p>
      </dsp:txBody>
      <dsp:txXfrm>
        <a:off x="2249632" y="1245"/>
        <a:ext cx="2091932" cy="1045966"/>
      </dsp:txXfrm>
    </dsp:sp>
    <dsp:sp modelId="{7B12B91E-4115-4398-94F3-35ADBBCDEE51}">
      <dsp:nvSpPr>
        <dsp:cNvPr id="0" name=""/>
        <dsp:cNvSpPr/>
      </dsp:nvSpPr>
      <dsp:spPr>
        <a:xfrm>
          <a:off x="4080944" y="1331771"/>
          <a:ext cx="2091932" cy="104596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t>نظريات الذكاء</a:t>
          </a:r>
          <a:endParaRPr lang="ar-EG" sz="2400" b="1" kern="1200" dirty="0"/>
        </a:p>
      </dsp:txBody>
      <dsp:txXfrm>
        <a:off x="4080944" y="1331771"/>
        <a:ext cx="2091932" cy="1045966"/>
      </dsp:txXfrm>
    </dsp:sp>
    <dsp:sp modelId="{732F62CE-D1EC-4F22-AF39-10B84BF6B6A6}">
      <dsp:nvSpPr>
        <dsp:cNvPr id="0" name=""/>
        <dsp:cNvSpPr/>
      </dsp:nvSpPr>
      <dsp:spPr>
        <a:xfrm>
          <a:off x="3381445" y="3484608"/>
          <a:ext cx="2091932" cy="104596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t>نظرية </a:t>
          </a:r>
          <a:r>
            <a:rPr lang="ar-EG" sz="2400" b="1" kern="1200" dirty="0" err="1" smtClean="0"/>
            <a:t>الذكاءات</a:t>
          </a:r>
          <a:r>
            <a:rPr lang="ar-EG" sz="2400" b="1" kern="1200" dirty="0" smtClean="0"/>
            <a:t> المتعددة</a:t>
          </a:r>
          <a:endParaRPr lang="ar-EG" sz="2400" b="1" kern="1200" dirty="0"/>
        </a:p>
      </dsp:txBody>
      <dsp:txXfrm>
        <a:off x="3381445" y="3484608"/>
        <a:ext cx="2091932" cy="1045966"/>
      </dsp:txXfrm>
    </dsp:sp>
    <dsp:sp modelId="{8AF8BAB0-C7BA-4264-9C4E-5EC7A31E0116}">
      <dsp:nvSpPr>
        <dsp:cNvPr id="0" name=""/>
        <dsp:cNvSpPr/>
      </dsp:nvSpPr>
      <dsp:spPr>
        <a:xfrm>
          <a:off x="1117819" y="3484608"/>
          <a:ext cx="2091932" cy="104596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t>مقاييس الذكاء</a:t>
          </a:r>
          <a:endParaRPr lang="ar-EG" sz="2400" b="1" kern="1200" dirty="0"/>
        </a:p>
      </dsp:txBody>
      <dsp:txXfrm>
        <a:off x="1117819" y="3484608"/>
        <a:ext cx="2091932" cy="1045966"/>
      </dsp:txXfrm>
    </dsp:sp>
    <dsp:sp modelId="{11D13608-4FE1-47A6-9B97-1EC6562627F5}">
      <dsp:nvSpPr>
        <dsp:cNvPr id="0" name=""/>
        <dsp:cNvSpPr/>
      </dsp:nvSpPr>
      <dsp:spPr>
        <a:xfrm>
          <a:off x="418320" y="1331771"/>
          <a:ext cx="2091932" cy="104596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t>تنمية الذكاء</a:t>
          </a:r>
          <a:endParaRPr lang="ar-EG" sz="2400" b="1" kern="1200" dirty="0"/>
        </a:p>
      </dsp:txBody>
      <dsp:txXfrm>
        <a:off x="418320" y="1331771"/>
        <a:ext cx="2091932" cy="104596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1277CF9-6A62-4E4F-A594-FA7A42081FB4}"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3468341-9467-4F0C-9654-C5C6F6F05B00}"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image" Target="../media/image3.jpeg"/></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image" Target="../media/image3.jpeg"/></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image" Target="../media/image3.jpeg"/></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image" Target="../media/image3.jpeg"/></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عنصر نائب لصورة الشريحة 1"/>
          <p:cNvSpPr>
            <a:spLocks noGrp="1" noRot="1" noChangeAspect="1" noTextEdit="1"/>
          </p:cNvSpPr>
          <p:nvPr>
            <p:ph type="sldImg"/>
          </p:nvPr>
        </p:nvSpPr>
        <p:spPr bwMode="auto">
          <a:xfrm>
            <a:off x="915988" y="744538"/>
            <a:ext cx="4964112" cy="3722687"/>
          </a:xfrm>
          <a:noFill/>
          <a:ln>
            <a:solidFill>
              <a:srgbClr val="000000"/>
            </a:solidFill>
            <a:miter lim="800000"/>
            <a:headEnd/>
            <a:tailEnd/>
          </a:ln>
        </p:spPr>
      </p:sp>
      <p:sp>
        <p:nvSpPr>
          <p:cNvPr id="150531" name="عنصر نائب للملاحظات 2"/>
          <p:cNvSpPr>
            <a:spLocks noGrp="1"/>
          </p:cNvSpPr>
          <p:nvPr>
            <p:ph type="body" idx="1"/>
          </p:nvPr>
        </p:nvSpPr>
        <p:spPr bwMode="auto">
          <a:noFill/>
        </p:spPr>
        <p:txBody>
          <a:bodyPr/>
          <a:lstStyle/>
          <a:p>
            <a:pPr>
              <a:spcBef>
                <a:spcPct val="0"/>
              </a:spcBef>
            </a:pPr>
            <a:endParaRPr lang="ar-SA" smtClean="0"/>
          </a:p>
        </p:txBody>
      </p:sp>
      <p:sp>
        <p:nvSpPr>
          <p:cNvPr id="150532"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7A20B7-FC88-4F64-ABFC-B194F700ADBA}" type="slidenum">
              <a:rPr lang="en-US"/>
              <a:pPr fontAlgn="base">
                <a:spcBef>
                  <a:spcPct val="0"/>
                </a:spcBef>
                <a:spcAft>
                  <a:spcPct val="0"/>
                </a:spcAft>
              </a:pPr>
              <a:t>2</a:t>
            </a:fld>
            <a:endParaRPr lang="en-US"/>
          </a:p>
        </p:txBody>
      </p:sp>
      <p:grpSp>
        <p:nvGrpSpPr>
          <p:cNvPr id="2" name="مجموعة 4"/>
          <p:cNvGrpSpPr>
            <a:grpSpLocks/>
          </p:cNvGrpSpPr>
          <p:nvPr/>
        </p:nvGrpSpPr>
        <p:grpSpPr bwMode="auto">
          <a:xfrm>
            <a:off x="971550" y="5021263"/>
            <a:ext cx="4841875" cy="3810000"/>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688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775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7018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105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92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79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366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453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96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8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0534" name="Date Placeholder 17"/>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ar-SA"/>
          </a:p>
        </p:txBody>
      </p:sp>
      <p:pic>
        <p:nvPicPr>
          <p:cNvPr id="150535" name="Picture 5"/>
          <p:cNvPicPr>
            <a:picLocks noChangeAspect="1" noChangeArrowheads="1"/>
          </p:cNvPicPr>
          <p:nvPr/>
        </p:nvPicPr>
        <p:blipFill>
          <a:blip r:embed="rId3"/>
          <a:srcRect/>
          <a:stretch>
            <a:fillRect/>
          </a:stretch>
        </p:blipFill>
        <p:spPr bwMode="auto">
          <a:xfrm>
            <a:off x="2806700" y="9112250"/>
            <a:ext cx="1403350" cy="520700"/>
          </a:xfrm>
          <a:prstGeom prst="rect">
            <a:avLst/>
          </a:prstGeom>
          <a:noFill/>
          <a:ln w="9525">
            <a:noFill/>
            <a:miter lim="800000"/>
            <a:headEnd/>
            <a:tailEnd/>
          </a:ln>
        </p:spPr>
      </p:pic>
      <p:pic>
        <p:nvPicPr>
          <p:cNvPr id="150536" name="Picture 5" descr="D:\المتحدة للتدريب  والتطوير المؤسسي أساسي\تصاميم\DISIN FOR POWER POINT\UG.jpg"/>
          <p:cNvPicPr>
            <a:picLocks noChangeAspect="1" noChangeArrowheads="1"/>
          </p:cNvPicPr>
          <p:nvPr/>
        </p:nvPicPr>
        <p:blipFill>
          <a:blip r:embed="rId4">
            <a:clrChange>
              <a:clrFrom>
                <a:srgbClr val="FFFFFF"/>
              </a:clrFrom>
              <a:clrTo>
                <a:srgbClr val="FFFFFF">
                  <a:alpha val="0"/>
                </a:srgbClr>
              </a:clrTo>
            </a:clrChange>
          </a:blip>
          <a:srcRect l="19586" t="6091" r="14034" b="34399"/>
          <a:stretch>
            <a:fillRect/>
          </a:stretch>
        </p:blipFill>
        <p:spPr bwMode="auto">
          <a:xfrm>
            <a:off x="885825" y="9112250"/>
            <a:ext cx="849313" cy="511175"/>
          </a:xfrm>
          <a:prstGeom prst="rect">
            <a:avLst/>
          </a:prstGeom>
          <a:noFill/>
          <a:ln w="9525">
            <a:noFill/>
            <a:miter lim="800000"/>
            <a:headEnd/>
            <a:tailEnd/>
          </a:ln>
        </p:spPr>
      </p:pic>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عنصر نائب لصورة الشريحة 1"/>
          <p:cNvSpPr>
            <a:spLocks noGrp="1" noRot="1" noChangeAspect="1" noTextEdit="1"/>
          </p:cNvSpPr>
          <p:nvPr>
            <p:ph type="sldImg"/>
          </p:nvPr>
        </p:nvSpPr>
        <p:spPr bwMode="auto">
          <a:xfrm>
            <a:off x="915988" y="744538"/>
            <a:ext cx="4964112" cy="3722687"/>
          </a:xfrm>
          <a:noFill/>
          <a:ln>
            <a:solidFill>
              <a:srgbClr val="000000"/>
            </a:solidFill>
            <a:miter lim="800000"/>
            <a:headEnd/>
            <a:tailEnd/>
          </a:ln>
        </p:spPr>
      </p:sp>
      <p:sp>
        <p:nvSpPr>
          <p:cNvPr id="151555" name="عنصر نائب للملاحظات 2"/>
          <p:cNvSpPr>
            <a:spLocks noGrp="1"/>
          </p:cNvSpPr>
          <p:nvPr>
            <p:ph type="body" idx="1"/>
          </p:nvPr>
        </p:nvSpPr>
        <p:spPr bwMode="auto">
          <a:noFill/>
        </p:spPr>
        <p:txBody>
          <a:bodyPr/>
          <a:lstStyle/>
          <a:p>
            <a:pPr>
              <a:spcBef>
                <a:spcPct val="0"/>
              </a:spcBef>
            </a:pPr>
            <a:endParaRPr lang="ar-SA" smtClean="0"/>
          </a:p>
        </p:txBody>
      </p:sp>
      <p:sp>
        <p:nvSpPr>
          <p:cNvPr id="151556"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666D7D-1B50-4096-ABD4-86F17B32A94E}" type="slidenum">
              <a:rPr lang="en-US"/>
              <a:pPr fontAlgn="base">
                <a:spcBef>
                  <a:spcPct val="0"/>
                </a:spcBef>
                <a:spcAft>
                  <a:spcPct val="0"/>
                </a:spcAft>
              </a:pPr>
              <a:t>3</a:t>
            </a:fld>
            <a:endParaRPr lang="en-US"/>
          </a:p>
        </p:txBody>
      </p:sp>
      <p:grpSp>
        <p:nvGrpSpPr>
          <p:cNvPr id="2" name="مجموعة 4"/>
          <p:cNvGrpSpPr>
            <a:grpSpLocks/>
          </p:cNvGrpSpPr>
          <p:nvPr/>
        </p:nvGrpSpPr>
        <p:grpSpPr bwMode="auto">
          <a:xfrm>
            <a:off x="971550" y="5021263"/>
            <a:ext cx="4841875" cy="3810000"/>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688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775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7018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105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92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79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366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453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96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8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1558" name="Date Placeholder 17"/>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ar-SA"/>
          </a:p>
        </p:txBody>
      </p:sp>
      <p:pic>
        <p:nvPicPr>
          <p:cNvPr id="151559" name="Picture 5"/>
          <p:cNvPicPr>
            <a:picLocks noChangeAspect="1" noChangeArrowheads="1"/>
          </p:cNvPicPr>
          <p:nvPr/>
        </p:nvPicPr>
        <p:blipFill>
          <a:blip r:embed="rId3"/>
          <a:srcRect/>
          <a:stretch>
            <a:fillRect/>
          </a:stretch>
        </p:blipFill>
        <p:spPr bwMode="auto">
          <a:xfrm>
            <a:off x="2806700" y="9112250"/>
            <a:ext cx="1403350" cy="520700"/>
          </a:xfrm>
          <a:prstGeom prst="rect">
            <a:avLst/>
          </a:prstGeom>
          <a:noFill/>
          <a:ln w="9525">
            <a:noFill/>
            <a:miter lim="800000"/>
            <a:headEnd/>
            <a:tailEnd/>
          </a:ln>
        </p:spPr>
      </p:pic>
      <p:pic>
        <p:nvPicPr>
          <p:cNvPr id="151560" name="Picture 5" descr="D:\المتحدة للتدريب  والتطوير المؤسسي أساسي\تصاميم\DISIN FOR POWER POINT\UG.jpg"/>
          <p:cNvPicPr>
            <a:picLocks noChangeAspect="1" noChangeArrowheads="1"/>
          </p:cNvPicPr>
          <p:nvPr/>
        </p:nvPicPr>
        <p:blipFill>
          <a:blip r:embed="rId4">
            <a:clrChange>
              <a:clrFrom>
                <a:srgbClr val="FFFFFF"/>
              </a:clrFrom>
              <a:clrTo>
                <a:srgbClr val="FFFFFF">
                  <a:alpha val="0"/>
                </a:srgbClr>
              </a:clrTo>
            </a:clrChange>
          </a:blip>
          <a:srcRect l="19586" t="6091" r="14034" b="34399"/>
          <a:stretch>
            <a:fillRect/>
          </a:stretch>
        </p:blipFill>
        <p:spPr bwMode="auto">
          <a:xfrm>
            <a:off x="885825" y="9112250"/>
            <a:ext cx="849313" cy="511175"/>
          </a:xfrm>
          <a:prstGeom prst="rect">
            <a:avLst/>
          </a:prstGeom>
          <a:noFill/>
          <a:ln w="9525">
            <a:noFill/>
            <a:miter lim="800000"/>
            <a:headEnd/>
            <a:tailEnd/>
          </a:ln>
        </p:spPr>
      </p:pic>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عنصر نائب لصورة الشريحة 1"/>
          <p:cNvSpPr>
            <a:spLocks noGrp="1" noRot="1" noChangeAspect="1" noTextEdit="1"/>
          </p:cNvSpPr>
          <p:nvPr>
            <p:ph type="sldImg"/>
          </p:nvPr>
        </p:nvSpPr>
        <p:spPr bwMode="auto">
          <a:xfrm>
            <a:off x="915988" y="744538"/>
            <a:ext cx="4964112" cy="3722687"/>
          </a:xfrm>
          <a:noFill/>
          <a:ln>
            <a:solidFill>
              <a:srgbClr val="000000"/>
            </a:solidFill>
            <a:miter lim="800000"/>
            <a:headEnd/>
            <a:tailEnd/>
          </a:ln>
        </p:spPr>
      </p:sp>
      <p:sp>
        <p:nvSpPr>
          <p:cNvPr id="152579" name="عنصر نائب للملاحظات 2"/>
          <p:cNvSpPr>
            <a:spLocks noGrp="1"/>
          </p:cNvSpPr>
          <p:nvPr>
            <p:ph type="body" idx="1"/>
          </p:nvPr>
        </p:nvSpPr>
        <p:spPr bwMode="auto">
          <a:noFill/>
        </p:spPr>
        <p:txBody>
          <a:bodyPr/>
          <a:lstStyle/>
          <a:p>
            <a:pPr>
              <a:spcBef>
                <a:spcPct val="0"/>
              </a:spcBef>
            </a:pPr>
            <a:endParaRPr lang="ar-SA" smtClean="0"/>
          </a:p>
        </p:txBody>
      </p:sp>
      <p:sp>
        <p:nvSpPr>
          <p:cNvPr id="152580"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20BAD3-F031-41F2-89FA-A0801E8B8B4E}" type="slidenum">
              <a:rPr lang="en-US"/>
              <a:pPr fontAlgn="base">
                <a:spcBef>
                  <a:spcPct val="0"/>
                </a:spcBef>
                <a:spcAft>
                  <a:spcPct val="0"/>
                </a:spcAft>
              </a:pPr>
              <a:t>4</a:t>
            </a:fld>
            <a:endParaRPr lang="en-US"/>
          </a:p>
        </p:txBody>
      </p:sp>
      <p:grpSp>
        <p:nvGrpSpPr>
          <p:cNvPr id="2" name="مجموعة 4"/>
          <p:cNvGrpSpPr>
            <a:grpSpLocks/>
          </p:cNvGrpSpPr>
          <p:nvPr/>
        </p:nvGrpSpPr>
        <p:grpSpPr bwMode="auto">
          <a:xfrm>
            <a:off x="971550" y="5021263"/>
            <a:ext cx="4841875" cy="3810000"/>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688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775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7018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105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92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79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366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453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96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8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2582" name="Date Placeholder 17"/>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ar-SA"/>
          </a:p>
        </p:txBody>
      </p:sp>
      <p:pic>
        <p:nvPicPr>
          <p:cNvPr id="152583" name="Picture 5"/>
          <p:cNvPicPr>
            <a:picLocks noChangeAspect="1" noChangeArrowheads="1"/>
          </p:cNvPicPr>
          <p:nvPr/>
        </p:nvPicPr>
        <p:blipFill>
          <a:blip r:embed="rId3"/>
          <a:srcRect/>
          <a:stretch>
            <a:fillRect/>
          </a:stretch>
        </p:blipFill>
        <p:spPr bwMode="auto">
          <a:xfrm>
            <a:off x="2806700" y="9112250"/>
            <a:ext cx="1403350" cy="520700"/>
          </a:xfrm>
          <a:prstGeom prst="rect">
            <a:avLst/>
          </a:prstGeom>
          <a:noFill/>
          <a:ln w="9525">
            <a:noFill/>
            <a:miter lim="800000"/>
            <a:headEnd/>
            <a:tailEnd/>
          </a:ln>
        </p:spPr>
      </p:pic>
      <p:pic>
        <p:nvPicPr>
          <p:cNvPr id="152584" name="Picture 5" descr="D:\المتحدة للتدريب  والتطوير المؤسسي أساسي\تصاميم\DISIN FOR POWER POINT\UG.jpg"/>
          <p:cNvPicPr>
            <a:picLocks noChangeAspect="1" noChangeArrowheads="1"/>
          </p:cNvPicPr>
          <p:nvPr/>
        </p:nvPicPr>
        <p:blipFill>
          <a:blip r:embed="rId4">
            <a:clrChange>
              <a:clrFrom>
                <a:srgbClr val="FFFFFF"/>
              </a:clrFrom>
              <a:clrTo>
                <a:srgbClr val="FFFFFF">
                  <a:alpha val="0"/>
                </a:srgbClr>
              </a:clrTo>
            </a:clrChange>
          </a:blip>
          <a:srcRect l="19586" t="6091" r="14034" b="34399"/>
          <a:stretch>
            <a:fillRect/>
          </a:stretch>
        </p:blipFill>
        <p:spPr bwMode="auto">
          <a:xfrm>
            <a:off x="885825" y="9112250"/>
            <a:ext cx="849313" cy="511175"/>
          </a:xfrm>
          <a:prstGeom prst="rect">
            <a:avLst/>
          </a:prstGeom>
          <a:noFill/>
          <a:ln w="9525">
            <a:noFill/>
            <a:miter lim="800000"/>
            <a:headEnd/>
            <a:tailEnd/>
          </a:ln>
        </p:spPr>
      </p:pic>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عنصر نائب لصورة الشريحة 1"/>
          <p:cNvSpPr>
            <a:spLocks noGrp="1" noRot="1" noChangeAspect="1" noTextEdit="1"/>
          </p:cNvSpPr>
          <p:nvPr>
            <p:ph type="sldImg"/>
          </p:nvPr>
        </p:nvSpPr>
        <p:spPr bwMode="auto">
          <a:xfrm>
            <a:off x="915988" y="744538"/>
            <a:ext cx="4964112" cy="3722687"/>
          </a:xfrm>
          <a:noFill/>
          <a:ln>
            <a:solidFill>
              <a:srgbClr val="000000"/>
            </a:solidFill>
            <a:miter lim="800000"/>
            <a:headEnd/>
            <a:tailEnd/>
          </a:ln>
        </p:spPr>
      </p:sp>
      <p:sp>
        <p:nvSpPr>
          <p:cNvPr id="153603" name="عنصر نائب للملاحظات 2"/>
          <p:cNvSpPr>
            <a:spLocks noGrp="1"/>
          </p:cNvSpPr>
          <p:nvPr>
            <p:ph type="body" idx="1"/>
          </p:nvPr>
        </p:nvSpPr>
        <p:spPr bwMode="auto">
          <a:noFill/>
        </p:spPr>
        <p:txBody>
          <a:bodyPr/>
          <a:lstStyle/>
          <a:p>
            <a:pPr>
              <a:spcBef>
                <a:spcPct val="0"/>
              </a:spcBef>
            </a:pPr>
            <a:endParaRPr lang="ar-SA" smtClean="0"/>
          </a:p>
        </p:txBody>
      </p:sp>
      <p:sp>
        <p:nvSpPr>
          <p:cNvPr id="153604"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1343BC-28E8-4B0C-A662-C6857ED52007}" type="slidenum">
              <a:rPr lang="en-US"/>
              <a:pPr fontAlgn="base">
                <a:spcBef>
                  <a:spcPct val="0"/>
                </a:spcBef>
                <a:spcAft>
                  <a:spcPct val="0"/>
                </a:spcAft>
              </a:pPr>
              <a:t>5</a:t>
            </a:fld>
            <a:endParaRPr lang="en-US"/>
          </a:p>
        </p:txBody>
      </p:sp>
      <p:grpSp>
        <p:nvGrpSpPr>
          <p:cNvPr id="2" name="مجموعة 4"/>
          <p:cNvGrpSpPr>
            <a:grpSpLocks/>
          </p:cNvGrpSpPr>
          <p:nvPr/>
        </p:nvGrpSpPr>
        <p:grpSpPr bwMode="auto">
          <a:xfrm>
            <a:off x="971550" y="5021263"/>
            <a:ext cx="4841875" cy="3810000"/>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688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775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7018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105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92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79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366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4534"/>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96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8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3606" name="Date Placeholder 17"/>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ar-SA"/>
          </a:p>
        </p:txBody>
      </p:sp>
      <p:pic>
        <p:nvPicPr>
          <p:cNvPr id="153607" name="Picture 5"/>
          <p:cNvPicPr>
            <a:picLocks noChangeAspect="1" noChangeArrowheads="1"/>
          </p:cNvPicPr>
          <p:nvPr/>
        </p:nvPicPr>
        <p:blipFill>
          <a:blip r:embed="rId3"/>
          <a:srcRect/>
          <a:stretch>
            <a:fillRect/>
          </a:stretch>
        </p:blipFill>
        <p:spPr bwMode="auto">
          <a:xfrm>
            <a:off x="2806700" y="9112250"/>
            <a:ext cx="1403350" cy="520700"/>
          </a:xfrm>
          <a:prstGeom prst="rect">
            <a:avLst/>
          </a:prstGeom>
          <a:noFill/>
          <a:ln w="9525">
            <a:noFill/>
            <a:miter lim="800000"/>
            <a:headEnd/>
            <a:tailEnd/>
          </a:ln>
        </p:spPr>
      </p:pic>
      <p:pic>
        <p:nvPicPr>
          <p:cNvPr id="153608" name="Picture 5" descr="D:\المتحدة للتدريب  والتطوير المؤسسي أساسي\تصاميم\DISIN FOR POWER POINT\UG.jpg"/>
          <p:cNvPicPr>
            <a:picLocks noChangeAspect="1" noChangeArrowheads="1"/>
          </p:cNvPicPr>
          <p:nvPr/>
        </p:nvPicPr>
        <p:blipFill>
          <a:blip r:embed="rId4">
            <a:clrChange>
              <a:clrFrom>
                <a:srgbClr val="FFFFFF"/>
              </a:clrFrom>
              <a:clrTo>
                <a:srgbClr val="FFFFFF">
                  <a:alpha val="0"/>
                </a:srgbClr>
              </a:clrTo>
            </a:clrChange>
          </a:blip>
          <a:srcRect l="19586" t="6091" r="14034" b="34399"/>
          <a:stretch>
            <a:fillRect/>
          </a:stretch>
        </p:blipFill>
        <p:spPr bwMode="auto">
          <a:xfrm>
            <a:off x="885825" y="9112250"/>
            <a:ext cx="849313" cy="511175"/>
          </a:xfrm>
          <a:prstGeom prst="rect">
            <a:avLst/>
          </a:prstGeom>
          <a:noFill/>
          <a:ln w="9525">
            <a:noFill/>
            <a:miter lim="800000"/>
            <a:headEnd/>
            <a:tailEnd/>
          </a:ln>
        </p:spPr>
      </p:pic>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DB24FC4-48C4-4081-ABB5-84A8D87653B2}"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B24FC4-48C4-4081-ABB5-84A8D87653B2}"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B24FC4-48C4-4081-ABB5-84A8D87653B2}"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B24FC4-48C4-4081-ABB5-84A8D87653B2}"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DB24FC4-48C4-4081-ABB5-84A8D87653B2}"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DB24FC4-48C4-4081-ABB5-84A8D87653B2}"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DB24FC4-48C4-4081-ABB5-84A8D87653B2}"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DB24FC4-48C4-4081-ABB5-84A8D87653B2}"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B24FC4-48C4-4081-ABB5-84A8D87653B2}"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B24FC4-48C4-4081-ABB5-84A8D87653B2}"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B24FC4-48C4-4081-ABB5-84A8D87653B2}"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9858CB-D61F-459F-BE18-81A543ADA9EA}"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B24FC4-48C4-4081-ABB5-84A8D87653B2}"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39858CB-D61F-459F-BE18-81A543ADA9E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683568" y="548680"/>
            <a:ext cx="7776864" cy="1728192"/>
          </a:xfrm>
          <a:prstGeom prst="bevel">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1" fontAlgn="auto">
              <a:spcBef>
                <a:spcPts val="0"/>
              </a:spcBef>
              <a:spcAft>
                <a:spcPts val="0"/>
              </a:spcAft>
              <a:defRPr/>
            </a:pPr>
            <a:r>
              <a:rPr lang="ar-EG" sz="4800" b="1" dirty="0">
                <a:latin typeface="Simplified Arabic" panose="02020603050405020304" pitchFamily="18" charset="-78"/>
                <a:cs typeface="Simplified Arabic" panose="02020603050405020304" pitchFamily="18" charset="-78"/>
              </a:rPr>
              <a:t>الذكاءات المتعددة</a:t>
            </a:r>
          </a:p>
        </p:txBody>
      </p:sp>
      <p:pic>
        <p:nvPicPr>
          <p:cNvPr id="5" name="Picture 4"/>
          <p:cNvPicPr>
            <a:picLocks noChangeAspect="1"/>
          </p:cNvPicPr>
          <p:nvPr/>
        </p:nvPicPr>
        <p:blipFill>
          <a:blip r:embed="rId2" cstate="print"/>
          <a:stretch>
            <a:fillRect/>
          </a:stretch>
        </p:blipFill>
        <p:spPr>
          <a:xfrm>
            <a:off x="1691679" y="2852936"/>
            <a:ext cx="5760642" cy="34563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395288" y="2205038"/>
            <a:ext cx="7777162" cy="504825"/>
          </a:xfrm>
          <a:prstGeom prst="rect">
            <a:avLst/>
          </a:prstGeom>
          <a:gradFill rotWithShape="1">
            <a:gsLst>
              <a:gs pos="0">
                <a:srgbClr val="FFC000"/>
              </a:gs>
              <a:gs pos="100000">
                <a:srgbClr val="FFCC66"/>
              </a:gs>
            </a:gsLst>
            <a:lin ang="5400000" scaled="1"/>
          </a:gradFill>
          <a:ln w="9525">
            <a:noFill/>
            <a:miter lim="800000"/>
            <a:headEnd/>
            <a:tailEnd/>
          </a:ln>
        </p:spPr>
        <p:txBody>
          <a:bodyPr wrap="none" anchor="ctr"/>
          <a:lstStyle/>
          <a:p>
            <a:pPr algn="ctr" rtl="1"/>
            <a:r>
              <a:rPr lang="ar-EG" altLang="zh-CN" sz="2400" b="1">
                <a:solidFill>
                  <a:srgbClr val="002060"/>
                </a:solidFill>
                <a:latin typeface="Calibri" pitchFamily="34" charset="0"/>
                <a:ea typeface="幼圆"/>
              </a:rPr>
              <a:t>بأنه القدرة على إيجاد العلاقات بين الأشياء</a:t>
            </a:r>
          </a:p>
        </p:txBody>
      </p:sp>
      <p:sp>
        <p:nvSpPr>
          <p:cNvPr id="8" name="Rectangle 4"/>
          <p:cNvSpPr>
            <a:spLocks noChangeArrowheads="1"/>
          </p:cNvSpPr>
          <p:nvPr/>
        </p:nvSpPr>
        <p:spPr bwMode="auto">
          <a:xfrm>
            <a:off x="395288" y="2852738"/>
            <a:ext cx="7777162" cy="504825"/>
          </a:xfrm>
          <a:prstGeom prst="rect">
            <a:avLst/>
          </a:prstGeom>
          <a:ln/>
          <a:extLst/>
        </p:spPr>
        <p:style>
          <a:lnRef idx="1">
            <a:schemeClr val="accent6"/>
          </a:lnRef>
          <a:fillRef idx="3">
            <a:schemeClr val="accent6"/>
          </a:fillRef>
          <a:effectRef idx="2">
            <a:schemeClr val="accent6"/>
          </a:effectRef>
          <a:fontRef idx="minor">
            <a:schemeClr val="lt1"/>
          </a:fontRef>
        </p:style>
        <p:txBody>
          <a:bodyPr wrap="none" anchor="ctr"/>
          <a:lstStyle/>
          <a:p>
            <a:pPr algn="r" rtl="1" fontAlgn="auto">
              <a:spcBef>
                <a:spcPts val="0"/>
              </a:spcBef>
              <a:spcAft>
                <a:spcPts val="0"/>
              </a:spcAft>
              <a:defRPr/>
            </a:pPr>
            <a:r>
              <a:rPr lang="ar-EG" altLang="zh-CN" sz="2200" b="1" dirty="0">
                <a:solidFill>
                  <a:srgbClr val="002060"/>
                </a:solidFill>
                <a:ea typeface="幼圆" pitchFamily="1" charset="-122"/>
              </a:rPr>
              <a:t>إنه القدرة على تطبيق ما اكتسبه الإنسان من معلومات وخبرات في حالات أخرى جديدة</a:t>
            </a:r>
            <a:endParaRPr lang="zh-CN" altLang="en-US" sz="2200" b="1" dirty="0">
              <a:solidFill>
                <a:srgbClr val="002060"/>
              </a:solidFill>
              <a:ea typeface="幼圆" pitchFamily="1" charset="-122"/>
            </a:endParaRPr>
          </a:p>
        </p:txBody>
      </p:sp>
      <p:sp>
        <p:nvSpPr>
          <p:cNvPr id="9" name="Rectangle 5"/>
          <p:cNvSpPr>
            <a:spLocks noChangeArrowheads="1"/>
          </p:cNvSpPr>
          <p:nvPr/>
        </p:nvSpPr>
        <p:spPr bwMode="auto">
          <a:xfrm>
            <a:off x="395288" y="3500438"/>
            <a:ext cx="7777162" cy="504825"/>
          </a:xfrm>
          <a:prstGeom prst="rect">
            <a:avLst/>
          </a:prstGeom>
          <a:ln/>
          <a:extLst/>
        </p:spPr>
        <p:style>
          <a:lnRef idx="1">
            <a:schemeClr val="accent2"/>
          </a:lnRef>
          <a:fillRef idx="2">
            <a:schemeClr val="accent2"/>
          </a:fillRef>
          <a:effectRef idx="1">
            <a:schemeClr val="accent2"/>
          </a:effectRef>
          <a:fontRef idx="minor">
            <a:schemeClr val="dk1"/>
          </a:fontRef>
        </p:style>
        <p:txBody>
          <a:bodyPr wrap="none" anchor="ctr"/>
          <a:lstStyle/>
          <a:p>
            <a:pPr algn="ctr" rtl="1" fontAlgn="auto">
              <a:spcBef>
                <a:spcPts val="0"/>
              </a:spcBef>
              <a:spcAft>
                <a:spcPts val="0"/>
              </a:spcAft>
              <a:defRPr/>
            </a:pPr>
            <a:r>
              <a:rPr lang="ar-EG" altLang="zh-CN" sz="2400" b="1" dirty="0">
                <a:solidFill>
                  <a:srgbClr val="002060"/>
                </a:solidFill>
                <a:ea typeface="幼圆" pitchFamily="1" charset="-122"/>
              </a:rPr>
              <a:t>إنه القدرة العقلية العامة عند الفرد</a:t>
            </a:r>
            <a:endParaRPr lang="zh-CN" altLang="en-US" sz="2400" b="1" dirty="0">
              <a:solidFill>
                <a:srgbClr val="002060"/>
              </a:solidFill>
              <a:ea typeface="幼圆" pitchFamily="1" charset="-122"/>
            </a:endParaRPr>
          </a:p>
        </p:txBody>
      </p:sp>
      <p:pic>
        <p:nvPicPr>
          <p:cNvPr id="11" name="Picture 7" descr="Green_01"/>
          <p:cNvPicPr>
            <a:picLocks noChangeAspect="1" noChangeArrowheads="1"/>
          </p:cNvPicPr>
          <p:nvPr/>
        </p:nvPicPr>
        <p:blipFill>
          <a:blip r:embed="rId2" cstate="print">
            <a:duotone>
              <a:prstClr val="black"/>
              <a:srgbClr val="FFCC66">
                <a:tint val="45000"/>
                <a:satMod val="400000"/>
              </a:srgbClr>
            </a:duotone>
            <a:extLst>
              <a:ext uri="{28A0092B-C50C-407E-A947-70E740481C1C}"/>
            </a:extLst>
          </a:blip>
          <a:srcRect/>
          <a:stretch>
            <a:fillRect/>
          </a:stretch>
        </p:blipFill>
        <p:spPr bwMode="auto">
          <a:xfrm flipH="1">
            <a:off x="8603855" y="2276304"/>
            <a:ext cx="432643" cy="390525"/>
          </a:xfrm>
          <a:prstGeom prst="rect">
            <a:avLst/>
          </a:prstGeom>
          <a:noFill/>
          <a:ln>
            <a:noFill/>
          </a:ln>
          <a:extLst>
            <a:ext uri="{909E8E84-426E-40DD-AFC4-6F175D3DCCD1}"/>
            <a:ext uri="{91240B29-F687-4F45-9708-019B960494DF}"/>
          </a:extLst>
        </p:spPr>
      </p:pic>
      <p:pic>
        <p:nvPicPr>
          <p:cNvPr id="12" name="Picture 8" descr="Green_01"/>
          <p:cNvPicPr>
            <a:picLocks noChangeAspect="1" noChangeArrowheads="1"/>
          </p:cNvPicPr>
          <p:nvPr/>
        </p:nvPicPr>
        <p:blipFill>
          <a:blip r:embed="rId2" cstate="print">
            <a:duotone>
              <a:prstClr val="black"/>
              <a:schemeClr val="accent6">
                <a:tint val="45000"/>
                <a:satMod val="400000"/>
              </a:schemeClr>
            </a:duotone>
            <a:extLst>
              <a:ext uri="{28A0092B-C50C-407E-A947-70E740481C1C}"/>
            </a:extLst>
          </a:blip>
          <a:srcRect/>
          <a:stretch>
            <a:fillRect/>
          </a:stretch>
        </p:blipFill>
        <p:spPr bwMode="auto">
          <a:xfrm flipH="1">
            <a:off x="8603855" y="2900613"/>
            <a:ext cx="432643" cy="390525"/>
          </a:xfrm>
          <a:prstGeom prst="rect">
            <a:avLst/>
          </a:prstGeom>
          <a:ln/>
          <a:extLst>
            <a:ext uri="{909E8E84-426E-40DD-AFC4-6F175D3DCCD1}"/>
            <a:ext uri="{91240B29-F687-4F45-9708-019B960494DF}"/>
          </a:extLst>
        </p:spPr>
      </p:pic>
      <p:pic>
        <p:nvPicPr>
          <p:cNvPr id="13" name="Picture 9" descr="Green_01"/>
          <p:cNvPicPr>
            <a:picLocks noChangeAspect="1" noChangeArrowheads="1"/>
          </p:cNvPicPr>
          <p:nvPr/>
        </p:nvPicPr>
        <p:blipFill>
          <a:blip r:embed="rId2" cstate="print">
            <a:duotone>
              <a:prstClr val="black"/>
              <a:schemeClr val="accent2">
                <a:tint val="45000"/>
                <a:satMod val="400000"/>
              </a:schemeClr>
            </a:duotone>
            <a:extLst>
              <a:ext uri="{28A0092B-C50C-407E-A947-70E740481C1C}"/>
            </a:extLst>
          </a:blip>
          <a:srcRect/>
          <a:stretch>
            <a:fillRect/>
          </a:stretch>
        </p:blipFill>
        <p:spPr bwMode="auto">
          <a:xfrm flipH="1">
            <a:off x="8603855" y="3524873"/>
            <a:ext cx="432643" cy="390525"/>
          </a:xfrm>
          <a:prstGeom prst="rect">
            <a:avLst/>
          </a:prstGeom>
          <a:noFill/>
          <a:ln>
            <a:noFill/>
          </a:ln>
          <a:extLst>
            <a:ext uri="{909E8E84-426E-40DD-AFC4-6F175D3DCCD1}"/>
            <a:ext uri="{91240B29-F687-4F45-9708-019B960494DF}"/>
          </a:extLst>
        </p:spPr>
      </p:pic>
      <p:sp>
        <p:nvSpPr>
          <p:cNvPr id="2" name="Wave 1"/>
          <p:cNvSpPr/>
          <p:nvPr/>
        </p:nvSpPr>
        <p:spPr>
          <a:xfrm>
            <a:off x="2555875" y="144463"/>
            <a:ext cx="4032250" cy="1152525"/>
          </a:xfrm>
          <a:prstGeom prst="wave">
            <a:avLst/>
          </a:prstGeom>
        </p:spPr>
        <p:style>
          <a:lnRef idx="3">
            <a:schemeClr val="lt1"/>
          </a:lnRef>
          <a:fillRef idx="1">
            <a:schemeClr val="accent5"/>
          </a:fillRef>
          <a:effectRef idx="1">
            <a:schemeClr val="accent5"/>
          </a:effectRef>
          <a:fontRef idx="minor">
            <a:schemeClr val="lt1"/>
          </a:fontRef>
        </p:style>
        <p:txBody>
          <a:bodyPr rtlCol="1" anchor="ctr"/>
          <a:lstStyle/>
          <a:p>
            <a:pPr algn="ctr" rtl="1" fontAlgn="auto">
              <a:spcBef>
                <a:spcPts val="0"/>
              </a:spcBef>
              <a:spcAft>
                <a:spcPts val="0"/>
              </a:spcAft>
              <a:defRPr/>
            </a:pPr>
            <a:r>
              <a:rPr lang="ar-EG" sz="3200" b="1" dirty="0"/>
              <a:t>مفهوم الذكاء</a:t>
            </a:r>
          </a:p>
        </p:txBody>
      </p:sp>
      <p:pic>
        <p:nvPicPr>
          <p:cNvPr id="15" name="Picture 14"/>
          <p:cNvPicPr>
            <a:picLocks noChangeAspect="1"/>
          </p:cNvPicPr>
          <p:nvPr/>
        </p:nvPicPr>
        <p:blipFill>
          <a:blip r:embed="rId3" cstate="print">
            <a:clrChange>
              <a:clrFrom>
                <a:srgbClr val="FFFFFF"/>
              </a:clrFrom>
              <a:clrTo>
                <a:srgbClr val="FFFFFF">
                  <a:alpha val="0"/>
                </a:srgbClr>
              </a:clrTo>
            </a:clrChange>
          </a:blip>
          <a:stretch>
            <a:fillRect/>
          </a:stretch>
        </p:blipFill>
        <p:spPr>
          <a:xfrm>
            <a:off x="2626813" y="3720133"/>
            <a:ext cx="3314286" cy="3304762"/>
          </a:xfrm>
          <a:prstGeom prst="rect">
            <a:avLst/>
          </a:prstGeom>
          <a:ln>
            <a:noFill/>
          </a:ln>
          <a:effectLst>
            <a:softEdge rad="112500"/>
          </a:effec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1"/>
                                        </p:tgtEl>
                                        <p:attrNameLst>
                                          <p:attrName>r</p:attrName>
                                        </p:attrNameLst>
                                      </p:cBhvr>
                                    </p:animRot>
                                  </p:childTnLst>
                                </p:cTn>
                              </p:par>
                            </p:childTnLst>
                          </p:cTn>
                        </p:par>
                        <p:par>
                          <p:cTn id="7" fill="hold">
                            <p:stCondLst>
                              <p:cond delay="2000"/>
                            </p:stCondLst>
                            <p:childTnLst>
                              <p:par>
                                <p:cTn id="8" presetID="16" presetClass="entr" presetSubtype="21"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12"/>
                                        </p:tgtEl>
                                        <p:attrNameLst>
                                          <p:attrName>r</p:attrName>
                                        </p:attrNameLst>
                                      </p:cBhvr>
                                    </p:animRot>
                                  </p:childTnLst>
                                </p:cTn>
                              </p:par>
                            </p:childTnLst>
                          </p:cTn>
                        </p:par>
                        <p:par>
                          <p:cTn id="15" fill="hold">
                            <p:stCondLst>
                              <p:cond delay="2000"/>
                            </p:stCondLst>
                            <p:childTnLst>
                              <p:par>
                                <p:cTn id="16" presetID="16" presetClass="entr" presetSubtype="21"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13"/>
                                        </p:tgtEl>
                                        <p:attrNameLst>
                                          <p:attrName>r</p:attrName>
                                        </p:attrNameLst>
                                      </p:cBhvr>
                                    </p:animRo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81202" y="1556792"/>
          <a:ext cx="6591198" cy="45318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ectangle 2"/>
          <p:cNvSpPr txBox="1">
            <a:spLocks noChangeArrowheads="1"/>
          </p:cNvSpPr>
          <p:nvPr/>
        </p:nvSpPr>
        <p:spPr>
          <a:xfrm>
            <a:off x="5940425" y="115888"/>
            <a:ext cx="3168650" cy="715962"/>
          </a:xfrm>
          <a:prstGeom prst="rect">
            <a:avLst/>
          </a:prstGeom>
        </p:spPr>
        <p:style>
          <a:lnRef idx="2">
            <a:schemeClr val="accent2"/>
          </a:lnRef>
          <a:fillRef idx="1">
            <a:schemeClr val="lt1"/>
          </a:fillRef>
          <a:effectRef idx="0">
            <a:schemeClr val="accent2"/>
          </a:effectRef>
          <a:fontRef idx="minor">
            <a:schemeClr val="dk1"/>
          </a:fontRef>
        </p:style>
        <p:txBody>
          <a:bodyPr lIns="91430" tIns="45715" rIns="91430" bIns="45715"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fontAlgn="auto">
              <a:spcAft>
                <a:spcPts val="0"/>
              </a:spcAft>
              <a:defRPr/>
            </a:pPr>
            <a:r>
              <a:rPr lang="ar-EG" b="1" dirty="0">
                <a:solidFill>
                  <a:schemeClr val="accent2">
                    <a:lumMod val="50000"/>
                  </a:schemeClr>
                </a:solidFill>
              </a:rPr>
              <a:t>محاور الدورة</a:t>
            </a:r>
            <a:endParaRPr lang="en-US" b="1" dirty="0">
              <a:solidFill>
                <a:schemeClr val="accent2">
                  <a:lumMod val="50000"/>
                </a:schemeClr>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a:xfrm>
            <a:off x="2174875" y="115888"/>
            <a:ext cx="6934200" cy="715962"/>
          </a:xfrm>
          <a:prstGeom prst="rect">
            <a:avLst/>
          </a:prstGeom>
        </p:spPr>
        <p:style>
          <a:lnRef idx="2">
            <a:schemeClr val="accent2"/>
          </a:lnRef>
          <a:fillRef idx="1">
            <a:schemeClr val="lt1"/>
          </a:fillRef>
          <a:effectRef idx="0">
            <a:schemeClr val="accent2"/>
          </a:effectRef>
          <a:fontRef idx="minor">
            <a:schemeClr val="dk1"/>
          </a:fontRef>
        </p:style>
        <p:txBody>
          <a:bodyPr lIns="91430" tIns="45715" rIns="91430" bIns="45715"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fontAlgn="auto">
              <a:spcAft>
                <a:spcPts val="0"/>
              </a:spcAft>
              <a:defRPr/>
            </a:pPr>
            <a:r>
              <a:rPr lang="ar-EG" b="1" dirty="0">
                <a:solidFill>
                  <a:schemeClr val="accent2">
                    <a:lumMod val="50000"/>
                  </a:schemeClr>
                </a:solidFill>
              </a:rPr>
              <a:t>الهدف العام للبرنامج التدريبي </a:t>
            </a:r>
            <a:endParaRPr lang="en-US" b="1" dirty="0">
              <a:solidFill>
                <a:schemeClr val="accent2">
                  <a:lumMod val="50000"/>
                </a:schemeClr>
              </a:solidFill>
            </a:endParaRPr>
          </a:p>
        </p:txBody>
      </p:sp>
      <p:sp>
        <p:nvSpPr>
          <p:cNvPr id="14" name="Folded Corner 13"/>
          <p:cNvSpPr/>
          <p:nvPr/>
        </p:nvSpPr>
        <p:spPr bwMode="auto">
          <a:xfrm>
            <a:off x="2484438" y="2203450"/>
            <a:ext cx="6299200" cy="938213"/>
          </a:xfrm>
          <a:prstGeom prst="foldedCorner">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lIns="91430" tIns="45715" rIns="91430" bIns="45715" rtlCol="1" anchor="ctr"/>
          <a:lstStyle/>
          <a:p>
            <a:pPr algn="ctr" defTabSz="914305" fontAlgn="auto">
              <a:spcBef>
                <a:spcPts val="0"/>
              </a:spcBef>
              <a:spcAft>
                <a:spcPts val="0"/>
              </a:spcAft>
              <a:defRPr/>
            </a:pPr>
            <a:endParaRPr lang="ar-EG" sz="2400" dirty="0">
              <a:latin typeface="Arial" charset="0"/>
            </a:endParaRPr>
          </a:p>
        </p:txBody>
      </p:sp>
      <p:sp>
        <p:nvSpPr>
          <p:cNvPr id="16" name="Rectangle 15"/>
          <p:cNvSpPr/>
          <p:nvPr/>
        </p:nvSpPr>
        <p:spPr>
          <a:xfrm>
            <a:off x="2484438" y="2205038"/>
            <a:ext cx="6154737" cy="862012"/>
          </a:xfrm>
          <a:prstGeom prst="rect">
            <a:avLst/>
          </a:prstGeom>
        </p:spPr>
        <p:txBody>
          <a:bodyPr lIns="91430" tIns="45715" rIns="91430" bIns="45715">
            <a:spAutoFit/>
          </a:bodyPr>
          <a:lstStyle/>
          <a:p>
            <a:pPr algn="ctr" rtl="1" fontAlgn="auto">
              <a:spcBef>
                <a:spcPts val="0"/>
              </a:spcBef>
              <a:spcAft>
                <a:spcPts val="0"/>
              </a:spcAft>
              <a:defRPr/>
            </a:pPr>
            <a:r>
              <a:rPr lang="ar-SA" sz="2500" b="1" dirty="0">
                <a:solidFill>
                  <a:schemeClr val="accent2">
                    <a:lumMod val="50000"/>
                  </a:schemeClr>
                </a:solidFill>
                <a:latin typeface="+mn-lt"/>
                <a:cs typeface="+mn-cs"/>
              </a:rPr>
              <a:t>تزويد المشاركين بالمعلومات والمهارات وتعريفهم بنظريات الذكاءات المتعددة </a:t>
            </a:r>
            <a:endParaRPr lang="ar-EG" sz="2500" b="1" dirty="0">
              <a:solidFill>
                <a:schemeClr val="accent2">
                  <a:lumMod val="50000"/>
                </a:schemeClr>
              </a:solidFill>
              <a:latin typeface="+mn-lt"/>
              <a:cs typeface="+mn-cs"/>
            </a:endParaRPr>
          </a:p>
        </p:txBody>
      </p:sp>
      <p:pic>
        <p:nvPicPr>
          <p:cNvPr id="21509"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92288" y="3538538"/>
            <a:ext cx="1936750" cy="211455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a:xfrm>
            <a:off x="2174875" y="115888"/>
            <a:ext cx="6934200" cy="715962"/>
          </a:xfrm>
          <a:prstGeom prst="rect">
            <a:avLst/>
          </a:prstGeom>
        </p:spPr>
        <p:style>
          <a:lnRef idx="2">
            <a:schemeClr val="accent2"/>
          </a:lnRef>
          <a:fillRef idx="1">
            <a:schemeClr val="lt1"/>
          </a:fillRef>
          <a:effectRef idx="0">
            <a:schemeClr val="accent2"/>
          </a:effectRef>
          <a:fontRef idx="minor">
            <a:schemeClr val="dk1"/>
          </a:fontRef>
        </p:style>
        <p:txBody>
          <a:bodyPr lIns="91430" tIns="45715" rIns="91430" bIns="45715"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fontAlgn="auto">
              <a:spcAft>
                <a:spcPts val="0"/>
              </a:spcAft>
              <a:defRPr/>
            </a:pPr>
            <a:r>
              <a:rPr lang="ar-EG" b="1" dirty="0">
                <a:solidFill>
                  <a:schemeClr val="accent2">
                    <a:lumMod val="50000"/>
                  </a:schemeClr>
                </a:solidFill>
              </a:rPr>
              <a:t>الأهداف التفصيلية للبرنامج التدريبي </a:t>
            </a:r>
          </a:p>
        </p:txBody>
      </p:sp>
      <p:sp>
        <p:nvSpPr>
          <p:cNvPr id="14" name="Folded Corner 13"/>
          <p:cNvSpPr/>
          <p:nvPr/>
        </p:nvSpPr>
        <p:spPr bwMode="auto">
          <a:xfrm>
            <a:off x="1619250" y="2593975"/>
            <a:ext cx="7019925" cy="1771650"/>
          </a:xfrm>
          <a:prstGeom prst="foldedCorner">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lIns="91430" tIns="45715" rIns="91430" bIns="45715" rtlCol="1" anchor="ctr"/>
          <a:lstStyle/>
          <a:p>
            <a:pPr algn="ctr" defTabSz="914305" fontAlgn="auto">
              <a:spcBef>
                <a:spcPts val="0"/>
              </a:spcBef>
              <a:spcAft>
                <a:spcPts val="0"/>
              </a:spcAft>
              <a:defRPr/>
            </a:pPr>
            <a:endParaRPr lang="ar-EG" sz="2400" dirty="0">
              <a:latin typeface="Arial" charset="0"/>
            </a:endParaRPr>
          </a:p>
        </p:txBody>
      </p:sp>
      <p:sp>
        <p:nvSpPr>
          <p:cNvPr id="16" name="Rectangle 15"/>
          <p:cNvSpPr/>
          <p:nvPr/>
        </p:nvSpPr>
        <p:spPr>
          <a:xfrm>
            <a:off x="1476375" y="2616200"/>
            <a:ext cx="7162800" cy="1570038"/>
          </a:xfrm>
          <a:prstGeom prst="rect">
            <a:avLst/>
          </a:prstGeom>
        </p:spPr>
        <p:txBody>
          <a:bodyPr lIns="91430" tIns="45715" rIns="91430" bIns="45715">
            <a:spAutoFit/>
          </a:bodyPr>
          <a:lstStyle/>
          <a:p>
            <a:pPr marL="342900" indent="-342900" algn="r" rtl="1" fontAlgn="auto">
              <a:spcBef>
                <a:spcPts val="0"/>
              </a:spcBef>
              <a:spcAft>
                <a:spcPts val="0"/>
              </a:spcAft>
              <a:buFont typeface="Wingdings" pitchFamily="2" charset="2"/>
              <a:buChar char="ü"/>
              <a:defRPr/>
            </a:pPr>
            <a:r>
              <a:rPr lang="ar-SA" sz="2400" b="1" dirty="0">
                <a:solidFill>
                  <a:schemeClr val="accent2">
                    <a:lumMod val="50000"/>
                  </a:schemeClr>
                </a:solidFill>
                <a:latin typeface="+mn-lt"/>
                <a:cs typeface="+mn-cs"/>
              </a:rPr>
              <a:t>تعريف المشاركين بمفهوم الذكاء .</a:t>
            </a:r>
          </a:p>
          <a:p>
            <a:pPr marL="342900" indent="-342900" algn="r" rtl="1" fontAlgn="auto">
              <a:spcBef>
                <a:spcPts val="0"/>
              </a:spcBef>
              <a:spcAft>
                <a:spcPts val="0"/>
              </a:spcAft>
              <a:buFont typeface="Wingdings" pitchFamily="2" charset="2"/>
              <a:buChar char="ü"/>
              <a:defRPr/>
            </a:pPr>
            <a:r>
              <a:rPr lang="ar-SA" sz="2400" b="1" dirty="0">
                <a:solidFill>
                  <a:schemeClr val="accent2">
                    <a:lumMod val="50000"/>
                  </a:schemeClr>
                </a:solidFill>
                <a:latin typeface="+mn-lt"/>
                <a:cs typeface="+mn-cs"/>
              </a:rPr>
              <a:t>تزويد المشاركين بالمعلومات عن نظريات الذكاءات المتعددة 0</a:t>
            </a:r>
          </a:p>
          <a:p>
            <a:pPr marL="342900" indent="-342900" algn="r" rtl="1" fontAlgn="auto">
              <a:spcBef>
                <a:spcPts val="0"/>
              </a:spcBef>
              <a:spcAft>
                <a:spcPts val="0"/>
              </a:spcAft>
              <a:buFont typeface="Wingdings" pitchFamily="2" charset="2"/>
              <a:buChar char="ü"/>
              <a:defRPr/>
            </a:pPr>
            <a:r>
              <a:rPr lang="ar-SA" sz="2400" b="1" dirty="0">
                <a:solidFill>
                  <a:schemeClr val="accent2">
                    <a:lumMod val="50000"/>
                  </a:schemeClr>
                </a:solidFill>
                <a:latin typeface="+mn-lt"/>
                <a:cs typeface="+mn-cs"/>
              </a:rPr>
              <a:t>رفع اداء المشاركين من خلال اكسابهم مهارات تنمية الذكاء 0</a:t>
            </a:r>
          </a:p>
          <a:p>
            <a:pPr marL="342900" indent="-342900" algn="r" rtl="1" fontAlgn="auto">
              <a:spcBef>
                <a:spcPts val="0"/>
              </a:spcBef>
              <a:spcAft>
                <a:spcPts val="0"/>
              </a:spcAft>
              <a:buFont typeface="Wingdings" pitchFamily="2" charset="2"/>
              <a:buChar char="ü"/>
              <a:defRPr/>
            </a:pPr>
            <a:r>
              <a:rPr lang="ar-SA" sz="2400" b="1" dirty="0">
                <a:solidFill>
                  <a:schemeClr val="accent2">
                    <a:lumMod val="50000"/>
                  </a:schemeClr>
                </a:solidFill>
                <a:latin typeface="+mn-lt"/>
                <a:cs typeface="+mn-cs"/>
              </a:rPr>
              <a:t>التعرف على مقاييس الذكاء 0</a:t>
            </a:r>
          </a:p>
        </p:txBody>
      </p:sp>
      <p:sp>
        <p:nvSpPr>
          <p:cNvPr id="22533" name="Rectangle 19"/>
          <p:cNvSpPr>
            <a:spLocks noChangeArrowheads="1"/>
          </p:cNvSpPr>
          <p:nvPr/>
        </p:nvSpPr>
        <p:spPr bwMode="auto">
          <a:xfrm>
            <a:off x="2771775" y="1196975"/>
            <a:ext cx="6011863" cy="769938"/>
          </a:xfrm>
          <a:prstGeom prst="rect">
            <a:avLst/>
          </a:prstGeom>
          <a:noFill/>
          <a:ln w="9525">
            <a:noFill/>
            <a:miter lim="800000"/>
            <a:headEnd/>
            <a:tailEnd/>
          </a:ln>
        </p:spPr>
        <p:txBody>
          <a:bodyPr lIns="91430" tIns="45715" rIns="91430" bIns="45715">
            <a:spAutoFit/>
          </a:bodyPr>
          <a:lstStyle/>
          <a:p>
            <a:pPr algn="justLow" rtl="1"/>
            <a:r>
              <a:rPr lang="ar-EG" sz="2200" b="1">
                <a:solidFill>
                  <a:srgbClr val="C00000"/>
                </a:solidFill>
                <a:latin typeface="Calibri" pitchFamily="34" charset="0"/>
              </a:rPr>
              <a:t>بنهاية هذا البرنامج التدريبي نتوقع أن المشاركون قد حققوا النتائج الآتية (بمشيئة الله )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barn(inVertical)">
                                      <p:cBhvr>
                                        <p:cTn id="16" dur="500"/>
                                        <p:tgtEl>
                                          <p:spTgt spid="1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animEffect transition="in" filter="barn(inVertical)">
                                      <p:cBhvr>
                                        <p:cTn id="21" dur="500"/>
                                        <p:tgtEl>
                                          <p:spTgt spid="1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6">
                                            <p:txEl>
                                              <p:pRg st="2" end="2"/>
                                            </p:txEl>
                                          </p:spTgt>
                                        </p:tgtEl>
                                        <p:attrNameLst>
                                          <p:attrName>style.visibility</p:attrName>
                                        </p:attrNameLst>
                                      </p:cBhvr>
                                      <p:to>
                                        <p:strVal val="visible"/>
                                      </p:to>
                                    </p:set>
                                    <p:animEffect transition="in" filter="barn(inVertical)">
                                      <p:cBhvr>
                                        <p:cTn id="26" dur="500"/>
                                        <p:tgtEl>
                                          <p:spTgt spid="1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6">
                                            <p:txEl>
                                              <p:pRg st="3" end="3"/>
                                            </p:txEl>
                                          </p:spTgt>
                                        </p:tgtEl>
                                        <p:attrNameLst>
                                          <p:attrName>style.visibility</p:attrName>
                                        </p:attrNameLst>
                                      </p:cBhvr>
                                      <p:to>
                                        <p:strVal val="visible"/>
                                      </p:to>
                                    </p:set>
                                    <p:animEffect transition="in" filter="barn(inVertical)">
                                      <p:cBhvr>
                                        <p:cTn id="31"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p:nvPr/>
        </p:nvSpPr>
        <p:spPr>
          <a:xfrm>
            <a:off x="2287488" y="304800"/>
            <a:ext cx="4876800" cy="1380530"/>
          </a:xfrm>
          <a:prstGeom prst="rect">
            <a:avLst/>
          </a:prstGeom>
          <a:noFill/>
        </p:spPr>
        <p:txBody>
          <a:bodyPr wrap="none" lIns="91430" tIns="45715" rIns="91430" bIns="45715">
            <a:prstTxWarp prst="textWave1">
              <a:avLst>
                <a:gd name="adj1" fmla="val 6386"/>
                <a:gd name="adj2" fmla="val 0"/>
              </a:avLst>
            </a:prstTxWarp>
            <a:spAutoFit/>
          </a:bodyPr>
          <a:lstStyle/>
          <a:p>
            <a:pPr algn="ctr" fontAlgn="auto">
              <a:spcBef>
                <a:spcPts val="0"/>
              </a:spcBef>
              <a:spcAft>
                <a:spcPts val="0"/>
              </a:spcAft>
              <a:defRPr/>
            </a:pPr>
            <a:r>
              <a:rPr lang="ar-EG" sz="4800" b="1" dirty="0">
                <a:solidFill>
                  <a:srgbClr val="002060"/>
                </a:solidFill>
                <a:latin typeface="+mj-lt"/>
                <a:ea typeface="+mj-ea"/>
                <a:cs typeface="+mj-cs"/>
              </a:rPr>
              <a:t>لنبدأ البرنامج</a:t>
            </a:r>
            <a:endParaRPr lang="en-US" sz="4800" b="1" dirty="0">
              <a:solidFill>
                <a:srgbClr val="002060"/>
              </a:solidFill>
              <a:latin typeface="+mj-lt"/>
              <a:ea typeface="+mj-ea"/>
              <a:cs typeface="+mj-cs"/>
            </a:endParaRPr>
          </a:p>
        </p:txBody>
      </p:sp>
      <p:pic>
        <p:nvPicPr>
          <p:cNvPr id="23" name="Picture 2"/>
          <p:cNvPicPr>
            <a:picLocks noChangeAspect="1" noChangeArrowheads="1"/>
          </p:cNvPicPr>
          <p:nvPr/>
        </p:nvPicPr>
        <p:blipFill>
          <a:blip r:embed="rId3" cstate="print">
            <a:extLst>
              <a:ext uri="{28A0092B-C50C-407E-A947-70E740481C1C}"/>
            </a:extLst>
          </a:blip>
          <a:srcRect/>
          <a:stretch>
            <a:fillRect/>
          </a:stretch>
        </p:blipFill>
        <p:spPr bwMode="auto">
          <a:xfrm>
            <a:off x="2286000" y="1888976"/>
            <a:ext cx="5184576" cy="38656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ext uri="{91240B29-F687-4F45-9708-019B960494DF}"/>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3"/>
          <p:cNvSpPr>
            <a:spLocks noChangeArrowheads="1"/>
          </p:cNvSpPr>
          <p:nvPr/>
        </p:nvSpPr>
        <p:spPr bwMode="auto">
          <a:xfrm>
            <a:off x="809625" y="2305050"/>
            <a:ext cx="7524750" cy="2347913"/>
          </a:xfrm>
          <a:prstGeom prst="rect">
            <a:avLst/>
          </a:prstGeom>
          <a:solidFill>
            <a:srgbClr val="0070C0">
              <a:alpha val="78038"/>
            </a:srgbClr>
          </a:solidFill>
          <a:ln w="12700">
            <a:solidFill>
              <a:schemeClr val="bg1"/>
            </a:solidFill>
            <a:miter lim="800000"/>
            <a:headEnd/>
            <a:tailEnd/>
          </a:ln>
        </p:spPr>
        <p:txBody>
          <a:bodyPr anchor="ctr"/>
          <a:lstStyle/>
          <a:p>
            <a:endParaRPr lang="zh-CN" altLang="en-US">
              <a:latin typeface="Calibri" pitchFamily="34" charset="0"/>
            </a:endParaRPr>
          </a:p>
        </p:txBody>
      </p:sp>
      <p:sp>
        <p:nvSpPr>
          <p:cNvPr id="36" name="AutoShape 3"/>
          <p:cNvSpPr>
            <a:spLocks noChangeArrowheads="1"/>
          </p:cNvSpPr>
          <p:nvPr/>
        </p:nvSpPr>
        <p:spPr bwMode="auto">
          <a:xfrm>
            <a:off x="914400" y="2162175"/>
            <a:ext cx="7315200" cy="2378075"/>
          </a:xfrm>
          <a:prstGeom prst="rect">
            <a:avLst/>
          </a:prstGeom>
          <a:solidFill>
            <a:srgbClr val="00B0F0">
              <a:alpha val="87842"/>
            </a:srgbClr>
          </a:solidFill>
          <a:ln w="12700">
            <a:solidFill>
              <a:schemeClr val="bg1"/>
            </a:solidFill>
            <a:miter lim="800000"/>
            <a:headEnd/>
            <a:tailEnd/>
          </a:ln>
        </p:spPr>
        <p:txBody>
          <a:bodyPr wrap="none" anchor="ctr"/>
          <a:lstStyle/>
          <a:p>
            <a:pPr algn="ctr" eaLnBrk="0" hangingPunct="0"/>
            <a:endParaRPr lang="zh-CN" altLang="en-US" sz="2000">
              <a:solidFill>
                <a:schemeClr val="tx2"/>
              </a:solidFill>
              <a:latin typeface="Calibri" pitchFamily="34" charset="0"/>
              <a:ea typeface="Microsoft YaHei" pitchFamily="34" charset="-122"/>
            </a:endParaRPr>
          </a:p>
        </p:txBody>
      </p:sp>
      <p:sp>
        <p:nvSpPr>
          <p:cNvPr id="37" name="Rectangle 13"/>
          <p:cNvSpPr>
            <a:spLocks noChangeArrowheads="1"/>
          </p:cNvSpPr>
          <p:nvPr/>
        </p:nvSpPr>
        <p:spPr bwMode="auto">
          <a:xfrm>
            <a:off x="1081088" y="2581275"/>
            <a:ext cx="6981825" cy="1568450"/>
          </a:xfrm>
          <a:prstGeom prst="rect">
            <a:avLst/>
          </a:prstGeom>
          <a:noFill/>
          <a:ln w="9525">
            <a:noFill/>
            <a:miter lim="800000"/>
            <a:headEnd/>
            <a:tailEnd/>
          </a:ln>
        </p:spPr>
        <p:txBody>
          <a:bodyPr>
            <a:spAutoFit/>
          </a:bodyPr>
          <a:lstStyle/>
          <a:p>
            <a:pPr algn="ctr" rtl="1"/>
            <a:r>
              <a:rPr lang="ar-EG" altLang="zh-CN" sz="4800" b="1">
                <a:latin typeface="Microsoft YaHei" pitchFamily="34" charset="-122"/>
                <a:ea typeface="Microsoft YaHei" pitchFamily="34" charset="-122"/>
              </a:rPr>
              <a:t>الوحدة التدريبية الاولى</a:t>
            </a:r>
          </a:p>
          <a:p>
            <a:pPr algn="ctr" rtl="1"/>
            <a:r>
              <a:rPr lang="ar-EG" altLang="zh-CN" sz="4800" b="1">
                <a:latin typeface="Microsoft YaHei" pitchFamily="34" charset="-122"/>
                <a:ea typeface="Microsoft YaHei" pitchFamily="34" charset="-122"/>
              </a:rPr>
              <a:t>مقدمة عن الذكاء</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300"/>
                                  </p:stCondLst>
                                  <p:childTnLst>
                                    <p:set>
                                      <p:cBhvr>
                                        <p:cTn id="6" dur="1" fill="hold">
                                          <p:stCondLst>
                                            <p:cond delay="0"/>
                                          </p:stCondLst>
                                        </p:cTn>
                                        <p:tgtEl>
                                          <p:spTgt spid="36"/>
                                        </p:tgtEl>
                                        <p:attrNameLst>
                                          <p:attrName>style.visibility</p:attrName>
                                        </p:attrNameLst>
                                      </p:cBhvr>
                                      <p:to>
                                        <p:strVal val="visible"/>
                                      </p:to>
                                    </p:set>
                                    <p:animEffect transition="in" filter="slide(fromTop)">
                                      <p:cBhvr>
                                        <p:cTn id="7" dur="500"/>
                                        <p:tgtEl>
                                          <p:spTgt spid="36"/>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slide(fromTop)">
                                      <p:cBhvr>
                                        <p:cTn id="10" dur="500"/>
                                        <p:tgtEl>
                                          <p:spTgt spid="35"/>
                                        </p:tgtEl>
                                      </p:cBhvr>
                                    </p:animEffect>
                                  </p:childTnLst>
                                </p:cTn>
                              </p:par>
                            </p:childTnLst>
                          </p:cTn>
                        </p:par>
                        <p:par>
                          <p:cTn id="11" fill="hold">
                            <p:stCondLst>
                              <p:cond delay="800"/>
                            </p:stCondLst>
                            <p:childTnLst>
                              <p:par>
                                <p:cTn id="12" presetID="42" presetClass="entr" presetSubtype="0" fill="hold" grpId="0" nodeType="after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fade">
                                      <p:cBhvr>
                                        <p:cTn id="14" dur="1000"/>
                                        <p:tgtEl>
                                          <p:spTgt spid="37"/>
                                        </p:tgtEl>
                                      </p:cBhvr>
                                    </p:animEffect>
                                    <p:anim calcmode="lin" valueType="num">
                                      <p:cBhvr>
                                        <p:cTn id="15" dur="1000" fill="hold"/>
                                        <p:tgtEl>
                                          <p:spTgt spid="37"/>
                                        </p:tgtEl>
                                        <p:attrNameLst>
                                          <p:attrName>ppt_x</p:attrName>
                                        </p:attrNameLst>
                                      </p:cBhvr>
                                      <p:tavLst>
                                        <p:tav tm="0">
                                          <p:val>
                                            <p:strVal val="#ppt_x"/>
                                          </p:val>
                                        </p:tav>
                                        <p:tav tm="100000">
                                          <p:val>
                                            <p:strVal val="#ppt_x"/>
                                          </p:val>
                                        </p:tav>
                                      </p:tavLst>
                                    </p:anim>
                                    <p:anim calcmode="lin" valueType="num">
                                      <p:cBhvr>
                                        <p:cTn id="1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autoUpdateAnimBg="0"/>
      <p:bldP spid="36" grpId="0" animBg="1" autoUpdateAnimBg="0"/>
      <p:bldP spid="3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evel 2"/>
          <p:cNvSpPr/>
          <p:nvPr/>
        </p:nvSpPr>
        <p:spPr>
          <a:xfrm>
            <a:off x="1979613" y="115888"/>
            <a:ext cx="5040312" cy="1296987"/>
          </a:xfrm>
          <a:prstGeom prst="bevel">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fontAlgn="auto">
              <a:spcBef>
                <a:spcPts val="0"/>
              </a:spcBef>
              <a:spcAft>
                <a:spcPts val="0"/>
              </a:spcAft>
              <a:defRPr/>
            </a:pPr>
            <a:r>
              <a:rPr lang="ar-EG" sz="3200" b="1" dirty="0">
                <a:solidFill>
                  <a:srgbClr val="002060"/>
                </a:solidFill>
                <a:latin typeface="Simplified Arabic" panose="02020603050405020304" pitchFamily="18" charset="-78"/>
                <a:cs typeface="Simplified Arabic" panose="02020603050405020304" pitchFamily="18" charset="-78"/>
              </a:rPr>
              <a:t>محتويات الوحدة التدريبية الأولى </a:t>
            </a:r>
          </a:p>
        </p:txBody>
      </p:sp>
      <p:sp>
        <p:nvSpPr>
          <p:cNvPr id="4" name="Flowchart: Document 3"/>
          <p:cNvSpPr/>
          <p:nvPr/>
        </p:nvSpPr>
        <p:spPr>
          <a:xfrm>
            <a:off x="611188" y="2205038"/>
            <a:ext cx="7705725" cy="4365625"/>
          </a:xfrm>
          <a:prstGeom prst="flowChartDocumen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fontAlgn="auto">
              <a:spcBef>
                <a:spcPts val="0"/>
              </a:spcBef>
              <a:spcAft>
                <a:spcPts val="0"/>
              </a:spcAft>
              <a:defRPr/>
            </a:pPr>
            <a:r>
              <a:rPr lang="ar-SA" sz="2800" b="1" dirty="0">
                <a:solidFill>
                  <a:srgbClr val="C00000"/>
                </a:solidFill>
                <a:latin typeface="Simplified Arabic" panose="02020603050405020304" pitchFamily="18" charset="-78"/>
                <a:cs typeface="Simplified Arabic" panose="02020603050405020304" pitchFamily="18" charset="-78"/>
              </a:rPr>
              <a:t>مفهوم الذكاء</a:t>
            </a:r>
            <a:endParaRPr lang="en-US" sz="2800" b="1" dirty="0">
              <a:solidFill>
                <a:srgbClr val="C00000"/>
              </a:solidFill>
              <a:latin typeface="Simplified Arabic" panose="02020603050405020304" pitchFamily="18" charset="-78"/>
              <a:cs typeface="Simplified Arabic" panose="02020603050405020304" pitchFamily="18" charset="-78"/>
            </a:endParaRPr>
          </a:p>
          <a:p>
            <a:pPr algn="r" rtl="1" fontAlgn="auto">
              <a:spcBef>
                <a:spcPts val="0"/>
              </a:spcBef>
              <a:spcAft>
                <a:spcPts val="0"/>
              </a:spcAft>
              <a:defRPr/>
            </a:pPr>
            <a:r>
              <a:rPr lang="ar-SA" sz="2800" b="1" dirty="0">
                <a:solidFill>
                  <a:srgbClr val="002060"/>
                </a:solidFill>
                <a:latin typeface="Simplified Arabic" panose="02020603050405020304" pitchFamily="18" charset="-78"/>
                <a:cs typeface="Simplified Arabic" panose="02020603050405020304" pitchFamily="18" charset="-78"/>
              </a:rPr>
              <a:t>مفاهيم خاطئة للذكاء</a:t>
            </a:r>
            <a:endParaRPr lang="en-US" sz="2800" b="1" dirty="0">
              <a:solidFill>
                <a:srgbClr val="002060"/>
              </a:solidFill>
              <a:latin typeface="Simplified Arabic" panose="02020603050405020304" pitchFamily="18" charset="-78"/>
              <a:cs typeface="Simplified Arabic" panose="02020603050405020304" pitchFamily="18" charset="-78"/>
            </a:endParaRPr>
          </a:p>
          <a:p>
            <a:pPr algn="r" rtl="1" fontAlgn="auto">
              <a:spcBef>
                <a:spcPts val="0"/>
              </a:spcBef>
              <a:spcAft>
                <a:spcPts val="0"/>
              </a:spcAft>
              <a:defRPr/>
            </a:pPr>
            <a:r>
              <a:rPr lang="ar-SA" sz="2800" b="1" dirty="0">
                <a:solidFill>
                  <a:srgbClr val="002060"/>
                </a:solidFill>
                <a:latin typeface="Simplified Arabic" panose="02020603050405020304" pitchFamily="18" charset="-78"/>
                <a:cs typeface="Simplified Arabic" panose="02020603050405020304" pitchFamily="18" charset="-78"/>
              </a:rPr>
              <a:t>مفاهيم متعددة للذكاء</a:t>
            </a:r>
            <a:endParaRPr lang="en-US" sz="2800" b="1" dirty="0">
              <a:solidFill>
                <a:srgbClr val="002060"/>
              </a:solidFill>
              <a:latin typeface="Simplified Arabic" panose="02020603050405020304" pitchFamily="18" charset="-78"/>
              <a:cs typeface="Simplified Arabic" panose="02020603050405020304" pitchFamily="18" charset="-78"/>
            </a:endParaRPr>
          </a:p>
          <a:p>
            <a:pPr algn="ctr" rtl="1" fontAlgn="auto">
              <a:spcBef>
                <a:spcPts val="0"/>
              </a:spcBef>
              <a:spcAft>
                <a:spcPts val="0"/>
              </a:spcAft>
              <a:defRPr/>
            </a:pPr>
            <a:r>
              <a:rPr lang="ar-SA" sz="2800" b="1" dirty="0">
                <a:solidFill>
                  <a:srgbClr val="C00000"/>
                </a:solidFill>
                <a:latin typeface="Simplified Arabic" panose="02020603050405020304" pitchFamily="18" charset="-78"/>
                <a:cs typeface="Simplified Arabic" panose="02020603050405020304" pitchFamily="18" charset="-78"/>
              </a:rPr>
              <a:t>علاقة الذكاء ببعض المفاهيم</a:t>
            </a:r>
            <a:endParaRPr lang="en-US" sz="2800" b="1" dirty="0">
              <a:solidFill>
                <a:srgbClr val="C00000"/>
              </a:solidFill>
              <a:latin typeface="Simplified Arabic" panose="02020603050405020304" pitchFamily="18" charset="-78"/>
              <a:cs typeface="Simplified Arabic" panose="02020603050405020304" pitchFamily="18" charset="-78"/>
            </a:endParaRPr>
          </a:p>
          <a:p>
            <a:pPr algn="r" rtl="1" fontAlgn="auto">
              <a:spcBef>
                <a:spcPts val="0"/>
              </a:spcBef>
              <a:spcAft>
                <a:spcPts val="0"/>
              </a:spcAft>
              <a:defRPr/>
            </a:pPr>
            <a:r>
              <a:rPr lang="ar-SA" sz="2800" b="1" dirty="0">
                <a:solidFill>
                  <a:srgbClr val="002060"/>
                </a:solidFill>
                <a:latin typeface="Simplified Arabic" panose="02020603050405020304" pitchFamily="18" charset="-78"/>
                <a:cs typeface="Simplified Arabic" panose="02020603050405020304" pitchFamily="18" charset="-78"/>
              </a:rPr>
              <a:t>علاقة الذكاء بالشخصية</a:t>
            </a:r>
            <a:endParaRPr lang="en-US" sz="2800" b="1" dirty="0">
              <a:solidFill>
                <a:srgbClr val="002060"/>
              </a:solidFill>
              <a:latin typeface="Simplified Arabic" panose="02020603050405020304" pitchFamily="18" charset="-78"/>
              <a:cs typeface="Simplified Arabic" panose="02020603050405020304" pitchFamily="18" charset="-78"/>
            </a:endParaRPr>
          </a:p>
          <a:p>
            <a:pPr algn="r" rtl="1" fontAlgn="auto">
              <a:spcBef>
                <a:spcPts val="0"/>
              </a:spcBef>
              <a:spcAft>
                <a:spcPts val="0"/>
              </a:spcAft>
              <a:defRPr/>
            </a:pPr>
            <a:r>
              <a:rPr lang="ar-SA" sz="2800" b="1" dirty="0">
                <a:solidFill>
                  <a:srgbClr val="002060"/>
                </a:solidFill>
                <a:latin typeface="Simplified Arabic" panose="02020603050405020304" pitchFamily="18" charset="-78"/>
                <a:cs typeface="Simplified Arabic" panose="02020603050405020304" pitchFamily="18" charset="-78"/>
              </a:rPr>
              <a:t>الذكاء والعاطفة</a:t>
            </a:r>
            <a:endParaRPr lang="en-US" sz="2800" b="1" dirty="0">
              <a:solidFill>
                <a:srgbClr val="002060"/>
              </a:solidFill>
              <a:latin typeface="Simplified Arabic" panose="02020603050405020304" pitchFamily="18" charset="-78"/>
              <a:cs typeface="Simplified Arabic" panose="02020603050405020304" pitchFamily="18" charset="-78"/>
            </a:endParaRPr>
          </a:p>
          <a:p>
            <a:pPr algn="r" rtl="1" fontAlgn="auto">
              <a:spcBef>
                <a:spcPts val="0"/>
              </a:spcBef>
              <a:spcAft>
                <a:spcPts val="0"/>
              </a:spcAft>
              <a:defRPr/>
            </a:pPr>
            <a:r>
              <a:rPr lang="ar-SA" sz="2800" b="1" dirty="0">
                <a:solidFill>
                  <a:srgbClr val="002060"/>
                </a:solidFill>
                <a:latin typeface="Simplified Arabic" panose="02020603050405020304" pitchFamily="18" charset="-78"/>
                <a:cs typeface="Simplified Arabic" panose="02020603050405020304" pitchFamily="18" charset="-78"/>
              </a:rPr>
              <a:t>الذكاء والموهبة</a:t>
            </a:r>
            <a:endParaRPr lang="en-US" sz="2800" b="1" dirty="0">
              <a:solidFill>
                <a:srgbClr val="002060"/>
              </a:solidFill>
              <a:latin typeface="Simplified Arabic" panose="02020603050405020304" pitchFamily="18" charset="-78"/>
              <a:cs typeface="Simplified Arabic" panose="02020603050405020304" pitchFamily="18" charset="-78"/>
            </a:endParaRPr>
          </a:p>
          <a:p>
            <a:pPr algn="ctr" rtl="1" fontAlgn="auto">
              <a:spcBef>
                <a:spcPts val="0"/>
              </a:spcBef>
              <a:spcAft>
                <a:spcPts val="0"/>
              </a:spcAft>
              <a:defRPr/>
            </a:pPr>
            <a:r>
              <a:rPr lang="ar-SA" sz="2800" b="1" dirty="0">
                <a:solidFill>
                  <a:srgbClr val="C00000"/>
                </a:solidFill>
                <a:latin typeface="Simplified Arabic" panose="02020603050405020304" pitchFamily="18" charset="-78"/>
                <a:cs typeface="Simplified Arabic" panose="02020603050405020304" pitchFamily="18" charset="-78"/>
              </a:rPr>
              <a:t>طبيعة الذكاء</a:t>
            </a:r>
            <a:endParaRPr lang="en-US" sz="2800" b="1" dirty="0">
              <a:solidFill>
                <a:srgbClr val="C00000"/>
              </a:solidFill>
              <a:latin typeface="Simplified Arabic" panose="02020603050405020304" pitchFamily="18" charset="-78"/>
              <a:cs typeface="Simplified Arabic" panose="02020603050405020304" pitchFamily="18" charset="-78"/>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a:xfrm>
            <a:off x="2555875" y="241300"/>
            <a:ext cx="4032250" cy="1682750"/>
          </a:xfrm>
          <a:prstGeom prst="wave">
            <a:avLst/>
          </a:prstGeom>
        </p:spPr>
        <p:style>
          <a:lnRef idx="3">
            <a:schemeClr val="lt1"/>
          </a:lnRef>
          <a:fillRef idx="1">
            <a:schemeClr val="accent5"/>
          </a:fillRef>
          <a:effectRef idx="1">
            <a:schemeClr val="accent5"/>
          </a:effectRef>
          <a:fontRef idx="minor">
            <a:schemeClr val="lt1"/>
          </a:fontRef>
        </p:style>
        <p:txBody>
          <a:bodyPr rtlCol="1" anchor="ctr"/>
          <a:lstStyle/>
          <a:p>
            <a:pPr algn="ctr" rtl="1" fontAlgn="auto">
              <a:spcBef>
                <a:spcPts val="0"/>
              </a:spcBef>
              <a:spcAft>
                <a:spcPts val="0"/>
              </a:spcAft>
              <a:defRPr/>
            </a:pPr>
            <a:r>
              <a:rPr lang="ar-EG" sz="3200" b="1" dirty="0"/>
              <a:t>ميز الله سبحانه وتعالى الانسان بالعقل</a:t>
            </a:r>
          </a:p>
        </p:txBody>
      </p:sp>
      <p:pic>
        <p:nvPicPr>
          <p:cNvPr id="4" name="Picture 3"/>
          <p:cNvPicPr>
            <a:picLocks noChangeAspect="1"/>
          </p:cNvPicPr>
          <p:nvPr/>
        </p:nvPicPr>
        <p:blipFill>
          <a:blip r:embed="rId2" cstate="print">
            <a:clrChange>
              <a:clrFrom>
                <a:srgbClr val="FFFFFF"/>
              </a:clrFrom>
              <a:clrTo>
                <a:srgbClr val="FFFFFF">
                  <a:alpha val="0"/>
                </a:srgbClr>
              </a:clrTo>
            </a:clrChange>
          </a:blip>
          <a:stretch>
            <a:fillRect/>
          </a:stretch>
        </p:blipFill>
        <p:spPr>
          <a:xfrm>
            <a:off x="256824" y="2101089"/>
            <a:ext cx="3314286" cy="3304762"/>
          </a:xfrm>
          <a:prstGeom prst="rect">
            <a:avLst/>
          </a:prstGeom>
          <a:ln>
            <a:noFill/>
          </a:ln>
          <a:effectLst>
            <a:softEdge rad="112500"/>
          </a:effectLst>
        </p:spPr>
      </p:pic>
      <p:sp>
        <p:nvSpPr>
          <p:cNvPr id="15" name="Rectangle 14"/>
          <p:cNvSpPr/>
          <p:nvPr/>
        </p:nvSpPr>
        <p:spPr>
          <a:xfrm>
            <a:off x="4302125" y="2276475"/>
            <a:ext cx="4572000" cy="3416300"/>
          </a:xfrm>
          <a:prstGeom prst="rect">
            <a:avLst/>
          </a:prstGeom>
          <a:solidFill>
            <a:schemeClr val="bg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marL="342900" indent="-342900" algn="justLow" rtl="1" fontAlgn="auto">
              <a:spcBef>
                <a:spcPts val="0"/>
              </a:spcBef>
              <a:spcAft>
                <a:spcPts val="0"/>
              </a:spcAft>
              <a:buFont typeface="Wingdings" panose="05000000000000000000" pitchFamily="2" charset="2"/>
              <a:buChar char="ü"/>
              <a:defRPr/>
            </a:pPr>
            <a:r>
              <a:rPr lang="ar-EG" sz="2400" b="1" dirty="0">
                <a:solidFill>
                  <a:srgbClr val="002060"/>
                </a:solidFill>
              </a:rPr>
              <a:t>بما أن الإنسان من أرقى مخلوقات الله ،فهو بذلك يتميز عن غيره بالعديد من الخصائص والمزايا التي تساعده على التكيف في حياته .</a:t>
            </a:r>
          </a:p>
          <a:p>
            <a:pPr marL="342900" indent="-342900" algn="justLow" rtl="1" fontAlgn="auto">
              <a:spcBef>
                <a:spcPts val="0"/>
              </a:spcBef>
              <a:spcAft>
                <a:spcPts val="0"/>
              </a:spcAft>
              <a:buFont typeface="Wingdings" panose="05000000000000000000" pitchFamily="2" charset="2"/>
              <a:buChar char="ü"/>
              <a:defRPr/>
            </a:pPr>
            <a:r>
              <a:rPr lang="ar-EG" sz="2400" b="1" dirty="0">
                <a:solidFill>
                  <a:srgbClr val="002060"/>
                </a:solidFill>
              </a:rPr>
              <a:t>ومن أهم هذه المزايا هو العقل الذي يفرق بينه وبين سائر المخلوقات الأخرى </a:t>
            </a:r>
            <a:br>
              <a:rPr lang="ar-EG" sz="2400" b="1" dirty="0">
                <a:solidFill>
                  <a:srgbClr val="002060"/>
                </a:solidFill>
              </a:rPr>
            </a:br>
            <a:r>
              <a:rPr lang="ar-EG" sz="2400" b="1" dirty="0">
                <a:solidFill>
                  <a:srgbClr val="002060"/>
                </a:solidFill>
              </a:rPr>
              <a:t>و الذي يدرك فيه الإنسان ما يدور حوله من أحداث ومواقف ويستخدمه في حل المشكلات التي تواجهه.</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barn(inVertical)">
                                      <p:cBhvr>
                                        <p:cTn id="12" dur="500"/>
                                        <p:tgtEl>
                                          <p:spTgt spid="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Effect transition="in" filter="barn(inVertical)">
                                      <p:cBhvr>
                                        <p:cTn id="17"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a:xfrm>
            <a:off x="2555875" y="144463"/>
            <a:ext cx="4032250" cy="1152525"/>
          </a:xfrm>
          <a:prstGeom prst="wave">
            <a:avLst/>
          </a:prstGeom>
        </p:spPr>
        <p:style>
          <a:lnRef idx="3">
            <a:schemeClr val="lt1"/>
          </a:lnRef>
          <a:fillRef idx="1">
            <a:schemeClr val="accent5"/>
          </a:fillRef>
          <a:effectRef idx="1">
            <a:schemeClr val="accent5"/>
          </a:effectRef>
          <a:fontRef idx="minor">
            <a:schemeClr val="lt1"/>
          </a:fontRef>
        </p:style>
        <p:txBody>
          <a:bodyPr rtlCol="1" anchor="ctr"/>
          <a:lstStyle/>
          <a:p>
            <a:pPr algn="ctr" rtl="1" fontAlgn="auto">
              <a:spcBef>
                <a:spcPts val="0"/>
              </a:spcBef>
              <a:spcAft>
                <a:spcPts val="0"/>
              </a:spcAft>
              <a:defRPr/>
            </a:pPr>
            <a:r>
              <a:rPr lang="ar-EG" sz="3200" b="1" dirty="0"/>
              <a:t>مفهوم الذكاء</a:t>
            </a:r>
          </a:p>
        </p:txBody>
      </p:sp>
      <p:sp>
        <p:nvSpPr>
          <p:cNvPr id="15" name="Rectangle 14"/>
          <p:cNvSpPr/>
          <p:nvPr/>
        </p:nvSpPr>
        <p:spPr>
          <a:xfrm>
            <a:off x="4302125" y="2276475"/>
            <a:ext cx="4572000" cy="2678113"/>
          </a:xfrm>
          <a:prstGeom prst="rect">
            <a:avLst/>
          </a:prstGeom>
          <a:solidFill>
            <a:schemeClr val="bg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justLow" rtl="1" fontAlgn="auto">
              <a:spcBef>
                <a:spcPts val="0"/>
              </a:spcBef>
              <a:spcAft>
                <a:spcPts val="0"/>
              </a:spcAft>
              <a:defRPr/>
            </a:pPr>
            <a:r>
              <a:rPr lang="ar-EG" sz="2800" b="1" dirty="0">
                <a:solidFill>
                  <a:srgbClr val="002060"/>
                </a:solidFill>
              </a:rPr>
              <a:t>اختلف الباحثون في تحديد معنى واحد للذكاء، ربما كان ذلك لأن الذكاء أمر معنوي وليس مادياً "ملموساً" وربما كان ذلك أيضاً للفروق الفردية الواسعة بين الأشخاص الذي يحول دون تحديد معنى واحد للذكاء ينطبق عليهم جميعاً</a:t>
            </a:r>
          </a:p>
        </p:txBody>
      </p:sp>
      <p:pic>
        <p:nvPicPr>
          <p:cNvPr id="27652" name="Picture 2"/>
          <p:cNvPicPr>
            <a:picLocks noChangeAspect="1"/>
          </p:cNvPicPr>
          <p:nvPr/>
        </p:nvPicPr>
        <p:blipFill>
          <a:blip r:embed="rId2" cstate="print"/>
          <a:srcRect/>
          <a:stretch>
            <a:fillRect/>
          </a:stretch>
        </p:blipFill>
        <p:spPr bwMode="auto">
          <a:xfrm>
            <a:off x="395288" y="2460625"/>
            <a:ext cx="3686175" cy="230981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barn(inVertical)">
                                      <p:cBhvr>
                                        <p:cTn id="12"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225</Words>
  <Application>Microsoft Office PowerPoint</Application>
  <PresentationFormat>عرض على الشاشة (3:4)‏</PresentationFormat>
  <Paragraphs>40</Paragraphs>
  <Slides>10</Slides>
  <Notes>4</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2018-12-29T10:16:26Z</dcterms:created>
  <dcterms:modified xsi:type="dcterms:W3CDTF">2018-12-29T10:17:07Z</dcterms:modified>
</cp:coreProperties>
</file>