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A35239-3392-46B9-B052-719EC115CCC1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9648EE-43CC-4801-A514-24AFCF51D02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5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9754" y="4625599"/>
            <a:ext cx="4886482" cy="3509578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2652" y="8394491"/>
            <a:ext cx="1416326" cy="4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94522" y="8394493"/>
            <a:ext cx="856873" cy="470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876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2077-7AF4-4CE4-8F07-B57D7E55EF3D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6AAF-9FA8-4E2F-A804-C577B3B6974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EA07CAACB494bf09C6B7463F47878FC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85" t="50000" r="29532"/>
          <a:stretch>
            <a:fillRect/>
          </a:stretch>
        </p:blipFill>
        <p:spPr bwMode="auto">
          <a:xfrm>
            <a:off x="5795963" y="342900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A32A9812DE504d1088A2729795CCEDD8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33" t="50000" r="36615"/>
          <a:stretch>
            <a:fillRect/>
          </a:stretch>
        </p:blipFill>
        <p:spPr bwMode="auto">
          <a:xfrm>
            <a:off x="5105401" y="3429000"/>
            <a:ext cx="69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CEA913F9D5A94e76AC952E2AE1C6A752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37" r="36615" b="50000"/>
          <a:stretch>
            <a:fillRect/>
          </a:stretch>
        </p:blipFill>
        <p:spPr bwMode="auto">
          <a:xfrm>
            <a:off x="5114925" y="0"/>
            <a:ext cx="6810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035FB4945FF145b4B4A1E0E921563006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19" t="50000" r="43698"/>
          <a:stretch>
            <a:fillRect/>
          </a:stretch>
        </p:blipFill>
        <p:spPr bwMode="auto">
          <a:xfrm>
            <a:off x="4500563" y="342900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3B601517A97448abBA7626A1662506CF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19" r="43698" b="50000"/>
          <a:stretch>
            <a:fillRect/>
          </a:stretch>
        </p:blipFill>
        <p:spPr bwMode="auto">
          <a:xfrm>
            <a:off x="4500563" y="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 descr="41CA8F8EDD3E4f7f968671DDC8FDE0C6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17" t="50000" r="50781"/>
          <a:stretch>
            <a:fillRect/>
          </a:stretch>
        </p:blipFill>
        <p:spPr bwMode="auto">
          <a:xfrm>
            <a:off x="3851275" y="3429000"/>
            <a:ext cx="6492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B7C98D5BFBF44ee28FBC878A99BFF1B1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17" r="50781" b="50000"/>
          <a:stretch>
            <a:fillRect/>
          </a:stretch>
        </p:blipFill>
        <p:spPr bwMode="auto">
          <a:xfrm>
            <a:off x="3851275" y="0"/>
            <a:ext cx="6492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25A9A401F1A04fa3ABF3BEB55F248D12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36" t="50000" r="57883"/>
          <a:stretch>
            <a:fillRect/>
          </a:stretch>
        </p:blipFill>
        <p:spPr bwMode="auto">
          <a:xfrm>
            <a:off x="3203575" y="342900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 descr="7001BAB92F2A4094BFA76E0562429F6B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36" r="57883" b="50000"/>
          <a:stretch>
            <a:fillRect/>
          </a:stretch>
        </p:blipFill>
        <p:spPr bwMode="auto">
          <a:xfrm>
            <a:off x="3203575" y="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" descr="25019556A49C464991FD51711C5CD289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1" t="50000" r="64966"/>
          <a:stretch>
            <a:fillRect/>
          </a:stretch>
        </p:blipFill>
        <p:spPr bwMode="auto">
          <a:xfrm>
            <a:off x="2555875" y="342900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" descr="E9AF5587BED348efBBF14AE63EDC97D7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1" r="64966" b="50000"/>
          <a:stretch>
            <a:fillRect/>
          </a:stretch>
        </p:blipFill>
        <p:spPr bwMode="auto">
          <a:xfrm>
            <a:off x="2555875" y="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" descr="98DB4F37811D4e9e9CBB40D0FFA05DA5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8" t="50000" r="72049"/>
          <a:stretch>
            <a:fillRect/>
          </a:stretch>
        </p:blipFill>
        <p:spPr bwMode="auto">
          <a:xfrm>
            <a:off x="1908175" y="342900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" descr="CCC7CB9330AC4fee8F3F5C0788195FF8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8" r="72049" b="50000"/>
          <a:stretch>
            <a:fillRect/>
          </a:stretch>
        </p:blipFill>
        <p:spPr bwMode="auto">
          <a:xfrm>
            <a:off x="1908175" y="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" descr="5DBE4B01647F449dB158A13647B12BF8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66" t="50000" r="79132"/>
          <a:stretch>
            <a:fillRect/>
          </a:stretch>
        </p:blipFill>
        <p:spPr bwMode="auto">
          <a:xfrm>
            <a:off x="1258889" y="3429000"/>
            <a:ext cx="6492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" descr="C20E8CDB3BA448f2A4ABCA8DC752D227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66" r="79132" b="50000"/>
          <a:stretch>
            <a:fillRect/>
          </a:stretch>
        </p:blipFill>
        <p:spPr bwMode="auto">
          <a:xfrm>
            <a:off x="1258889" y="0"/>
            <a:ext cx="6492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" descr="73768834632E4b99B937AD9CDBDF3BBC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1" t="50000" r="86234"/>
          <a:stretch>
            <a:fillRect/>
          </a:stretch>
        </p:blipFill>
        <p:spPr bwMode="auto">
          <a:xfrm>
            <a:off x="625476" y="3429000"/>
            <a:ext cx="633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" descr="4376C904009447fe8515B496DFBF307D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1" r="86234" b="50000"/>
          <a:stretch>
            <a:fillRect/>
          </a:stretch>
        </p:blipFill>
        <p:spPr bwMode="auto">
          <a:xfrm>
            <a:off x="625476" y="0"/>
            <a:ext cx="633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" descr="C045BBCE2F774cb4A50AA1CE30F406F3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93159"/>
          <a:stretch>
            <a:fillRect/>
          </a:stretch>
        </p:blipFill>
        <p:spPr bwMode="auto">
          <a:xfrm>
            <a:off x="1" y="3429000"/>
            <a:ext cx="625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" descr="E7200A08537748059C339A2158BF79AC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159" b="50000"/>
          <a:stretch>
            <a:fillRect/>
          </a:stretch>
        </p:blipFill>
        <p:spPr bwMode="auto">
          <a:xfrm>
            <a:off x="1" y="0"/>
            <a:ext cx="625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" descr="B75320DD47EE4dd4B2549FF90BF32743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34" t="50000" r="2"/>
          <a:stretch>
            <a:fillRect/>
          </a:stretch>
        </p:blipFill>
        <p:spPr bwMode="auto">
          <a:xfrm>
            <a:off x="8388350" y="3429000"/>
            <a:ext cx="755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" descr="4783EC966EAF4cd0A4DA34A95510567A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34" r="2" b="50000"/>
          <a:stretch>
            <a:fillRect/>
          </a:stretch>
        </p:blipFill>
        <p:spPr bwMode="auto">
          <a:xfrm>
            <a:off x="8388350" y="0"/>
            <a:ext cx="755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" descr="9BF9ED91D54F41a58A80B6269D2AC5B2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51" t="50000" r="8266"/>
          <a:stretch>
            <a:fillRect/>
          </a:stretch>
        </p:blipFill>
        <p:spPr bwMode="auto">
          <a:xfrm>
            <a:off x="7740650" y="342900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" descr="7C6D9E84ACB6428eAB7E9BFA1D94FE2C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51" r="8266" b="50000"/>
          <a:stretch>
            <a:fillRect/>
          </a:stretch>
        </p:blipFill>
        <p:spPr bwMode="auto">
          <a:xfrm>
            <a:off x="7740650" y="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" descr="213BE4E595DE4717A0A9E53EE8CE140C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68" t="50000" r="15349"/>
          <a:stretch>
            <a:fillRect/>
          </a:stretch>
        </p:blipFill>
        <p:spPr bwMode="auto">
          <a:xfrm>
            <a:off x="7092950" y="342900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" descr="E9CEA3B968034e8bB4329FDDF4E152AC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68" r="15349" b="50000"/>
          <a:stretch>
            <a:fillRect/>
          </a:stretch>
        </p:blipFill>
        <p:spPr bwMode="auto">
          <a:xfrm>
            <a:off x="7092950" y="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" descr="02CFD2ECCBFE4e1fB199816D1D64E6FB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94" t="50000" r="22432"/>
          <a:stretch>
            <a:fillRect/>
          </a:stretch>
        </p:blipFill>
        <p:spPr bwMode="auto">
          <a:xfrm>
            <a:off x="6391276" y="3429000"/>
            <a:ext cx="701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" descr="3070552FBC8D4d7d8266D68C51061C44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94" r="22432" b="50000"/>
          <a:stretch>
            <a:fillRect/>
          </a:stretch>
        </p:blipFill>
        <p:spPr bwMode="auto">
          <a:xfrm>
            <a:off x="6391276" y="0"/>
            <a:ext cx="701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" descr="3470DE2D13484f76A3466854E911C65E# #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85" r="29532" b="50000"/>
          <a:stretch>
            <a:fillRect/>
          </a:stretch>
        </p:blipFill>
        <p:spPr bwMode="auto">
          <a:xfrm>
            <a:off x="5795963" y="0"/>
            <a:ext cx="647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" descr="0E76BBF8F9B64090B7595FAE358F9047# #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021"/>
          <a:stretch>
            <a:fillRect/>
          </a:stretch>
        </p:blipFill>
        <p:spPr bwMode="auto">
          <a:xfrm>
            <a:off x="0" y="0"/>
            <a:ext cx="638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5" descr="E60BC0E4DBE342c9B0AB02A4332B3C67# #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667" r="20625" b="3667"/>
          <a:stretch>
            <a:fillRect/>
          </a:stretch>
        </p:blipFill>
        <p:spPr bwMode="auto">
          <a:xfrm>
            <a:off x="0" y="2651760"/>
            <a:ext cx="7258050" cy="39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6" descr="62F0484623214cdeBD1FCA56339DBF6F# #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67" r="44489" b="85280"/>
          <a:stretch>
            <a:fillRect/>
          </a:stretch>
        </p:blipFill>
        <p:spPr bwMode="auto">
          <a:xfrm>
            <a:off x="1" y="251461"/>
            <a:ext cx="5076825" cy="75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7" descr="5EA9D474C2A74ec69BFB4FB6B20A0487# #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00" r="45000" b="67000"/>
          <a:stretch>
            <a:fillRect/>
          </a:stretch>
        </p:blipFill>
        <p:spPr bwMode="auto">
          <a:xfrm>
            <a:off x="0" y="822960"/>
            <a:ext cx="5029200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8" descr="2903C2B4B6F14014AB00244AB55C5C13# #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33" r="20209" b="57001"/>
          <a:stretch>
            <a:fillRect/>
          </a:stretch>
        </p:blipFill>
        <p:spPr bwMode="auto">
          <a:xfrm>
            <a:off x="0" y="2011680"/>
            <a:ext cx="7296150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4" descr="994A7831E4CE4bf8A1E1729048E7F342# #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68" r="76875" b="57333"/>
          <a:stretch>
            <a:fillRect/>
          </a:stretch>
        </p:blipFill>
        <p:spPr bwMode="auto">
          <a:xfrm>
            <a:off x="0" y="2034540"/>
            <a:ext cx="211455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2232025" y="1999756"/>
            <a:ext cx="48205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40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AL-Mohanad Bold" pitchFamily="2" charset="-78"/>
              </a:rPr>
              <a:t>تقدير الذات والثقة بالنفس</a:t>
            </a:r>
            <a:endParaRPr lang="ar-EG" altLang="zh-CN" sz="4000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  <a:cs typeface="AL-Mohanad Bold" pitchFamily="2" charset="-78"/>
            </a:endParaRPr>
          </a:p>
        </p:txBody>
      </p:sp>
      <p:sp>
        <p:nvSpPr>
          <p:cNvPr id="38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0" y="3514726"/>
            <a:ext cx="37147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ar-SA" altLang="zh-C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L-Mohanad Bold" pitchFamily="2" charset="-78"/>
              </a:rPr>
              <a:t>تقديم  </a:t>
            </a:r>
          </a:p>
          <a:p>
            <a:pPr algn="ctr" rtl="1">
              <a:spcBef>
                <a:spcPct val="50000"/>
              </a:spcBef>
            </a:pPr>
            <a:r>
              <a:rPr lang="ar-SA" altLang="zh-C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L-Mohanad Bold" pitchFamily="2" charset="-78"/>
              </a:rPr>
              <a:t> </a:t>
            </a:r>
            <a:endParaRPr lang="ar-EG" altLang="zh-CN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L-Mohanad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0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00"/>
                            </p:stCondLst>
                            <p:childTnLst>
                              <p:par>
                                <p:cTn id="1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200"/>
                            </p:stCondLst>
                            <p:childTnLst>
                              <p:par>
                                <p:cTn id="1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3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 bwMode="auto">
          <a:xfrm>
            <a:off x="1331640" y="2046447"/>
            <a:ext cx="6624736" cy="2765107"/>
          </a:xfrm>
          <a:prstGeom prst="bevel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200000"/>
              </a:lnSpc>
            </a:pPr>
            <a:r>
              <a:rPr lang="ar-EG" sz="4000" dirty="0">
                <a:solidFill>
                  <a:srgbClr val="002060"/>
                </a:solidFill>
                <a:latin typeface="Simplified Arabic" pitchFamily="18" charset="-78"/>
                <a:cs typeface="AL-Mohanad Bold" pitchFamily="2" charset="-78"/>
              </a:rPr>
              <a:t>تمرين مقايضة البطاقات</a:t>
            </a:r>
            <a:endParaRPr kumimoji="0" lang="ar-EG" sz="4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implified Arabic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89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friday_retro_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5500726" cy="49911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 rot="21322133">
            <a:off x="1304364" y="3909908"/>
            <a:ext cx="46434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Cap Medium" pitchFamily="18" charset="-78"/>
                <a:ea typeface="GE Cap Medium" pitchFamily="18" charset="-78"/>
                <a:cs typeface="GE Cap Medium" pitchFamily="18" charset="-78"/>
              </a:rPr>
              <a:t>السلام عليكم ورحمـة الله وبركاته</a:t>
            </a:r>
            <a:endParaRPr lang="ar-SA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 Cap Medium" pitchFamily="18" charset="-78"/>
              <a:ea typeface="GE Cap Medium" pitchFamily="18" charset="-78"/>
              <a:cs typeface="GE Cap Medium" pitchFamily="18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33486" y="142852"/>
            <a:ext cx="6696100" cy="1143000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Samsam" pitchFamily="2" charset="-78"/>
              </a:rPr>
              <a:t>تنبيهات قبل الدخول في الدورة</a:t>
            </a:r>
            <a:endParaRPr lang="ar-S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Samsam" pitchFamily="2" charset="-78"/>
            </a:endParaRPr>
          </a:p>
        </p:txBody>
      </p:sp>
      <p:pic>
        <p:nvPicPr>
          <p:cNvPr id="4" name="صورة 3" descr="21 ‫‬ ‫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5"/>
            <a:ext cx="1714504" cy="1714504"/>
          </a:xfrm>
          <a:prstGeom prst="rect">
            <a:avLst/>
          </a:prstGeom>
        </p:spPr>
      </p:pic>
      <p:pic>
        <p:nvPicPr>
          <p:cNvPr id="6" name="صورة 5" descr="6 ‫(3)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643050"/>
            <a:ext cx="1809752" cy="1357314"/>
          </a:xfrm>
          <a:prstGeom prst="rect">
            <a:avLst/>
          </a:prstGeom>
        </p:spPr>
      </p:pic>
      <p:pic>
        <p:nvPicPr>
          <p:cNvPr id="7" name="صورة 6" descr="3 ‫(3)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571613"/>
            <a:ext cx="2000254" cy="1260160"/>
          </a:xfrm>
          <a:prstGeom prst="rect">
            <a:avLst/>
          </a:prstGeom>
        </p:spPr>
      </p:pic>
      <p:pic>
        <p:nvPicPr>
          <p:cNvPr id="8" name="صورة 7" descr="20 ‫(2)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8" y="4857760"/>
            <a:ext cx="1266827" cy="1757640"/>
          </a:xfrm>
          <a:prstGeom prst="rect">
            <a:avLst/>
          </a:prstGeom>
        </p:spPr>
      </p:pic>
      <p:pic>
        <p:nvPicPr>
          <p:cNvPr id="9" name="صورة 8" descr="22 ‫(2)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8" y="3714752"/>
            <a:ext cx="1619549" cy="2162182"/>
          </a:xfrm>
          <a:prstGeom prst="rect">
            <a:avLst/>
          </a:prstGeom>
        </p:spPr>
      </p:pic>
      <p:pic>
        <p:nvPicPr>
          <p:cNvPr id="10" name="صورة 9" descr="25 ‫(2)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9856" y="71414"/>
            <a:ext cx="977434" cy="1304926"/>
          </a:xfrm>
          <a:prstGeom prst="rect">
            <a:avLst/>
          </a:prstGeom>
        </p:spPr>
      </p:pic>
      <p:pic>
        <p:nvPicPr>
          <p:cNvPr id="11" name="صورة 10" descr="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6" y="4714884"/>
            <a:ext cx="2071479" cy="1757362"/>
          </a:xfrm>
          <a:prstGeom prst="rect">
            <a:avLst/>
          </a:prstGeom>
        </p:spPr>
      </p:pic>
      <p:pic>
        <p:nvPicPr>
          <p:cNvPr id="12" name="صورة 11" descr="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3071811"/>
            <a:ext cx="1952630" cy="1299388"/>
          </a:xfrm>
          <a:prstGeom prst="rect">
            <a:avLst/>
          </a:prstGeom>
        </p:spPr>
      </p:pic>
      <p:pic>
        <p:nvPicPr>
          <p:cNvPr id="13" name="صورة 12" descr="36 ‫‬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43240" y="4286256"/>
            <a:ext cx="2286006" cy="1615444"/>
          </a:xfrm>
          <a:prstGeom prst="rect">
            <a:avLst/>
          </a:prstGeom>
        </p:spPr>
      </p:pic>
      <p:pic>
        <p:nvPicPr>
          <p:cNvPr id="14" name="صورة 13" descr="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43174" y="3071818"/>
            <a:ext cx="1857388" cy="1643066"/>
          </a:xfrm>
          <a:prstGeom prst="rect">
            <a:avLst/>
          </a:prstGeom>
        </p:spPr>
      </p:pic>
      <p:sp>
        <p:nvSpPr>
          <p:cNvPr id="21" name="عنصر نائب لرقم الشريحة 20"/>
          <p:cNvSpPr>
            <a:spLocks noGrp="1"/>
          </p:cNvSpPr>
          <p:nvPr>
            <p:ph type="sldNum" sz="quarter" idx="4294967295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65946" y="1206312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200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الإلتزام بوقت البرنامج وفترات الاستراحة</a:t>
            </a:r>
          </a:p>
          <a:p>
            <a:pPr algn="ctr" rtl="1"/>
            <a:r>
              <a:rPr lang="ar-EG" sz="2200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 دليل وعيك</a:t>
            </a:r>
            <a:endParaRPr lang="en-GB" sz="2200" dirty="0">
              <a:latin typeface="Verdana" panose="020B0604030504040204" pitchFamily="34" charset="0"/>
              <a:ea typeface="HY헤드라인M" pitchFamily="2" charset="-127"/>
              <a:cs typeface="AL-Mohanad Bold" pitchFamily="2" charset="-7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955616" y="2320030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لاتدع هاتفك </a:t>
            </a:r>
            <a:r>
              <a:rPr lang="ar-EG" sz="2400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المتنقل يشوش أفكار من حولك</a:t>
            </a:r>
            <a:endParaRPr lang="ar-SA" sz="2400" dirty="0">
              <a:latin typeface="Verdana" panose="020B0604030504040204" pitchFamily="34" charset="0"/>
              <a:ea typeface="HY헤드라인M" pitchFamily="2" charset="-127"/>
              <a:cs typeface="AL-Mohanad Bold" pitchFamily="2" charset="-78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945287" y="3433746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الأسئلة والنقاش متاحة في محتوى البرنامج</a:t>
            </a:r>
            <a:endParaRPr lang="ar-SA" sz="2400" dirty="0">
              <a:latin typeface="Verdana" panose="020B0604030504040204" pitchFamily="34" charset="0"/>
              <a:ea typeface="HY헤드라인M" pitchFamily="2" charset="-127"/>
              <a:cs typeface="AL-Mohanad Bold" pitchFamily="2" charset="-78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934957" y="4547464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إبتسامتك و تعاونك دليل حب العمل الجماعي</a:t>
            </a:r>
            <a:endParaRPr lang="ar-SA" sz="2400" dirty="0">
              <a:latin typeface="Verdana" panose="020B0604030504040204" pitchFamily="34" charset="0"/>
              <a:ea typeface="HY헤드라인M" pitchFamily="2" charset="-127"/>
              <a:cs typeface="AL-Mohanad Bold" pitchFamily="2" charset="-78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924627" y="5661180"/>
            <a:ext cx="4630390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200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تأقلمك مع المدرب و تنفيذ التمارين يسهل</a:t>
            </a:r>
          </a:p>
          <a:p>
            <a:pPr algn="ctr" rtl="1"/>
            <a:r>
              <a:rPr lang="ar-EG" sz="2200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 استيعاب المادة العلمية</a:t>
            </a:r>
            <a:endParaRPr lang="ar-SA" sz="2200" dirty="0">
              <a:latin typeface="Verdana" panose="020B0604030504040204" pitchFamily="34" charset="0"/>
              <a:ea typeface="HY헤드라인M" pitchFamily="2" charset="-127"/>
              <a:cs typeface="AL-Mohanad Bold" pitchFamily="2" charset="-78"/>
            </a:endParaRPr>
          </a:p>
        </p:txBody>
      </p:sp>
      <p:pic>
        <p:nvPicPr>
          <p:cNvPr id="25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636" y="1939855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F:\دينى\work\صور\imagت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739" y="3082855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868" y="751046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:\دينى\work\صور\8484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556" y="5292655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دينى\work\صور\kid-sma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336" y="4225857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5940153" y="81966"/>
            <a:ext cx="320384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L-Mohanad Bold" pitchFamily="2" charset="-78"/>
              </a:rPr>
              <a:t>الاتفاقيات</a:t>
            </a:r>
            <a:endParaRPr lang="ar-EG" altLang="zh-CN" sz="32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42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3" grpId="0" animBg="1"/>
      <p:bldP spid="24" grpId="0" animBg="1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6 ‫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200134"/>
            <a:ext cx="4214842" cy="2176132"/>
          </a:xfrm>
          <a:prstGeom prst="rect">
            <a:avLst/>
          </a:prstGeom>
        </p:spPr>
      </p:pic>
      <p:pic>
        <p:nvPicPr>
          <p:cNvPr id="5" name="صورة 4" descr="239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857628"/>
            <a:ext cx="2571742" cy="2357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14746" y="342878"/>
            <a:ext cx="3186603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5400" b="1" cap="all" dirty="0" smtClean="0">
                <a:ln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L-Mohanad Bold" pitchFamily="2" charset="-78"/>
              </a:rPr>
              <a:t>أهداف الدورة</a:t>
            </a:r>
            <a:endParaRPr lang="ar-SA" sz="5400" b="1" cap="all" spc="0" dirty="0">
              <a:ln/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09558" y="3943354"/>
            <a:ext cx="6490630" cy="41638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AL-Mohanad Bold" pitchFamily="2" charset="-78"/>
              </a:rPr>
              <a:t>تعريف المشاركين بالثقة بالنفس.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00034" y="4457708"/>
            <a:ext cx="6500826" cy="42862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تعريف المشاركين بالفرق بين الثقة والغرور</a:t>
            </a:r>
            <a:endParaRPr lang="ar-SA" sz="2000" dirty="0" smtClean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09558" y="1770282"/>
            <a:ext cx="6490630" cy="41638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AL-Mohanad Bold" pitchFamily="2" charset="-78"/>
              </a:rPr>
              <a:t>تعريف المشاركين بماهية تقدير الذات وأقسامها.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00034" y="2301721"/>
            <a:ext cx="6500826" cy="42862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 rtl="1"/>
            <a:r>
              <a:rPr lang="ar-SA" sz="2000" dirty="0" smtClean="0">
                <a:solidFill>
                  <a:schemeClr val="tx1"/>
                </a:solidFill>
                <a:cs typeface="AL-Mohanad Bold" pitchFamily="2" charset="-78"/>
              </a:rPr>
              <a:t>تزويد المشاركين بصفات المقدرين لأنفسهم</a:t>
            </a:r>
            <a:endParaRPr lang="ar-SA" sz="20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00034" y="2861121"/>
            <a:ext cx="6500826" cy="42862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L-Mohanad Bold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AL-Mohanad Bold" pitchFamily="2" charset="-78"/>
              </a:rPr>
              <a:t>تزويد المشاركين بمهارات زيادة تقدير الذات.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00034" y="3416153"/>
            <a:ext cx="6500826" cy="4286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cs typeface="AL-Mohanad Bold" pitchFamily="2" charset="-78"/>
              </a:rPr>
              <a:t>تعريف المشاركين بالتفكير السلبي ومعالجته.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205714" y="3965806"/>
            <a:ext cx="651762" cy="40668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5 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AL-Mohanad Bold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205362" y="4480536"/>
            <a:ext cx="652786" cy="41864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6 </a:t>
            </a:r>
            <a:endParaRPr lang="ar-S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05714" y="1792733"/>
            <a:ext cx="651762" cy="40668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1 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AL-Mohanad Bold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205362" y="2324549"/>
            <a:ext cx="652786" cy="41864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2 </a:t>
            </a:r>
            <a:endParaRPr lang="ar-S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7205362" y="2883949"/>
            <a:ext cx="652786" cy="41864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3 </a:t>
            </a:r>
            <a:endParaRPr lang="ar-S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7205362" y="3438982"/>
            <a:ext cx="652786" cy="41864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4 </a:t>
            </a:r>
            <a:endParaRPr lang="ar-S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00034" y="4974155"/>
            <a:ext cx="6500826" cy="42862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cs typeface="AL-Mohanad Bold" pitchFamily="2" charset="-78"/>
              </a:rPr>
              <a:t>تعريف المشاركين باهتزاز الثقة بالنفس وانعدامها وانخفاضها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205362" y="4996984"/>
            <a:ext cx="652786" cy="41864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7</a:t>
            </a:r>
            <a:endParaRPr lang="ar-S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500034" y="5557199"/>
            <a:ext cx="6500826" cy="42862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تدريب المشاركين على طرق اكتساب الثقة بالنفس وزيادتها</a:t>
            </a:r>
            <a:endParaRPr lang="ar-SA" sz="2000" dirty="0" smtClean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7205362" y="5580028"/>
            <a:ext cx="652786" cy="41864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6 </a:t>
            </a:r>
            <a:endParaRPr lang="ar-S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500034" y="6073647"/>
            <a:ext cx="6500826" cy="42862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cs typeface="AL-Mohanad Bold" pitchFamily="2" charset="-78"/>
              </a:rPr>
              <a:t>تعريف المشاركين بصفات الواثقة من نفسها وتطبيقها</a:t>
            </a: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7205362" y="6096475"/>
            <a:ext cx="652786" cy="41864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7</a:t>
            </a:r>
            <a:endParaRPr lang="ar-S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2428861" y="-4444"/>
            <a:ext cx="671514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L-Mohanad Bold" pitchFamily="2" charset="-78"/>
              </a:rPr>
              <a:t>الهدف العام للبرنامج التدريبي </a:t>
            </a:r>
          </a:p>
        </p:txBody>
      </p:sp>
      <p:sp>
        <p:nvSpPr>
          <p:cNvPr id="16" name="Folded Corner 15"/>
          <p:cNvSpPr/>
          <p:nvPr/>
        </p:nvSpPr>
        <p:spPr bwMode="auto">
          <a:xfrm>
            <a:off x="2285984" y="3600451"/>
            <a:ext cx="6300192" cy="1800238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30" tIns="45715" rIns="91430" bIns="45715" numCol="1" rtlCol="1" anchor="ctr" anchorCtr="0" compatLnSpc="1">
            <a:prstTxWarp prst="textNoShape">
              <a:avLst/>
            </a:prstTxWarp>
          </a:bodyPr>
          <a:lstStyle/>
          <a:p>
            <a:pPr algn="ctr" defTabSz="914305"/>
            <a:endParaRPr lang="ar-EG" sz="2400" dirty="0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5984" y="3686177"/>
            <a:ext cx="6156176" cy="124648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 rtl="1"/>
            <a:r>
              <a:rPr lang="ar-SA" sz="2500" dirty="0">
                <a:solidFill>
                  <a:schemeClr val="accent2">
                    <a:lumMod val="50000"/>
                  </a:schemeClr>
                </a:solidFill>
                <a:cs typeface="AL-Mohanad Bold" pitchFamily="2" charset="-78"/>
              </a:rPr>
              <a:t>تزويد </a:t>
            </a:r>
            <a:r>
              <a:rPr lang="ar-SA" sz="2500" dirty="0" smtClean="0">
                <a:solidFill>
                  <a:schemeClr val="accent2">
                    <a:lumMod val="50000"/>
                  </a:schemeClr>
                </a:solidFill>
                <a:cs typeface="AL-Mohanad Bold" pitchFamily="2" charset="-78"/>
              </a:rPr>
              <a:t>المشاركين بالمعلومات والمهارات حول الثقة بالنفس وتقدير الذات وتعريفهم </a:t>
            </a:r>
            <a:r>
              <a:rPr lang="ar-SA" sz="2500" dirty="0">
                <a:solidFill>
                  <a:schemeClr val="accent2">
                    <a:lumMod val="50000"/>
                  </a:schemeClr>
                </a:solidFill>
                <a:cs typeface="AL-Mohanad Bold" pitchFamily="2" charset="-78"/>
              </a:rPr>
              <a:t>بالسلوك اللازم </a:t>
            </a:r>
            <a:r>
              <a:rPr lang="ar-SA" sz="2500" dirty="0" smtClean="0">
                <a:solidFill>
                  <a:schemeClr val="accent2">
                    <a:lumMod val="50000"/>
                  </a:schemeClr>
                </a:solidFill>
                <a:cs typeface="AL-Mohanad Bold" pitchFamily="2" charset="-78"/>
              </a:rPr>
              <a:t>لبناء الثقة بالنفس وتقدير الذات وكيفية اكتساب الثقة وإبعاد التفكير السلبي</a:t>
            </a:r>
            <a:endParaRPr lang="ar-EG" sz="2500" dirty="0">
              <a:solidFill>
                <a:schemeClr val="accent2">
                  <a:lumMod val="50000"/>
                </a:schemeClr>
              </a:solidFill>
              <a:cs typeface="AL-Mohanad Bold" pitchFamily="2" charset="-7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92255">
            <a:off x="3628446" y="1232392"/>
            <a:ext cx="1936519" cy="211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048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5940153" y="-4443"/>
            <a:ext cx="320384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محاور الدورة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90639" y="2996953"/>
            <a:ext cx="6562725" cy="680442"/>
            <a:chOff x="0" y="-20933"/>
            <a:chExt cx="6561756" cy="56699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  <a:cs typeface="AL-Mohanad Bold" pitchFamily="2" charset="-78"/>
              </a:endParaRP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rgbClr val="007E00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  <a:cs typeface="AL-Mohanad Bold" pitchFamily="2" charset="-78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860562" y="-20933"/>
              <a:ext cx="2840633" cy="38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/>
              <a:r>
                <a:rPr lang="ar-EG" altLang="zh-CN" sz="2400" dirty="0">
                  <a:solidFill>
                    <a:schemeClr val="bg1"/>
                  </a:solidFill>
                  <a:cs typeface="AL-Mohanad Bold" pitchFamily="2" charset="-78"/>
                </a:rPr>
                <a:t>تقدير الذات</a:t>
              </a:r>
              <a:endParaRPr lang="zh-CN" altLang="en-US" sz="24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290639" y="5157192"/>
            <a:ext cx="6562725" cy="655320"/>
            <a:chOff x="0" y="0"/>
            <a:chExt cx="6561756" cy="54606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1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  <a:cs typeface="AL-Mohanad Bold" pitchFamily="2" charset="-78"/>
                </a:endParaRPr>
              </a:p>
            </p:txBody>
          </p:sp>
          <p:sp>
            <p:nvSpPr>
              <p:cNvPr id="1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  <a:cs typeface="AL-Mohanad Bold" pitchFamily="2" charset="-78"/>
                </a:endParaRPr>
              </a:p>
            </p:txBody>
          </p:sp>
        </p:grp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60562" y="72003"/>
              <a:ext cx="2840633" cy="38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/>
              <a:r>
                <a:rPr lang="ar-EG" altLang="zh-CN" sz="2400" dirty="0">
                  <a:solidFill>
                    <a:schemeClr val="bg1"/>
                  </a:solidFill>
                  <a:cs typeface="AL-Mohanad Bold" pitchFamily="2" charset="-78"/>
                </a:rPr>
                <a:t>الثقة بالنفس</a:t>
              </a:r>
              <a:endParaRPr lang="zh-CN" altLang="en-US" sz="24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2686687" y="1787218"/>
            <a:ext cx="3305840" cy="691277"/>
          </a:xfrm>
          <a:prstGeom prst="roundRect">
            <a:avLst/>
          </a:prstGeom>
          <a:solidFill>
            <a:srgbClr val="05C3CD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EG" sz="280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L-Mohanad Bold" pitchFamily="2" charset="-78"/>
              </a:rPr>
              <a:t>الوحدة التدريبية الاولى</a:t>
            </a:r>
            <a:endParaRPr kumimoji="0" lang="ar-EG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cs typeface="AL-Mohanad Bold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699792" y="4206686"/>
            <a:ext cx="3305840" cy="691277"/>
          </a:xfrm>
          <a:prstGeom prst="roundRect">
            <a:avLst/>
          </a:prstGeom>
          <a:solidFill>
            <a:srgbClr val="05C3CD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EG" sz="2800" dirty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L-Mohanad Bold" pitchFamily="2" charset="-78"/>
              </a:rPr>
              <a:t>الوحدة التدريبية </a:t>
            </a:r>
            <a:r>
              <a:rPr lang="ar-EG" sz="2800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  <a:cs typeface="AL-Mohanad Bold" pitchFamily="2" charset="-78"/>
              </a:rPr>
              <a:t>الثانية</a:t>
            </a:r>
            <a:endParaRPr kumimoji="0" lang="ar-EG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89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1 ‫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028683"/>
            <a:ext cx="4714908" cy="47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89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عرض على الشاشة (3:4)‏</PresentationFormat>
  <Paragraphs>42</Paragraphs>
  <Slides>10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تنبيهات قبل الدخول في الدورة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2018-12-29T10:12:31Z</dcterms:created>
  <dcterms:modified xsi:type="dcterms:W3CDTF">2018-12-29T10:13:03Z</dcterms:modified>
</cp:coreProperties>
</file>