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2.png"/></Relationships>
</file>

<file path=ppt/diagrams/_rels/data2.xml.rels><?xml version="1.0" encoding="UTF-8" standalone="yes"?>
<Relationships xmlns="http://schemas.openxmlformats.org/package/2006/relationships"><Relationship Id="rId1"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88CDEB-BF36-4D94-9979-5915DDA84D06}"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pPr rtl="1"/>
          <a:endParaRPr lang="ar-EG"/>
        </a:p>
      </dgm:t>
    </dgm:pt>
    <dgm:pt modelId="{9B7F0804-9889-469C-BF7E-A2C806BD8A82}">
      <dgm:prSet phldrT="[Text]"/>
      <dgm:spPr/>
      <dgm:t>
        <a:bodyPr/>
        <a:lstStyle/>
        <a:p>
          <a:pPr algn="justLow" rtl="1"/>
          <a:r>
            <a:rPr lang="ar-EG" b="1" dirty="0" smtClean="0">
              <a:solidFill>
                <a:srgbClr val="002060"/>
              </a:solidFill>
            </a:rPr>
            <a:t>التشبيه بجسم الإنسان الذي هو منظمة معقدة مركبة من أعضاء كثيرة يشغل كل منها وظيفة خاصة ويعرف وظيفته فيها</a:t>
          </a:r>
          <a:endParaRPr lang="ar-EG" dirty="0">
            <a:solidFill>
              <a:srgbClr val="002060"/>
            </a:solidFill>
          </a:endParaRPr>
        </a:p>
      </dgm:t>
    </dgm:pt>
    <dgm:pt modelId="{370BF16C-8C50-4626-B7A1-A135187654A8}" type="parTrans" cxnId="{4D505876-6C90-4295-9743-970A766D1249}">
      <dgm:prSet/>
      <dgm:spPr/>
      <dgm:t>
        <a:bodyPr/>
        <a:lstStyle/>
        <a:p>
          <a:pPr rtl="1"/>
          <a:endParaRPr lang="ar-EG"/>
        </a:p>
      </dgm:t>
    </dgm:pt>
    <dgm:pt modelId="{06FD879A-F68F-4A96-82F7-6B86B4A12F0F}" type="sibTrans" cxnId="{4D505876-6C90-4295-9743-970A766D1249}">
      <dgm:prSet/>
      <dgm:spPr/>
      <dgm:t>
        <a:bodyPr/>
        <a:lstStyle/>
        <a:p>
          <a:pPr rtl="1"/>
          <a:endParaRPr lang="ar-EG"/>
        </a:p>
      </dgm:t>
    </dgm:pt>
    <dgm:pt modelId="{6F3A0CAE-FCA3-4FEA-AD94-D05D47F65473}" type="pres">
      <dgm:prSet presAssocID="{9A88CDEB-BF36-4D94-9979-5915DDA84D06}" presName="Name0" presStyleCnt="0">
        <dgm:presLayoutVars>
          <dgm:chMax/>
          <dgm:chPref/>
          <dgm:dir/>
        </dgm:presLayoutVars>
      </dgm:prSet>
      <dgm:spPr/>
      <dgm:t>
        <a:bodyPr/>
        <a:lstStyle/>
        <a:p>
          <a:pPr rtl="1"/>
          <a:endParaRPr lang="ar-EG"/>
        </a:p>
      </dgm:t>
    </dgm:pt>
    <dgm:pt modelId="{DCD3FC7F-0F91-4081-ABDB-58FFF3E5FEA6}" type="pres">
      <dgm:prSet presAssocID="{9B7F0804-9889-469C-BF7E-A2C806BD8A82}" presName="composite" presStyleCnt="0">
        <dgm:presLayoutVars>
          <dgm:chMax/>
          <dgm:chPref/>
        </dgm:presLayoutVars>
      </dgm:prSet>
      <dgm:spPr/>
    </dgm:pt>
    <dgm:pt modelId="{0F586D73-72BE-4C36-A3EB-40CD11DC309A}" type="pres">
      <dgm:prSet presAssocID="{9B7F0804-9889-469C-BF7E-A2C806BD8A82}" presName="Image" presStyleLbl="bgImgPlace1" presStyleIdx="0" presStyleCnt="1"/>
      <dgm:spPr>
        <a:blipFill rotWithShape="1">
          <a:blip xmlns:r="http://schemas.openxmlformats.org/officeDocument/2006/relationships" r:embed="rId1"/>
          <a:stretch>
            <a:fillRect/>
          </a:stretch>
        </a:blipFill>
      </dgm:spPr>
      <dgm:t>
        <a:bodyPr/>
        <a:lstStyle/>
        <a:p>
          <a:pPr rtl="1"/>
          <a:endParaRPr lang="ar-EG"/>
        </a:p>
      </dgm:t>
    </dgm:pt>
    <dgm:pt modelId="{98B716FE-F948-417F-9FFB-206322B115B6}" type="pres">
      <dgm:prSet presAssocID="{9B7F0804-9889-469C-BF7E-A2C806BD8A82}" presName="ParentText" presStyleLbl="revTx" presStyleIdx="0" presStyleCnt="1">
        <dgm:presLayoutVars>
          <dgm:chMax val="0"/>
          <dgm:chPref val="0"/>
          <dgm:bulletEnabled val="1"/>
        </dgm:presLayoutVars>
      </dgm:prSet>
      <dgm:spPr/>
      <dgm:t>
        <a:bodyPr/>
        <a:lstStyle/>
        <a:p>
          <a:pPr rtl="1"/>
          <a:endParaRPr lang="ar-EG"/>
        </a:p>
      </dgm:t>
    </dgm:pt>
    <dgm:pt modelId="{84431B7A-A2C2-401D-933B-EF3ED64D2477}" type="pres">
      <dgm:prSet presAssocID="{9B7F0804-9889-469C-BF7E-A2C806BD8A82}" presName="tlFrame" presStyleLbl="node1" presStyleIdx="0" presStyleCnt="4"/>
      <dgm:spPr/>
    </dgm:pt>
    <dgm:pt modelId="{31D70D91-9A92-4B86-A3BB-A6DA88F3F1CA}" type="pres">
      <dgm:prSet presAssocID="{9B7F0804-9889-469C-BF7E-A2C806BD8A82}" presName="trFrame" presStyleLbl="node1" presStyleIdx="1" presStyleCnt="4"/>
      <dgm:spPr/>
    </dgm:pt>
    <dgm:pt modelId="{33C02AFC-C23F-43BC-A190-79CF609134F1}" type="pres">
      <dgm:prSet presAssocID="{9B7F0804-9889-469C-BF7E-A2C806BD8A82}" presName="blFrame" presStyleLbl="node1" presStyleIdx="2" presStyleCnt="4"/>
      <dgm:spPr/>
    </dgm:pt>
    <dgm:pt modelId="{A6AC349B-8714-4F2F-9A90-7A368244D7F9}" type="pres">
      <dgm:prSet presAssocID="{9B7F0804-9889-469C-BF7E-A2C806BD8A82}" presName="brFrame" presStyleLbl="node1" presStyleIdx="3" presStyleCnt="4"/>
      <dgm:spPr/>
    </dgm:pt>
  </dgm:ptLst>
  <dgm:cxnLst>
    <dgm:cxn modelId="{4D505876-6C90-4295-9743-970A766D1249}" srcId="{9A88CDEB-BF36-4D94-9979-5915DDA84D06}" destId="{9B7F0804-9889-469C-BF7E-A2C806BD8A82}" srcOrd="0" destOrd="0" parTransId="{370BF16C-8C50-4626-B7A1-A135187654A8}" sibTransId="{06FD879A-F68F-4A96-82F7-6B86B4A12F0F}"/>
    <dgm:cxn modelId="{CBB191FB-FFF9-4A60-A978-A4EC5A9E408B}" type="presOf" srcId="{9B7F0804-9889-469C-BF7E-A2C806BD8A82}" destId="{98B716FE-F948-417F-9FFB-206322B115B6}" srcOrd="0" destOrd="0" presId="urn:microsoft.com/office/officeart/2009/3/layout/FramedTextPicture"/>
    <dgm:cxn modelId="{AE78D1EA-FC3B-4DF6-AB8B-E8B926341914}" type="presOf" srcId="{9A88CDEB-BF36-4D94-9979-5915DDA84D06}" destId="{6F3A0CAE-FCA3-4FEA-AD94-D05D47F65473}" srcOrd="0" destOrd="0" presId="urn:microsoft.com/office/officeart/2009/3/layout/FramedTextPicture"/>
    <dgm:cxn modelId="{4E96AD54-116F-4779-8528-68FF27710B58}" type="presParOf" srcId="{6F3A0CAE-FCA3-4FEA-AD94-D05D47F65473}" destId="{DCD3FC7F-0F91-4081-ABDB-58FFF3E5FEA6}" srcOrd="0" destOrd="0" presId="urn:microsoft.com/office/officeart/2009/3/layout/FramedTextPicture"/>
    <dgm:cxn modelId="{C71C7235-D103-40DF-8FF8-EA0FF0E2390B}" type="presParOf" srcId="{DCD3FC7F-0F91-4081-ABDB-58FFF3E5FEA6}" destId="{0F586D73-72BE-4C36-A3EB-40CD11DC309A}" srcOrd="0" destOrd="0" presId="urn:microsoft.com/office/officeart/2009/3/layout/FramedTextPicture"/>
    <dgm:cxn modelId="{D69B974F-71BD-415E-A140-B9B889BF4A95}" type="presParOf" srcId="{DCD3FC7F-0F91-4081-ABDB-58FFF3E5FEA6}" destId="{98B716FE-F948-417F-9FFB-206322B115B6}" srcOrd="1" destOrd="0" presId="urn:microsoft.com/office/officeart/2009/3/layout/FramedTextPicture"/>
    <dgm:cxn modelId="{CE7EAE60-8649-4002-AE81-C16AC810B051}" type="presParOf" srcId="{DCD3FC7F-0F91-4081-ABDB-58FFF3E5FEA6}" destId="{84431B7A-A2C2-401D-933B-EF3ED64D2477}" srcOrd="2" destOrd="0" presId="urn:microsoft.com/office/officeart/2009/3/layout/FramedTextPicture"/>
    <dgm:cxn modelId="{850C467F-F0D7-4D8E-A65D-B15F44ABEDBC}" type="presParOf" srcId="{DCD3FC7F-0F91-4081-ABDB-58FFF3E5FEA6}" destId="{31D70D91-9A92-4B86-A3BB-A6DA88F3F1CA}" srcOrd="3" destOrd="0" presId="urn:microsoft.com/office/officeart/2009/3/layout/FramedTextPicture"/>
    <dgm:cxn modelId="{FF7CE743-D595-41E1-A070-5CE6CA158015}" type="presParOf" srcId="{DCD3FC7F-0F91-4081-ABDB-58FFF3E5FEA6}" destId="{33C02AFC-C23F-43BC-A190-79CF609134F1}" srcOrd="4" destOrd="0" presId="urn:microsoft.com/office/officeart/2009/3/layout/FramedTextPicture"/>
    <dgm:cxn modelId="{F4B4A0D3-FDC5-4BCD-B693-CDD2CCA88D48}" type="presParOf" srcId="{DCD3FC7F-0F91-4081-ABDB-58FFF3E5FEA6}" destId="{A6AC349B-8714-4F2F-9A90-7A368244D7F9}" srcOrd="5" destOrd="0" presId="urn:microsoft.com/office/officeart/2009/3/layout/FramedTextPicture"/>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88CDEB-BF36-4D94-9979-5915DDA84D06}"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pPr rtl="1"/>
          <a:endParaRPr lang="ar-EG"/>
        </a:p>
      </dgm:t>
    </dgm:pt>
    <dgm:pt modelId="{9B7F0804-9889-469C-BF7E-A2C806BD8A82}">
      <dgm:prSet phldrT="[Text]"/>
      <dgm:spPr/>
      <dgm:t>
        <a:bodyPr/>
        <a:lstStyle/>
        <a:p>
          <a:pPr algn="justLow" rtl="1"/>
          <a:r>
            <a:rPr lang="ar-EG" b="1" dirty="0" smtClean="0">
              <a:solidFill>
                <a:srgbClr val="002060"/>
              </a:solidFill>
            </a:rPr>
            <a:t>التشبيه بالنظام الاجتماعي الذي يتألف من نظم فرعية تشمل واجبات الدين والدفاع والتجارة والإنتاج الحرفي والعمل الزراعي في الأرض</a:t>
          </a:r>
        </a:p>
      </dgm:t>
    </dgm:pt>
    <dgm:pt modelId="{370BF16C-8C50-4626-B7A1-A135187654A8}" type="parTrans" cxnId="{4D505876-6C90-4295-9743-970A766D1249}">
      <dgm:prSet/>
      <dgm:spPr/>
      <dgm:t>
        <a:bodyPr/>
        <a:lstStyle/>
        <a:p>
          <a:pPr rtl="1"/>
          <a:endParaRPr lang="ar-EG"/>
        </a:p>
      </dgm:t>
    </dgm:pt>
    <dgm:pt modelId="{06FD879A-F68F-4A96-82F7-6B86B4A12F0F}" type="sibTrans" cxnId="{4D505876-6C90-4295-9743-970A766D1249}">
      <dgm:prSet/>
      <dgm:spPr/>
      <dgm:t>
        <a:bodyPr/>
        <a:lstStyle/>
        <a:p>
          <a:pPr rtl="1"/>
          <a:endParaRPr lang="ar-EG"/>
        </a:p>
      </dgm:t>
    </dgm:pt>
    <dgm:pt modelId="{6F3A0CAE-FCA3-4FEA-AD94-D05D47F65473}" type="pres">
      <dgm:prSet presAssocID="{9A88CDEB-BF36-4D94-9979-5915DDA84D06}" presName="Name0" presStyleCnt="0">
        <dgm:presLayoutVars>
          <dgm:chMax/>
          <dgm:chPref/>
          <dgm:dir/>
        </dgm:presLayoutVars>
      </dgm:prSet>
      <dgm:spPr/>
      <dgm:t>
        <a:bodyPr/>
        <a:lstStyle/>
        <a:p>
          <a:pPr rtl="1"/>
          <a:endParaRPr lang="ar-EG"/>
        </a:p>
      </dgm:t>
    </dgm:pt>
    <dgm:pt modelId="{DCD3FC7F-0F91-4081-ABDB-58FFF3E5FEA6}" type="pres">
      <dgm:prSet presAssocID="{9B7F0804-9889-469C-BF7E-A2C806BD8A82}" presName="composite" presStyleCnt="0">
        <dgm:presLayoutVars>
          <dgm:chMax/>
          <dgm:chPref/>
        </dgm:presLayoutVars>
      </dgm:prSet>
      <dgm:spPr/>
    </dgm:pt>
    <dgm:pt modelId="{0F586D73-72BE-4C36-A3EB-40CD11DC309A}" type="pres">
      <dgm:prSet presAssocID="{9B7F0804-9889-469C-BF7E-A2C806BD8A82}" presName="Image" presStyleLbl="bgImgPlace1" presStyleIdx="0" presStyleCnt="1"/>
      <dgm:spPr>
        <a:blipFill rotWithShape="1">
          <a:blip xmlns:r="http://schemas.openxmlformats.org/officeDocument/2006/relationships" r:embed="rId1"/>
          <a:stretch>
            <a:fillRect/>
          </a:stretch>
        </a:blipFill>
      </dgm:spPr>
    </dgm:pt>
    <dgm:pt modelId="{98B716FE-F948-417F-9FFB-206322B115B6}" type="pres">
      <dgm:prSet presAssocID="{9B7F0804-9889-469C-BF7E-A2C806BD8A82}" presName="ParentText" presStyleLbl="revTx" presStyleIdx="0" presStyleCnt="1">
        <dgm:presLayoutVars>
          <dgm:chMax val="0"/>
          <dgm:chPref val="0"/>
          <dgm:bulletEnabled val="1"/>
        </dgm:presLayoutVars>
      </dgm:prSet>
      <dgm:spPr/>
      <dgm:t>
        <a:bodyPr/>
        <a:lstStyle/>
        <a:p>
          <a:pPr rtl="1"/>
          <a:endParaRPr lang="ar-EG"/>
        </a:p>
      </dgm:t>
    </dgm:pt>
    <dgm:pt modelId="{84431B7A-A2C2-401D-933B-EF3ED64D2477}" type="pres">
      <dgm:prSet presAssocID="{9B7F0804-9889-469C-BF7E-A2C806BD8A82}" presName="tlFrame" presStyleLbl="node1" presStyleIdx="0" presStyleCnt="4"/>
      <dgm:spPr/>
    </dgm:pt>
    <dgm:pt modelId="{31D70D91-9A92-4B86-A3BB-A6DA88F3F1CA}" type="pres">
      <dgm:prSet presAssocID="{9B7F0804-9889-469C-BF7E-A2C806BD8A82}" presName="trFrame" presStyleLbl="node1" presStyleIdx="1" presStyleCnt="4"/>
      <dgm:spPr/>
    </dgm:pt>
    <dgm:pt modelId="{33C02AFC-C23F-43BC-A190-79CF609134F1}" type="pres">
      <dgm:prSet presAssocID="{9B7F0804-9889-469C-BF7E-A2C806BD8A82}" presName="blFrame" presStyleLbl="node1" presStyleIdx="2" presStyleCnt="4"/>
      <dgm:spPr/>
    </dgm:pt>
    <dgm:pt modelId="{A6AC349B-8714-4F2F-9A90-7A368244D7F9}" type="pres">
      <dgm:prSet presAssocID="{9B7F0804-9889-469C-BF7E-A2C806BD8A82}" presName="brFrame" presStyleLbl="node1" presStyleIdx="3" presStyleCnt="4"/>
      <dgm:spPr/>
    </dgm:pt>
  </dgm:ptLst>
  <dgm:cxnLst>
    <dgm:cxn modelId="{4E125B26-D713-42D9-8BCB-CC7EEBCA6F41}" type="presOf" srcId="{9A88CDEB-BF36-4D94-9979-5915DDA84D06}" destId="{6F3A0CAE-FCA3-4FEA-AD94-D05D47F65473}" srcOrd="0" destOrd="0" presId="urn:microsoft.com/office/officeart/2009/3/layout/FramedTextPicture"/>
    <dgm:cxn modelId="{4D505876-6C90-4295-9743-970A766D1249}" srcId="{9A88CDEB-BF36-4D94-9979-5915DDA84D06}" destId="{9B7F0804-9889-469C-BF7E-A2C806BD8A82}" srcOrd="0" destOrd="0" parTransId="{370BF16C-8C50-4626-B7A1-A135187654A8}" sibTransId="{06FD879A-F68F-4A96-82F7-6B86B4A12F0F}"/>
    <dgm:cxn modelId="{E7C7C300-F326-4FF5-B388-DBAC40F762A1}" type="presOf" srcId="{9B7F0804-9889-469C-BF7E-A2C806BD8A82}" destId="{98B716FE-F948-417F-9FFB-206322B115B6}" srcOrd="0" destOrd="0" presId="urn:microsoft.com/office/officeart/2009/3/layout/FramedTextPicture"/>
    <dgm:cxn modelId="{A74BB79D-C514-4620-85BD-BF5D9A9D7A17}" type="presParOf" srcId="{6F3A0CAE-FCA3-4FEA-AD94-D05D47F65473}" destId="{DCD3FC7F-0F91-4081-ABDB-58FFF3E5FEA6}" srcOrd="0" destOrd="0" presId="urn:microsoft.com/office/officeart/2009/3/layout/FramedTextPicture"/>
    <dgm:cxn modelId="{F8071D64-0B71-43B6-BC2F-53797D2B8722}" type="presParOf" srcId="{DCD3FC7F-0F91-4081-ABDB-58FFF3E5FEA6}" destId="{0F586D73-72BE-4C36-A3EB-40CD11DC309A}" srcOrd="0" destOrd="0" presId="urn:microsoft.com/office/officeart/2009/3/layout/FramedTextPicture"/>
    <dgm:cxn modelId="{A8CAAF6B-66FD-419D-9758-3EDFADE8ACAD}" type="presParOf" srcId="{DCD3FC7F-0F91-4081-ABDB-58FFF3E5FEA6}" destId="{98B716FE-F948-417F-9FFB-206322B115B6}" srcOrd="1" destOrd="0" presId="urn:microsoft.com/office/officeart/2009/3/layout/FramedTextPicture"/>
    <dgm:cxn modelId="{CF3F8288-8180-4DF8-A89A-C4434E3B0922}" type="presParOf" srcId="{DCD3FC7F-0F91-4081-ABDB-58FFF3E5FEA6}" destId="{84431B7A-A2C2-401D-933B-EF3ED64D2477}" srcOrd="2" destOrd="0" presId="urn:microsoft.com/office/officeart/2009/3/layout/FramedTextPicture"/>
    <dgm:cxn modelId="{154AAD87-B0BC-4357-8B92-AE98EE0642F7}" type="presParOf" srcId="{DCD3FC7F-0F91-4081-ABDB-58FFF3E5FEA6}" destId="{31D70D91-9A92-4B86-A3BB-A6DA88F3F1CA}" srcOrd="3" destOrd="0" presId="urn:microsoft.com/office/officeart/2009/3/layout/FramedTextPicture"/>
    <dgm:cxn modelId="{DB11E4CA-8461-4618-A101-281BB8159051}" type="presParOf" srcId="{DCD3FC7F-0F91-4081-ABDB-58FFF3E5FEA6}" destId="{33C02AFC-C23F-43BC-A190-79CF609134F1}" srcOrd="4" destOrd="0" presId="urn:microsoft.com/office/officeart/2009/3/layout/FramedTextPicture"/>
    <dgm:cxn modelId="{2AB583F8-74B4-4239-B0B9-5EC98F475B15}" type="presParOf" srcId="{DCD3FC7F-0F91-4081-ABDB-58FFF3E5FEA6}" destId="{A6AC349B-8714-4F2F-9A90-7A368244D7F9}" srcOrd="5" destOrd="0" presId="urn:microsoft.com/office/officeart/2009/3/layout/FramedTextPicture"/>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586D73-72BE-4C36-A3EB-40CD11DC309A}">
      <dsp:nvSpPr>
        <dsp:cNvPr id="0" name=""/>
        <dsp:cNvSpPr/>
      </dsp:nvSpPr>
      <dsp:spPr>
        <a:xfrm>
          <a:off x="0" y="23962"/>
          <a:ext cx="2350617" cy="1567072"/>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B716FE-F948-417F-9FFB-206322B115B6}">
      <dsp:nvSpPr>
        <dsp:cNvPr id="0" name=""/>
        <dsp:cNvSpPr/>
      </dsp:nvSpPr>
      <dsp:spPr>
        <a:xfrm>
          <a:off x="2448763" y="1689027"/>
          <a:ext cx="3330244" cy="2057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Low" defTabSz="1244600" rtl="1">
            <a:lnSpc>
              <a:spcPct val="90000"/>
            </a:lnSpc>
            <a:spcBef>
              <a:spcPct val="0"/>
            </a:spcBef>
            <a:spcAft>
              <a:spcPct val="35000"/>
            </a:spcAft>
          </a:pPr>
          <a:r>
            <a:rPr lang="ar-EG" sz="2800" b="1" kern="1200" dirty="0" smtClean="0">
              <a:solidFill>
                <a:srgbClr val="002060"/>
              </a:solidFill>
            </a:rPr>
            <a:t>التشبيه بجسم الإنسان الذي هو منظمة معقدة مركبة من أعضاء كثيرة يشغل كل منها وظيفة خاصة ويعرف وظيفته فيها</a:t>
          </a:r>
          <a:endParaRPr lang="ar-EG" sz="2800" kern="1200" dirty="0">
            <a:solidFill>
              <a:srgbClr val="002060"/>
            </a:solidFill>
          </a:endParaRPr>
        </a:p>
      </dsp:txBody>
      <dsp:txXfrm>
        <a:off x="2448763" y="1689027"/>
        <a:ext cx="3330244" cy="2057033"/>
      </dsp:txXfrm>
    </dsp:sp>
    <dsp:sp modelId="{84431B7A-A2C2-401D-933B-EF3ED64D2477}">
      <dsp:nvSpPr>
        <dsp:cNvPr id="0" name=""/>
        <dsp:cNvSpPr/>
      </dsp:nvSpPr>
      <dsp:spPr>
        <a:xfrm>
          <a:off x="2154936" y="1395452"/>
          <a:ext cx="799795" cy="800002"/>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70D91-9A92-4B86-A3BB-A6DA88F3F1CA}">
      <dsp:nvSpPr>
        <dsp:cNvPr id="0" name=""/>
        <dsp:cNvSpPr/>
      </dsp:nvSpPr>
      <dsp:spPr>
        <a:xfrm rot="5400000">
          <a:off x="5296101" y="1395555"/>
          <a:ext cx="800002" cy="799795"/>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C02AFC-C23F-43BC-A190-79CF609134F1}">
      <dsp:nvSpPr>
        <dsp:cNvPr id="0" name=""/>
        <dsp:cNvSpPr/>
      </dsp:nvSpPr>
      <dsp:spPr>
        <a:xfrm rot="16200000">
          <a:off x="2154832" y="3240138"/>
          <a:ext cx="800002" cy="799795"/>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AC349B-8714-4F2F-9A90-7A368244D7F9}">
      <dsp:nvSpPr>
        <dsp:cNvPr id="0" name=""/>
        <dsp:cNvSpPr/>
      </dsp:nvSpPr>
      <dsp:spPr>
        <a:xfrm rot="10800000">
          <a:off x="5296204" y="3240035"/>
          <a:ext cx="799795" cy="800002"/>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586D73-72BE-4C36-A3EB-40CD11DC309A}">
      <dsp:nvSpPr>
        <dsp:cNvPr id="0" name=""/>
        <dsp:cNvSpPr/>
      </dsp:nvSpPr>
      <dsp:spPr>
        <a:xfrm>
          <a:off x="0" y="23962"/>
          <a:ext cx="2350617" cy="1567072"/>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B716FE-F948-417F-9FFB-206322B115B6}">
      <dsp:nvSpPr>
        <dsp:cNvPr id="0" name=""/>
        <dsp:cNvSpPr/>
      </dsp:nvSpPr>
      <dsp:spPr>
        <a:xfrm>
          <a:off x="2448763" y="1689027"/>
          <a:ext cx="3330244" cy="2057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justLow" defTabSz="1200150" rtl="1">
            <a:lnSpc>
              <a:spcPct val="90000"/>
            </a:lnSpc>
            <a:spcBef>
              <a:spcPct val="0"/>
            </a:spcBef>
            <a:spcAft>
              <a:spcPct val="35000"/>
            </a:spcAft>
          </a:pPr>
          <a:r>
            <a:rPr lang="ar-EG" sz="2700" b="1" kern="1200" dirty="0" smtClean="0">
              <a:solidFill>
                <a:srgbClr val="002060"/>
              </a:solidFill>
            </a:rPr>
            <a:t>التشبيه بالنظام الاجتماعي الذي يتألف من نظم فرعية تشمل واجبات الدين والدفاع والتجارة والإنتاج الحرفي والعمل الزراعي في الأرض</a:t>
          </a:r>
        </a:p>
      </dsp:txBody>
      <dsp:txXfrm>
        <a:off x="2448763" y="1689027"/>
        <a:ext cx="3330244" cy="2057033"/>
      </dsp:txXfrm>
    </dsp:sp>
    <dsp:sp modelId="{84431B7A-A2C2-401D-933B-EF3ED64D2477}">
      <dsp:nvSpPr>
        <dsp:cNvPr id="0" name=""/>
        <dsp:cNvSpPr/>
      </dsp:nvSpPr>
      <dsp:spPr>
        <a:xfrm>
          <a:off x="2154936" y="1395452"/>
          <a:ext cx="799795" cy="800002"/>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70D91-9A92-4B86-A3BB-A6DA88F3F1CA}">
      <dsp:nvSpPr>
        <dsp:cNvPr id="0" name=""/>
        <dsp:cNvSpPr/>
      </dsp:nvSpPr>
      <dsp:spPr>
        <a:xfrm rot="5400000">
          <a:off x="5296101" y="1395555"/>
          <a:ext cx="800002" cy="799795"/>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C02AFC-C23F-43BC-A190-79CF609134F1}">
      <dsp:nvSpPr>
        <dsp:cNvPr id="0" name=""/>
        <dsp:cNvSpPr/>
      </dsp:nvSpPr>
      <dsp:spPr>
        <a:xfrm rot="16200000">
          <a:off x="2154832" y="3240138"/>
          <a:ext cx="800002" cy="799795"/>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AC349B-8714-4F2F-9A90-7A368244D7F9}">
      <dsp:nvSpPr>
        <dsp:cNvPr id="0" name=""/>
        <dsp:cNvSpPr/>
      </dsp:nvSpPr>
      <dsp:spPr>
        <a:xfrm rot="10800000">
          <a:off x="5296204" y="3240035"/>
          <a:ext cx="799795" cy="800002"/>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2C10024-83AD-49B4-B49A-CA4148FD973A}"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042C89D-D658-4E8A-AD65-AE6DBF6D59ED}"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image" Target="../media/image9.jpeg"/></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image" Target="../media/image9.jpeg"/></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image" Target="../media/image9.jpeg"/></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image" Target="../media/image9.jpe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7575" y="744538"/>
            <a:ext cx="4960938"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2</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3176878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7575" y="744538"/>
            <a:ext cx="4960938"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3</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3045853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7575" y="744538"/>
            <a:ext cx="4960938"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4</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170626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7575" y="744538"/>
            <a:ext cx="4960938"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5</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p14="http://schemas.microsoft.com/office/powerpoint/2010/main" xmlns="" val="858522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عنوان، ونص، ومخطط">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1325563"/>
          </a:xfrm>
          <a:prstGeom prst="rect">
            <a:avLst/>
          </a:prstGeom>
        </p:spPr>
        <p:txBody>
          <a:bodyPr/>
          <a:lstStyle/>
          <a:p>
            <a:r>
              <a:rPr lang="ar-SA" smtClean="0"/>
              <a:t>انقر لتحرير نمط العنوان الرئيسي</a:t>
            </a:r>
            <a:endParaRPr lang="ar-EG"/>
          </a:p>
        </p:txBody>
      </p:sp>
      <p:sp>
        <p:nvSpPr>
          <p:cNvPr id="3" name="عنصر نائب للنص 2"/>
          <p:cNvSpPr>
            <a:spLocks noGrp="1"/>
          </p:cNvSpPr>
          <p:nvPr>
            <p:ph type="body" sz="half" idx="1"/>
          </p:nvPr>
        </p:nvSpPr>
        <p:spPr>
          <a:xfrm>
            <a:off x="628650" y="1825625"/>
            <a:ext cx="3867150" cy="4351338"/>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خطط 3"/>
          <p:cNvSpPr>
            <a:spLocks noGrp="1"/>
          </p:cNvSpPr>
          <p:nvPr>
            <p:ph type="chart" sz="half" idx="2"/>
          </p:nvPr>
        </p:nvSpPr>
        <p:spPr>
          <a:xfrm>
            <a:off x="4648200" y="1825625"/>
            <a:ext cx="3867150" cy="4351338"/>
          </a:xfrm>
          <a:prstGeom prst="rect">
            <a:avLst/>
          </a:prstGeom>
        </p:spPr>
        <p:txBody>
          <a:bodyPr/>
          <a:lstStyle/>
          <a:p>
            <a:endParaRPr lang="ar-EG"/>
          </a:p>
        </p:txBody>
      </p:sp>
    </p:spTree>
    <p:extLst>
      <p:ext uri="{BB962C8B-B14F-4D97-AF65-F5344CB8AC3E}">
        <p14:creationId xmlns:p14="http://schemas.microsoft.com/office/powerpoint/2010/main" xmlns="" val="1608679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5027042-2770-477E-9C67-6669808226A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5027042-2770-477E-9C67-6669808226AC}"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5027042-2770-477E-9C67-6669808226AC}"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5027042-2770-477E-9C67-6669808226AC}"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5027042-2770-477E-9C67-6669808226A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5027042-2770-477E-9C67-6669808226A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900F16A-69A8-4A6D-B71A-1BD80E2AD353}"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5027042-2770-477E-9C67-6669808226AC}"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00F16A-69A8-4A6D-B71A-1BD80E2AD353}"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419098" y="457200"/>
            <a:ext cx="8305802" cy="830997"/>
          </a:xfrm>
          <a:prstGeom prst="rect">
            <a:avLst/>
          </a:prstGeom>
        </p:spPr>
        <p:style>
          <a:lnRef idx="0">
            <a:schemeClr val="accent6"/>
          </a:lnRef>
          <a:fillRef idx="3">
            <a:schemeClr val="accent6"/>
          </a:fillRef>
          <a:effectRef idx="3">
            <a:schemeClr val="accent6"/>
          </a:effectRef>
          <a:fontRef idx="minor">
            <a:schemeClr val="lt1"/>
          </a:fontRef>
        </p:style>
        <p:txBody>
          <a:bodyPr wrap="square" rtlCol="1">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rtl="1"/>
            <a:r>
              <a:rPr lang="ar-EG" sz="4800" b="1" dirty="0" smtClean="0">
                <a:ln/>
                <a:solidFill>
                  <a:schemeClr val="accent5">
                    <a:tint val="50000"/>
                    <a:satMod val="180000"/>
                  </a:schemeClr>
                </a:solidFill>
              </a:rPr>
              <a:t>اثر </a:t>
            </a:r>
            <a:r>
              <a:rPr lang="ar-EG" sz="4800" b="1" dirty="0">
                <a:ln/>
                <a:solidFill>
                  <a:schemeClr val="accent5">
                    <a:tint val="50000"/>
                    <a:satMod val="180000"/>
                  </a:schemeClr>
                </a:solidFill>
              </a:rPr>
              <a:t>التنظيم فى </a:t>
            </a:r>
            <a:r>
              <a:rPr lang="ar-EG" sz="4800" b="1" dirty="0" smtClean="0">
                <a:ln/>
                <a:solidFill>
                  <a:schemeClr val="accent5">
                    <a:tint val="50000"/>
                    <a:satMod val="180000"/>
                  </a:schemeClr>
                </a:solidFill>
              </a:rPr>
              <a:t>نجاح المؤسسات </a:t>
            </a:r>
            <a:r>
              <a:rPr lang="ar-EG" sz="4800" b="1" dirty="0">
                <a:ln/>
                <a:solidFill>
                  <a:schemeClr val="accent5">
                    <a:tint val="50000"/>
                    <a:satMod val="180000"/>
                  </a:schemeClr>
                </a:solidFill>
              </a:rPr>
              <a:t>التعليمية</a:t>
            </a:r>
          </a:p>
        </p:txBody>
      </p:sp>
      <p:pic>
        <p:nvPicPr>
          <p:cNvPr id="3" name="Picture 2" descr="Screen Clippi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89340" y="2057400"/>
            <a:ext cx="7165318" cy="3575280"/>
          </a:xfrm>
          <a:prstGeom prst="rect">
            <a:avLst/>
          </a:prstGeom>
        </p:spPr>
      </p:pic>
    </p:spTree>
    <p:extLst>
      <p:ext uri="{BB962C8B-B14F-4D97-AF65-F5344CB8AC3E}">
        <p14:creationId xmlns:p14="http://schemas.microsoft.com/office/powerpoint/2010/main" xmlns="" val="103440328"/>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3" name="Diagram 2"/>
          <p:cNvGraphicFramePr/>
          <p:nvPr>
            <p:extLst>
              <p:ext uri="{D42A27DB-BD31-4B8C-83A1-F6EECF244321}">
                <p14:modId xmlns:p14="http://schemas.microsoft.com/office/powerpoint/2010/main" xmlns="" val="1406574745"/>
              </p:ext>
            </p:extLst>
          </p:nvPr>
        </p:nvGraphicFramePr>
        <p:xfrm>
          <a:off x="1531701" y="75531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42"/>
          <p:cNvGrpSpPr>
            <a:grpSpLocks/>
          </p:cNvGrpSpPr>
          <p:nvPr/>
        </p:nvGrpSpPr>
        <p:grpSpPr bwMode="auto">
          <a:xfrm>
            <a:off x="7486650" y="304800"/>
            <a:ext cx="1323975" cy="1320800"/>
            <a:chOff x="0" y="0"/>
            <a:chExt cx="1360" cy="1356"/>
          </a:xfrm>
        </p:grpSpPr>
        <p:grpSp>
          <p:nvGrpSpPr>
            <p:cNvPr id="5" name="Group 43"/>
            <p:cNvGrpSpPr>
              <a:grpSpLocks/>
            </p:cNvGrpSpPr>
            <p:nvPr/>
          </p:nvGrpSpPr>
          <p:grpSpPr bwMode="auto">
            <a:xfrm>
              <a:off x="0" y="0"/>
              <a:ext cx="1360" cy="1356"/>
              <a:chOff x="0" y="0"/>
              <a:chExt cx="1248" cy="1240"/>
            </a:xfrm>
          </p:grpSpPr>
          <p:sp>
            <p:nvSpPr>
              <p:cNvPr id="46" name="Oval 7"/>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7" name="Oval 8"/>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8" name="Oval 9"/>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9" name="Oval 10"/>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0" name="Oval 11"/>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sp>
          <p:nvSpPr>
            <p:cNvPr id="45" name="Oval 12"/>
            <p:cNvSpPr>
              <a:spLocks noChangeArrowheads="1"/>
            </p:cNvSpPr>
            <p:nvPr/>
          </p:nvSpPr>
          <p:spPr bwMode="auto">
            <a:xfrm>
              <a:off x="161" y="148"/>
              <a:ext cx="1052" cy="1054"/>
            </a:xfrm>
            <a:prstGeom prst="ellipse">
              <a:avLst/>
            </a:prstGeom>
            <a:gradFill rotWithShape="1">
              <a:gsLst>
                <a:gs pos="0">
                  <a:srgbClr val="3A003A"/>
                </a:gs>
                <a:gs pos="100000">
                  <a:srgbClr val="80008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grpSp>
        <p:nvGrpSpPr>
          <p:cNvPr id="6" name="Group 50"/>
          <p:cNvGrpSpPr>
            <a:grpSpLocks/>
          </p:cNvGrpSpPr>
          <p:nvPr/>
        </p:nvGrpSpPr>
        <p:grpSpPr bwMode="auto">
          <a:xfrm>
            <a:off x="7716838" y="512763"/>
            <a:ext cx="879475" cy="885825"/>
            <a:chOff x="0" y="0"/>
            <a:chExt cx="876" cy="882"/>
          </a:xfrm>
        </p:grpSpPr>
        <p:sp>
          <p:nvSpPr>
            <p:cNvPr id="52" name="Oval 51"/>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3" name="Line 15"/>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a14="http://schemas.microsoft.com/office/drawing/2010/main" xmlns="">
                  <a:no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4" name="Line 16"/>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a14="http://schemas.microsoft.com/office/drawing/2010/main" xmlns="">
                  <a:no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5" name="Freeform 54"/>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6" name="Freeform 55"/>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7" name="Freeform 56"/>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8" name="Freeform 57"/>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sp>
        <p:nvSpPr>
          <p:cNvPr id="59" name="Rectangle 58"/>
          <p:cNvSpPr>
            <a:spLocks noChangeArrowheads="1"/>
          </p:cNvSpPr>
          <p:nvPr/>
        </p:nvSpPr>
        <p:spPr bwMode="auto">
          <a:xfrm>
            <a:off x="7564135" y="609600"/>
            <a:ext cx="1178528"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fontAlgn="base">
              <a:spcBef>
                <a:spcPct val="0"/>
              </a:spcBef>
              <a:spcAft>
                <a:spcPct val="0"/>
              </a:spcAft>
            </a:pPr>
            <a:r>
              <a:rPr lang="ar-EG" sz="3600" b="1" dirty="0">
                <a:solidFill>
                  <a:srgbClr val="F8F8F8"/>
                </a:solidFill>
                <a:sym typeface="Calibri" panose="020F0502020204030204" pitchFamily="34" charset="0"/>
              </a:rPr>
              <a:t>ثانيهما</a:t>
            </a:r>
            <a:endParaRPr lang="ar-EG" altLang="en-US" sz="3600" dirty="0">
              <a:solidFill>
                <a:srgbClr val="000000"/>
              </a:solidFill>
              <a:latin typeface="Arial" panose="020B0604020202020204" pitchFamily="34" charset="0"/>
              <a:cs typeface="Arial" panose="020B0604020202020204" pitchFamily="34" charset="0"/>
            </a:endParaRPr>
          </a:p>
        </p:txBody>
      </p:sp>
      <p:sp>
        <p:nvSpPr>
          <p:cNvPr id="2" name="Round Diagonal Corner Rectangle 1"/>
          <p:cNvSpPr/>
          <p:nvPr/>
        </p:nvSpPr>
        <p:spPr>
          <a:xfrm>
            <a:off x="457200" y="4953000"/>
            <a:ext cx="8534400" cy="1752600"/>
          </a:xfrm>
          <a:prstGeom prst="round2Diag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rtl="1"/>
            <a:r>
              <a:rPr lang="ar-EG" sz="2400" b="1" dirty="0">
                <a:solidFill>
                  <a:srgbClr val="002060"/>
                </a:solidFill>
              </a:rPr>
              <a:t>بعد ذلك ، مثّلت المرحلة الصناعية الميكانيكية تحولاً هائلاً في الحضارة بفعل العلم، واتسمت الروح العلمية في القرن التاسع عشر بفكرة انتصار العلم على الفكر المتخلف والتقليدي من خلال العقلانية التي كان رائدها على </a:t>
            </a:r>
            <a:r>
              <a:rPr lang="ar-EG" sz="2400" b="1" dirty="0" smtClean="0">
                <a:solidFill>
                  <a:srgbClr val="002060"/>
                </a:solidFill>
              </a:rPr>
              <a:t> صعيد </a:t>
            </a:r>
            <a:r>
              <a:rPr lang="ar-EG" sz="2400" b="1" dirty="0">
                <a:solidFill>
                  <a:srgbClr val="002060"/>
                </a:solidFill>
              </a:rPr>
              <a:t>التنظيم الإداري (فريدريك تايلور ـ </a:t>
            </a:r>
            <a:r>
              <a:rPr lang="en-US" sz="2400" b="1" dirty="0">
                <a:solidFill>
                  <a:srgbClr val="002060"/>
                </a:solidFill>
              </a:rPr>
              <a:t>F. TAYLOR</a:t>
            </a:r>
            <a:r>
              <a:rPr lang="ar-EG" sz="2400" b="1" dirty="0">
                <a:solidFill>
                  <a:srgbClr val="002060"/>
                </a:solidFill>
              </a:rPr>
              <a:t>) وبدأ بتطبيقها في المؤسسات والعمل</a:t>
            </a:r>
            <a:r>
              <a:rPr lang="ar-EG" sz="2400" b="1" dirty="0" smtClean="0">
                <a:solidFill>
                  <a:srgbClr val="002060"/>
                </a:solidFill>
              </a:rPr>
              <a:t>.</a:t>
            </a:r>
            <a:endParaRPr lang="en-US" sz="2400" dirty="0">
              <a:solidFill>
                <a:srgbClr val="002060"/>
              </a:solidFill>
            </a:endParaRPr>
          </a:p>
        </p:txBody>
      </p:sp>
    </p:spTree>
    <p:extLst>
      <p:ext uri="{BB962C8B-B14F-4D97-AF65-F5344CB8AC3E}">
        <p14:creationId xmlns:p14="http://schemas.microsoft.com/office/powerpoint/2010/main" xmlns="" val="2322743911"/>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anim calcmode="lin" valueType="num">
                                      <p:cBhvr>
                                        <p:cTn id="14" dur="2000" fill="hold"/>
                                        <p:tgtEl>
                                          <p:spTgt spid="6"/>
                                        </p:tgtEl>
                                        <p:attrNameLst>
                                          <p:attrName>style.rotation</p:attrName>
                                        </p:attrNameLst>
                                      </p:cBhvr>
                                      <p:tavLst>
                                        <p:tav tm="0">
                                          <p:val>
                                            <p:fltVal val="720"/>
                                          </p:val>
                                        </p:tav>
                                        <p:tav tm="100000">
                                          <p:val>
                                            <p:fltVal val="0"/>
                                          </p:val>
                                        </p:tav>
                                      </p:tavLst>
                                    </p:anim>
                                    <p:anim calcmode="lin" valueType="num">
                                      <p:cBhvr>
                                        <p:cTn id="15" dur="2000" fill="hold"/>
                                        <p:tgtEl>
                                          <p:spTgt spid="6"/>
                                        </p:tgtEl>
                                        <p:attrNameLst>
                                          <p:attrName>ppt_h</p:attrName>
                                        </p:attrNameLst>
                                      </p:cBhvr>
                                      <p:tavLst>
                                        <p:tav tm="0">
                                          <p:val>
                                            <p:fltVal val="0"/>
                                          </p:val>
                                        </p:tav>
                                        <p:tav tm="100000">
                                          <p:val>
                                            <p:strVal val="#ppt_h"/>
                                          </p:val>
                                        </p:tav>
                                      </p:tavLst>
                                    </p:anim>
                                    <p:anim calcmode="lin" valueType="num">
                                      <p:cBhvr>
                                        <p:cTn id="16" dur="2000" fill="hold"/>
                                        <p:tgtEl>
                                          <p:spTgt spid="6"/>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2000"/>
                                        <p:tgtEl>
                                          <p:spTgt spid="59"/>
                                        </p:tgtEl>
                                      </p:cBhvr>
                                    </p:animEffect>
                                    <p:anim calcmode="lin" valueType="num">
                                      <p:cBhvr>
                                        <p:cTn id="20" dur="2000" fill="hold"/>
                                        <p:tgtEl>
                                          <p:spTgt spid="59"/>
                                        </p:tgtEl>
                                        <p:attrNameLst>
                                          <p:attrName>style.rotation</p:attrName>
                                        </p:attrNameLst>
                                      </p:cBhvr>
                                      <p:tavLst>
                                        <p:tav tm="0">
                                          <p:val>
                                            <p:fltVal val="720"/>
                                          </p:val>
                                        </p:tav>
                                        <p:tav tm="100000">
                                          <p:val>
                                            <p:fltVal val="0"/>
                                          </p:val>
                                        </p:tav>
                                      </p:tavLst>
                                    </p:anim>
                                    <p:anim calcmode="lin" valueType="num">
                                      <p:cBhvr>
                                        <p:cTn id="21" dur="2000" fill="hold"/>
                                        <p:tgtEl>
                                          <p:spTgt spid="59"/>
                                        </p:tgtEl>
                                        <p:attrNameLst>
                                          <p:attrName>ppt_h</p:attrName>
                                        </p:attrNameLst>
                                      </p:cBhvr>
                                      <p:tavLst>
                                        <p:tav tm="0">
                                          <p:val>
                                            <p:fltVal val="0"/>
                                          </p:val>
                                        </p:tav>
                                        <p:tav tm="100000">
                                          <p:val>
                                            <p:strVal val="#ppt_h"/>
                                          </p:val>
                                        </p:tav>
                                      </p:tavLst>
                                    </p:anim>
                                    <p:anim calcmode="lin" valueType="num">
                                      <p:cBhvr>
                                        <p:cTn id="22" dur="2000" fill="hold"/>
                                        <p:tgtEl>
                                          <p:spTgt spid="5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F:\Customers\0000000000000\ادارة الوقت\New folder\Untitled.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AutoShape 7"/>
          <p:cNvSpPr>
            <a:spLocks noChangeArrowheads="1"/>
          </p:cNvSpPr>
          <p:nvPr/>
        </p:nvSpPr>
        <p:spPr bwMode="auto">
          <a:xfrm>
            <a:off x="2913410" y="1057157"/>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الإلتزام بوقت البرنامج وفترات الاستراحة</a:t>
            </a:r>
          </a:p>
          <a:p>
            <a:pPr algn="ctr" rtl="1"/>
            <a:r>
              <a:rPr lang="ar-EG" sz="2400" b="1" dirty="0">
                <a:latin typeface="Verdana" panose="020B0604030504040204" pitchFamily="34" charset="0"/>
                <a:ea typeface="HY헤드라인M" pitchFamily="2" charset="-127"/>
              </a:rPr>
              <a:t> دليل وعيك</a:t>
            </a:r>
            <a:endParaRPr lang="en-GB" sz="2400" b="1" dirty="0">
              <a:latin typeface="Verdana" panose="020B0604030504040204" pitchFamily="34" charset="0"/>
              <a:ea typeface="HY헤드라인M" pitchFamily="2" charset="-127"/>
            </a:endParaRPr>
          </a:p>
        </p:txBody>
      </p:sp>
      <p:sp>
        <p:nvSpPr>
          <p:cNvPr id="20" name="AutoShape 7"/>
          <p:cNvSpPr>
            <a:spLocks noChangeArrowheads="1"/>
          </p:cNvSpPr>
          <p:nvPr/>
        </p:nvSpPr>
        <p:spPr bwMode="auto">
          <a:xfrm>
            <a:off x="2903080" y="2170874"/>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a:latin typeface="Verdana" panose="020B0604030504040204" pitchFamily="34" charset="0"/>
                <a:ea typeface="HY헤드라인M" pitchFamily="2" charset="-127"/>
              </a:rPr>
              <a:t>لاتدع هاتفك </a:t>
            </a:r>
            <a:r>
              <a:rPr lang="ar-EG" sz="2400" b="1" dirty="0">
                <a:latin typeface="Verdana" panose="020B0604030504040204" pitchFamily="34" charset="0"/>
                <a:ea typeface="HY헤드라인M" pitchFamily="2" charset="-127"/>
              </a:rPr>
              <a:t>المتنقل يشوش أفكار من حولك</a:t>
            </a:r>
            <a:endParaRPr lang="ar-SA" sz="2400" b="1" dirty="0">
              <a:latin typeface="Verdana" panose="020B0604030504040204" pitchFamily="34" charset="0"/>
              <a:ea typeface="HY헤드라인M" pitchFamily="2" charset="-127"/>
            </a:endParaRPr>
          </a:p>
        </p:txBody>
      </p:sp>
      <p:sp>
        <p:nvSpPr>
          <p:cNvPr id="21" name="AutoShape 7"/>
          <p:cNvSpPr>
            <a:spLocks noChangeArrowheads="1"/>
          </p:cNvSpPr>
          <p:nvPr/>
        </p:nvSpPr>
        <p:spPr bwMode="auto">
          <a:xfrm>
            <a:off x="2892751" y="3284591"/>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الأسئلة والنقاش متاحة في محتوى البرنامج</a:t>
            </a:r>
            <a:endParaRPr lang="ar-SA" sz="2400" b="1" dirty="0">
              <a:latin typeface="Verdana" panose="020B0604030504040204" pitchFamily="34" charset="0"/>
              <a:ea typeface="HY헤드라인M" pitchFamily="2" charset="-127"/>
            </a:endParaRPr>
          </a:p>
        </p:txBody>
      </p:sp>
      <p:sp>
        <p:nvSpPr>
          <p:cNvPr id="23" name="AutoShape 7"/>
          <p:cNvSpPr>
            <a:spLocks noChangeArrowheads="1"/>
          </p:cNvSpPr>
          <p:nvPr/>
        </p:nvSpPr>
        <p:spPr bwMode="auto">
          <a:xfrm>
            <a:off x="2882421" y="4398308"/>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إبتسامتك و تعاونك دليل حب العمل الجماعي</a:t>
            </a:r>
            <a:endParaRPr lang="ar-SA" sz="2400" b="1" dirty="0">
              <a:latin typeface="Verdana" panose="020B0604030504040204" pitchFamily="34" charset="0"/>
              <a:ea typeface="HY헤드라인M" pitchFamily="2" charset="-127"/>
            </a:endParaRPr>
          </a:p>
        </p:txBody>
      </p:sp>
      <p:sp>
        <p:nvSpPr>
          <p:cNvPr id="24" name="AutoShape 7"/>
          <p:cNvSpPr>
            <a:spLocks noChangeArrowheads="1"/>
          </p:cNvSpPr>
          <p:nvPr/>
        </p:nvSpPr>
        <p:spPr bwMode="auto">
          <a:xfrm>
            <a:off x="2872091" y="5512025"/>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تأقلمك مع المدرب و تنفيذ التمارين يسهل</a:t>
            </a:r>
          </a:p>
          <a:p>
            <a:pPr algn="ctr" rtl="1"/>
            <a:r>
              <a:rPr lang="ar-EG" sz="2400" b="1" dirty="0">
                <a:latin typeface="Verdana" panose="020B0604030504040204" pitchFamily="34" charset="0"/>
                <a:ea typeface="HY헤드라인M" pitchFamily="2" charset="-127"/>
              </a:rPr>
              <a:t> استيعاب المادة العلمية</a:t>
            </a:r>
            <a:endParaRPr lang="ar-SA" sz="2400" b="1" dirty="0">
              <a:latin typeface="Verdana" panose="020B0604030504040204" pitchFamily="34" charset="0"/>
              <a:ea typeface="HY헤드라인M" pitchFamily="2" charset="-127"/>
            </a:endParaRPr>
          </a:p>
        </p:txBody>
      </p:sp>
      <p:pic>
        <p:nvPicPr>
          <p:cNvPr id="25" name="Picture 6" descr="F:\دينى\work\صور\15460_IPhone_Lock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62100" y="1790700"/>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6" name="Picture 8" descr="F:\دينى\work\صور\imagتes.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600201" y="2933700"/>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7" name="Picture 3" descr="F:\دينى\work\صور\إدارة الوقت.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752600" y="647700"/>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8" name="Picture 9" descr="F:\دينى\work\صور\848484.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580020" y="5143500"/>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9" name="Picture 2" descr="F:\دينى\work\صور\kid-smail.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447800" y="4076701"/>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
        <p:nvSpPr>
          <p:cNvPr id="15" name="Rectangle 2"/>
          <p:cNvSpPr txBox="1">
            <a:spLocks noChangeArrowheads="1"/>
          </p:cNvSpPr>
          <p:nvPr/>
        </p:nvSpPr>
        <p:spPr>
          <a:xfrm>
            <a:off x="6629400" y="116633"/>
            <a:ext cx="2479104" cy="715963"/>
          </a:xfrm>
          <a:prstGeom prst="rect">
            <a:avLst/>
          </a:prstGeom>
        </p:spPr>
        <p:style>
          <a:lnRef idx="1">
            <a:schemeClr val="accent6"/>
          </a:lnRef>
          <a:fillRef idx="2">
            <a:schemeClr val="accent6"/>
          </a:fillRef>
          <a:effectRef idx="1">
            <a:schemeClr val="accent6"/>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الاتفاقيات </a:t>
            </a:r>
            <a:endParaRPr lang="en-US" b="1" dirty="0">
              <a:solidFill>
                <a:schemeClr val="accent2">
                  <a:lumMod val="50000"/>
                </a:schemeClr>
              </a:solidFill>
            </a:endParaRPr>
          </a:p>
        </p:txBody>
      </p:sp>
    </p:spTree>
    <p:extLst>
      <p:ext uri="{BB962C8B-B14F-4D97-AF65-F5344CB8AC3E}">
        <p14:creationId xmlns:p14="http://schemas.microsoft.com/office/powerpoint/2010/main" xmlns="" val="44239423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1000" fill="hold"/>
                                        <p:tgtEl>
                                          <p:spTgt spid="27"/>
                                        </p:tgtEl>
                                        <p:attrNameLst>
                                          <p:attrName>ppt_w</p:attrName>
                                        </p:attrNameLst>
                                      </p:cBhvr>
                                      <p:tavLst>
                                        <p:tav tm="0">
                                          <p:val>
                                            <p:fltVal val="0"/>
                                          </p:val>
                                        </p:tav>
                                        <p:tav tm="100000">
                                          <p:val>
                                            <p:strVal val="#ppt_w"/>
                                          </p:val>
                                        </p:tav>
                                      </p:tavLst>
                                    </p:anim>
                                    <p:anim calcmode="lin" valueType="num">
                                      <p:cBhvr>
                                        <p:cTn id="14" dur="1000" fill="hold"/>
                                        <p:tgtEl>
                                          <p:spTgt spid="27"/>
                                        </p:tgtEl>
                                        <p:attrNameLst>
                                          <p:attrName>ppt_h</p:attrName>
                                        </p:attrNameLst>
                                      </p:cBhvr>
                                      <p:tavLst>
                                        <p:tav tm="0">
                                          <p:val>
                                            <p:fltVal val="0"/>
                                          </p:val>
                                        </p:tav>
                                        <p:tav tm="100000">
                                          <p:val>
                                            <p:strVal val="#ppt_h"/>
                                          </p:val>
                                        </p:tav>
                                      </p:tavLst>
                                    </p:anim>
                                    <p:anim calcmode="lin" valueType="num">
                                      <p:cBhvr>
                                        <p:cTn id="15" dur="1000" fill="hold"/>
                                        <p:tgtEl>
                                          <p:spTgt spid="27"/>
                                        </p:tgtEl>
                                        <p:attrNameLst>
                                          <p:attrName>style.rotation</p:attrName>
                                        </p:attrNameLst>
                                      </p:cBhvr>
                                      <p:tavLst>
                                        <p:tav tm="0">
                                          <p:val>
                                            <p:fltVal val="90"/>
                                          </p:val>
                                        </p:tav>
                                        <p:tav tm="100000">
                                          <p:val>
                                            <p:fltVal val="0"/>
                                          </p:val>
                                        </p:tav>
                                      </p:tavLst>
                                    </p:anim>
                                    <p:animEffect transition="in" filter="fade">
                                      <p:cBhvr>
                                        <p:cTn id="16" dur="1000"/>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1000" fill="hold"/>
                                        <p:tgtEl>
                                          <p:spTgt spid="20"/>
                                        </p:tgtEl>
                                        <p:attrNameLst>
                                          <p:attrName>ppt_w</p:attrName>
                                        </p:attrNameLst>
                                      </p:cBhvr>
                                      <p:tavLst>
                                        <p:tav tm="0">
                                          <p:val>
                                            <p:fltVal val="0"/>
                                          </p:val>
                                        </p:tav>
                                        <p:tav tm="100000">
                                          <p:val>
                                            <p:strVal val="#ppt_w"/>
                                          </p:val>
                                        </p:tav>
                                      </p:tavLst>
                                    </p:anim>
                                    <p:anim calcmode="lin" valueType="num">
                                      <p:cBhvr>
                                        <p:cTn id="22" dur="1000" fill="hold"/>
                                        <p:tgtEl>
                                          <p:spTgt spid="20"/>
                                        </p:tgtEl>
                                        <p:attrNameLst>
                                          <p:attrName>ppt_h</p:attrName>
                                        </p:attrNameLst>
                                      </p:cBhvr>
                                      <p:tavLst>
                                        <p:tav tm="0">
                                          <p:val>
                                            <p:fltVal val="0"/>
                                          </p:val>
                                        </p:tav>
                                        <p:tav tm="100000">
                                          <p:val>
                                            <p:strVal val="#ppt_h"/>
                                          </p:val>
                                        </p:tav>
                                      </p:tavLst>
                                    </p:anim>
                                    <p:anim calcmode="lin" valueType="num">
                                      <p:cBhvr>
                                        <p:cTn id="23" dur="1000" fill="hold"/>
                                        <p:tgtEl>
                                          <p:spTgt spid="20"/>
                                        </p:tgtEl>
                                        <p:attrNameLst>
                                          <p:attrName>style.rotation</p:attrName>
                                        </p:attrNameLst>
                                      </p:cBhvr>
                                      <p:tavLst>
                                        <p:tav tm="0">
                                          <p:val>
                                            <p:fltVal val="90"/>
                                          </p:val>
                                        </p:tav>
                                        <p:tav tm="100000">
                                          <p:val>
                                            <p:fltVal val="0"/>
                                          </p:val>
                                        </p:tav>
                                      </p:tavLst>
                                    </p:anim>
                                    <p:animEffect transition="in" filter="fade">
                                      <p:cBhvr>
                                        <p:cTn id="24" dur="1000"/>
                                        <p:tgtEl>
                                          <p:spTgt spid="20"/>
                                        </p:tgtEl>
                                      </p:cBhvr>
                                    </p:animEffect>
                                  </p:childTnLst>
                                </p:cTn>
                              </p:par>
                              <p:par>
                                <p:cTn id="25" presetID="3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1000" fill="hold"/>
                                        <p:tgtEl>
                                          <p:spTgt spid="25"/>
                                        </p:tgtEl>
                                        <p:attrNameLst>
                                          <p:attrName>ppt_w</p:attrName>
                                        </p:attrNameLst>
                                      </p:cBhvr>
                                      <p:tavLst>
                                        <p:tav tm="0">
                                          <p:val>
                                            <p:fltVal val="0"/>
                                          </p:val>
                                        </p:tav>
                                        <p:tav tm="100000">
                                          <p:val>
                                            <p:strVal val="#ppt_w"/>
                                          </p:val>
                                        </p:tav>
                                      </p:tavLst>
                                    </p:anim>
                                    <p:anim calcmode="lin" valueType="num">
                                      <p:cBhvr>
                                        <p:cTn id="28" dur="1000" fill="hold"/>
                                        <p:tgtEl>
                                          <p:spTgt spid="25"/>
                                        </p:tgtEl>
                                        <p:attrNameLst>
                                          <p:attrName>ppt_h</p:attrName>
                                        </p:attrNameLst>
                                      </p:cBhvr>
                                      <p:tavLst>
                                        <p:tav tm="0">
                                          <p:val>
                                            <p:fltVal val="0"/>
                                          </p:val>
                                        </p:tav>
                                        <p:tav tm="100000">
                                          <p:val>
                                            <p:strVal val="#ppt_h"/>
                                          </p:val>
                                        </p:tav>
                                      </p:tavLst>
                                    </p:anim>
                                    <p:anim calcmode="lin" valueType="num">
                                      <p:cBhvr>
                                        <p:cTn id="29" dur="1000" fill="hold"/>
                                        <p:tgtEl>
                                          <p:spTgt spid="25"/>
                                        </p:tgtEl>
                                        <p:attrNameLst>
                                          <p:attrName>style.rotation</p:attrName>
                                        </p:attrNameLst>
                                      </p:cBhvr>
                                      <p:tavLst>
                                        <p:tav tm="0">
                                          <p:val>
                                            <p:fltVal val="90"/>
                                          </p:val>
                                        </p:tav>
                                        <p:tav tm="100000">
                                          <p:val>
                                            <p:fltVal val="0"/>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par>
                                <p:cTn id="39" presetID="3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p:cTn id="41" dur="1000" fill="hold"/>
                                        <p:tgtEl>
                                          <p:spTgt spid="26"/>
                                        </p:tgtEl>
                                        <p:attrNameLst>
                                          <p:attrName>ppt_w</p:attrName>
                                        </p:attrNameLst>
                                      </p:cBhvr>
                                      <p:tavLst>
                                        <p:tav tm="0">
                                          <p:val>
                                            <p:fltVal val="0"/>
                                          </p:val>
                                        </p:tav>
                                        <p:tav tm="100000">
                                          <p:val>
                                            <p:strVal val="#ppt_w"/>
                                          </p:val>
                                        </p:tav>
                                      </p:tavLst>
                                    </p:anim>
                                    <p:anim calcmode="lin" valueType="num">
                                      <p:cBhvr>
                                        <p:cTn id="42" dur="1000" fill="hold"/>
                                        <p:tgtEl>
                                          <p:spTgt spid="26"/>
                                        </p:tgtEl>
                                        <p:attrNameLst>
                                          <p:attrName>ppt_h</p:attrName>
                                        </p:attrNameLst>
                                      </p:cBhvr>
                                      <p:tavLst>
                                        <p:tav tm="0">
                                          <p:val>
                                            <p:fltVal val="0"/>
                                          </p:val>
                                        </p:tav>
                                        <p:tav tm="100000">
                                          <p:val>
                                            <p:strVal val="#ppt_h"/>
                                          </p:val>
                                        </p:tav>
                                      </p:tavLst>
                                    </p:anim>
                                    <p:anim calcmode="lin" valueType="num">
                                      <p:cBhvr>
                                        <p:cTn id="43" dur="1000" fill="hold"/>
                                        <p:tgtEl>
                                          <p:spTgt spid="26"/>
                                        </p:tgtEl>
                                        <p:attrNameLst>
                                          <p:attrName>style.rotation</p:attrName>
                                        </p:attrNameLst>
                                      </p:cBhvr>
                                      <p:tavLst>
                                        <p:tav tm="0">
                                          <p:val>
                                            <p:fltVal val="90"/>
                                          </p:val>
                                        </p:tav>
                                        <p:tav tm="100000">
                                          <p:val>
                                            <p:fltVal val="0"/>
                                          </p:val>
                                        </p:tav>
                                      </p:tavLst>
                                    </p:anim>
                                    <p:animEffect transition="in" filter="fade">
                                      <p:cBhvr>
                                        <p:cTn id="44" dur="10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1000" fill="hold"/>
                                        <p:tgtEl>
                                          <p:spTgt spid="23"/>
                                        </p:tgtEl>
                                        <p:attrNameLst>
                                          <p:attrName>ppt_w</p:attrName>
                                        </p:attrNameLst>
                                      </p:cBhvr>
                                      <p:tavLst>
                                        <p:tav tm="0">
                                          <p:val>
                                            <p:fltVal val="0"/>
                                          </p:val>
                                        </p:tav>
                                        <p:tav tm="100000">
                                          <p:val>
                                            <p:strVal val="#ppt_w"/>
                                          </p:val>
                                        </p:tav>
                                      </p:tavLst>
                                    </p:anim>
                                    <p:anim calcmode="lin" valueType="num">
                                      <p:cBhvr>
                                        <p:cTn id="50" dur="1000" fill="hold"/>
                                        <p:tgtEl>
                                          <p:spTgt spid="23"/>
                                        </p:tgtEl>
                                        <p:attrNameLst>
                                          <p:attrName>ppt_h</p:attrName>
                                        </p:attrNameLst>
                                      </p:cBhvr>
                                      <p:tavLst>
                                        <p:tav tm="0">
                                          <p:val>
                                            <p:fltVal val="0"/>
                                          </p:val>
                                        </p:tav>
                                        <p:tav tm="100000">
                                          <p:val>
                                            <p:strVal val="#ppt_h"/>
                                          </p:val>
                                        </p:tav>
                                      </p:tavLst>
                                    </p:anim>
                                    <p:anim calcmode="lin" valueType="num">
                                      <p:cBhvr>
                                        <p:cTn id="51" dur="1000" fill="hold"/>
                                        <p:tgtEl>
                                          <p:spTgt spid="23"/>
                                        </p:tgtEl>
                                        <p:attrNameLst>
                                          <p:attrName>style.rotation</p:attrName>
                                        </p:attrNameLst>
                                      </p:cBhvr>
                                      <p:tavLst>
                                        <p:tav tm="0">
                                          <p:val>
                                            <p:fltVal val="90"/>
                                          </p:val>
                                        </p:tav>
                                        <p:tav tm="100000">
                                          <p:val>
                                            <p:fltVal val="0"/>
                                          </p:val>
                                        </p:tav>
                                      </p:tavLst>
                                    </p:anim>
                                    <p:animEffect transition="in" filter="fade">
                                      <p:cBhvr>
                                        <p:cTn id="52" dur="1000"/>
                                        <p:tgtEl>
                                          <p:spTgt spid="23"/>
                                        </p:tgtEl>
                                      </p:cBhvr>
                                    </p:animEffect>
                                  </p:childTnLst>
                                </p:cTn>
                              </p:par>
                              <p:par>
                                <p:cTn id="53" presetID="3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p:cTn id="55" dur="1000" fill="hold"/>
                                        <p:tgtEl>
                                          <p:spTgt spid="29"/>
                                        </p:tgtEl>
                                        <p:attrNameLst>
                                          <p:attrName>ppt_w</p:attrName>
                                        </p:attrNameLst>
                                      </p:cBhvr>
                                      <p:tavLst>
                                        <p:tav tm="0">
                                          <p:val>
                                            <p:fltVal val="0"/>
                                          </p:val>
                                        </p:tav>
                                        <p:tav tm="100000">
                                          <p:val>
                                            <p:strVal val="#ppt_w"/>
                                          </p:val>
                                        </p:tav>
                                      </p:tavLst>
                                    </p:anim>
                                    <p:anim calcmode="lin" valueType="num">
                                      <p:cBhvr>
                                        <p:cTn id="56" dur="1000" fill="hold"/>
                                        <p:tgtEl>
                                          <p:spTgt spid="29"/>
                                        </p:tgtEl>
                                        <p:attrNameLst>
                                          <p:attrName>ppt_h</p:attrName>
                                        </p:attrNameLst>
                                      </p:cBhvr>
                                      <p:tavLst>
                                        <p:tav tm="0">
                                          <p:val>
                                            <p:fltVal val="0"/>
                                          </p:val>
                                        </p:tav>
                                        <p:tav tm="100000">
                                          <p:val>
                                            <p:strVal val="#ppt_h"/>
                                          </p:val>
                                        </p:tav>
                                      </p:tavLst>
                                    </p:anim>
                                    <p:anim calcmode="lin" valueType="num">
                                      <p:cBhvr>
                                        <p:cTn id="57" dur="1000" fill="hold"/>
                                        <p:tgtEl>
                                          <p:spTgt spid="29"/>
                                        </p:tgtEl>
                                        <p:attrNameLst>
                                          <p:attrName>style.rotation</p:attrName>
                                        </p:attrNameLst>
                                      </p:cBhvr>
                                      <p:tavLst>
                                        <p:tav tm="0">
                                          <p:val>
                                            <p:fltVal val="90"/>
                                          </p:val>
                                        </p:tav>
                                        <p:tav tm="100000">
                                          <p:val>
                                            <p:fltVal val="0"/>
                                          </p:val>
                                        </p:tav>
                                      </p:tavLst>
                                    </p:anim>
                                    <p:animEffect transition="in" filter="fade">
                                      <p:cBhvr>
                                        <p:cTn id="58" dur="10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 calcmode="lin" valueType="num">
                                      <p:cBhvr>
                                        <p:cTn id="65" dur="1000" fill="hold"/>
                                        <p:tgtEl>
                                          <p:spTgt spid="24"/>
                                        </p:tgtEl>
                                        <p:attrNameLst>
                                          <p:attrName>style.rotation</p:attrName>
                                        </p:attrNameLst>
                                      </p:cBhvr>
                                      <p:tavLst>
                                        <p:tav tm="0">
                                          <p:val>
                                            <p:fltVal val="90"/>
                                          </p:val>
                                        </p:tav>
                                        <p:tav tm="100000">
                                          <p:val>
                                            <p:fltVal val="0"/>
                                          </p:val>
                                        </p:tav>
                                      </p:tavLst>
                                    </p:anim>
                                    <p:animEffect transition="in" filter="fade">
                                      <p:cBhvr>
                                        <p:cTn id="66" dur="1000"/>
                                        <p:tgtEl>
                                          <p:spTgt spid="24"/>
                                        </p:tgtEl>
                                      </p:cBhvr>
                                    </p:animEffect>
                                  </p:childTnLst>
                                </p:cTn>
                              </p:par>
                              <p:par>
                                <p:cTn id="67" presetID="31" presetClass="entr" presetSubtype="0"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1000" fill="hold"/>
                                        <p:tgtEl>
                                          <p:spTgt spid="28"/>
                                        </p:tgtEl>
                                        <p:attrNameLst>
                                          <p:attrName>ppt_w</p:attrName>
                                        </p:attrNameLst>
                                      </p:cBhvr>
                                      <p:tavLst>
                                        <p:tav tm="0">
                                          <p:val>
                                            <p:fltVal val="0"/>
                                          </p:val>
                                        </p:tav>
                                        <p:tav tm="100000">
                                          <p:val>
                                            <p:strVal val="#ppt_w"/>
                                          </p:val>
                                        </p:tav>
                                      </p:tavLst>
                                    </p:anim>
                                    <p:anim calcmode="lin" valueType="num">
                                      <p:cBhvr>
                                        <p:cTn id="70" dur="1000" fill="hold"/>
                                        <p:tgtEl>
                                          <p:spTgt spid="28"/>
                                        </p:tgtEl>
                                        <p:attrNameLst>
                                          <p:attrName>ppt_h</p:attrName>
                                        </p:attrNameLst>
                                      </p:cBhvr>
                                      <p:tavLst>
                                        <p:tav tm="0">
                                          <p:val>
                                            <p:fltVal val="0"/>
                                          </p:val>
                                        </p:tav>
                                        <p:tav tm="100000">
                                          <p:val>
                                            <p:strVal val="#ppt_h"/>
                                          </p:val>
                                        </p:tav>
                                      </p:tavLst>
                                    </p:anim>
                                    <p:anim calcmode="lin" valueType="num">
                                      <p:cBhvr>
                                        <p:cTn id="71" dur="1000" fill="hold"/>
                                        <p:tgtEl>
                                          <p:spTgt spid="28"/>
                                        </p:tgtEl>
                                        <p:attrNameLst>
                                          <p:attrName>style.rotation</p:attrName>
                                        </p:attrNameLst>
                                      </p:cBhvr>
                                      <p:tavLst>
                                        <p:tav tm="0">
                                          <p:val>
                                            <p:fltVal val="90"/>
                                          </p:val>
                                        </p:tav>
                                        <p:tav tm="100000">
                                          <p:val>
                                            <p:fltVal val="0"/>
                                          </p:val>
                                        </p:tav>
                                      </p:tavLst>
                                    </p:anim>
                                    <p:animEffect transition="in" filter="fade">
                                      <p:cBhvr>
                                        <p:cTn id="7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1" grpId="0" animBg="1"/>
      <p:bldP spid="2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F:\Customers\0000000000000\ادارة الوقت\New folder\Untitled.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Rectangle 2"/>
          <p:cNvSpPr txBox="1">
            <a:spLocks noChangeArrowheads="1"/>
          </p:cNvSpPr>
          <p:nvPr/>
        </p:nvSpPr>
        <p:spPr>
          <a:xfrm>
            <a:off x="5652120" y="116633"/>
            <a:ext cx="3456384" cy="715963"/>
          </a:xfrm>
          <a:prstGeom prst="rect">
            <a:avLst/>
          </a:prstGeom>
        </p:spPr>
        <p:style>
          <a:lnRef idx="1">
            <a:schemeClr val="accent6"/>
          </a:lnRef>
          <a:fillRef idx="2">
            <a:schemeClr val="accent6"/>
          </a:fillRef>
          <a:effectRef idx="1">
            <a:schemeClr val="accent6"/>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smtClean="0">
                <a:solidFill>
                  <a:schemeClr val="accent2">
                    <a:lumMod val="50000"/>
                  </a:schemeClr>
                </a:solidFill>
              </a:rPr>
              <a:t>محاور الدورة</a:t>
            </a:r>
            <a:endParaRPr lang="en-US" b="1" dirty="0">
              <a:solidFill>
                <a:schemeClr val="accent2">
                  <a:lumMod val="50000"/>
                </a:schemeClr>
              </a:solidFill>
            </a:endParaRPr>
          </a:p>
        </p:txBody>
      </p:sp>
      <p:sp>
        <p:nvSpPr>
          <p:cNvPr id="4" name="Circular Arrow 3"/>
          <p:cNvSpPr/>
          <p:nvPr/>
        </p:nvSpPr>
        <p:spPr>
          <a:xfrm>
            <a:off x="1244237" y="980728"/>
            <a:ext cx="6655528" cy="5606783"/>
          </a:xfrm>
          <a:prstGeom prst="circularArrow">
            <a:avLst>
              <a:gd name="adj1" fmla="val 5274"/>
              <a:gd name="adj2" fmla="val 312630"/>
              <a:gd name="adj3" fmla="val 14232412"/>
              <a:gd name="adj4" fmla="val 17124514"/>
              <a:gd name="adj5" fmla="val 5477"/>
            </a:avLst>
          </a:prstGeom>
        </p:spPr>
        <p:style>
          <a:lnRef idx="0">
            <a:schemeClr val="dk1">
              <a:hueOff val="0"/>
              <a:satOff val="0"/>
              <a:lumOff val="0"/>
              <a:alphaOff val="0"/>
            </a:schemeClr>
          </a:lnRef>
          <a:fillRef idx="1">
            <a:schemeClr val="accent5">
              <a:tint val="40000"/>
              <a:hueOff val="0"/>
              <a:satOff val="0"/>
              <a:lumOff val="0"/>
              <a:alphaOff val="0"/>
            </a:schemeClr>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18" name="Freeform 17"/>
          <p:cNvSpPr/>
          <p:nvPr/>
        </p:nvSpPr>
        <p:spPr>
          <a:xfrm>
            <a:off x="3309878" y="987639"/>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rgbClr val="002060"/>
                </a:solidFill>
              </a:rPr>
              <a:t>مفهوم التنظيم</a:t>
            </a:r>
            <a:endParaRPr lang="ar-EG" sz="2100" kern="1200" dirty="0">
              <a:solidFill>
                <a:srgbClr val="002060"/>
              </a:solidFill>
            </a:endParaRPr>
          </a:p>
        </p:txBody>
      </p:sp>
      <p:sp>
        <p:nvSpPr>
          <p:cNvPr id="19" name="Freeform 18"/>
          <p:cNvSpPr/>
          <p:nvPr/>
        </p:nvSpPr>
        <p:spPr>
          <a:xfrm>
            <a:off x="5648158" y="2124917"/>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3896617"/>
              <a:satOff val="-3839"/>
              <a:lumOff val="-6863"/>
              <a:alphaOff val="0"/>
            </a:schemeClr>
          </a:fillRef>
          <a:effectRef idx="0">
            <a:schemeClr val="accent5">
              <a:hueOff val="-3896617"/>
              <a:satOff val="-3839"/>
              <a:lumOff val="-6863"/>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rgbClr val="002060"/>
                </a:solidFill>
              </a:rPr>
              <a:t>أهداف التنظيم</a:t>
            </a:r>
            <a:endParaRPr lang="ar-EG" sz="2100" kern="1200" dirty="0">
              <a:solidFill>
                <a:srgbClr val="002060"/>
              </a:solidFill>
            </a:endParaRPr>
          </a:p>
        </p:txBody>
      </p:sp>
      <p:sp>
        <p:nvSpPr>
          <p:cNvPr id="20" name="Freeform 19"/>
          <p:cNvSpPr/>
          <p:nvPr/>
        </p:nvSpPr>
        <p:spPr>
          <a:xfrm>
            <a:off x="5648158" y="4399474"/>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7793234"/>
              <a:satOff val="-7678"/>
              <a:lumOff val="-13726"/>
              <a:alphaOff val="0"/>
            </a:schemeClr>
          </a:fillRef>
          <a:effectRef idx="0">
            <a:schemeClr val="accent5">
              <a:hueOff val="-7793234"/>
              <a:satOff val="-7678"/>
              <a:lumOff val="-13726"/>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rgbClr val="002060"/>
                </a:solidFill>
              </a:rPr>
              <a:t>فوائد التنظيم</a:t>
            </a:r>
            <a:endParaRPr lang="ar-EG" sz="2100" kern="1200" dirty="0">
              <a:solidFill>
                <a:srgbClr val="002060"/>
              </a:solidFill>
            </a:endParaRPr>
          </a:p>
        </p:txBody>
      </p:sp>
      <p:sp>
        <p:nvSpPr>
          <p:cNvPr id="21" name="Freeform 20"/>
          <p:cNvSpPr/>
          <p:nvPr/>
        </p:nvSpPr>
        <p:spPr>
          <a:xfrm>
            <a:off x="3309878" y="5536753"/>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11689851"/>
              <a:satOff val="-11517"/>
              <a:lumOff val="-20589"/>
              <a:alphaOff val="0"/>
            </a:schemeClr>
          </a:fillRef>
          <a:effectRef idx="0">
            <a:schemeClr val="accent5">
              <a:hueOff val="-11689851"/>
              <a:satOff val="-11517"/>
              <a:lumOff val="-20589"/>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chemeClr val="bg1"/>
                </a:solidFill>
              </a:rPr>
              <a:t>فوائد التنظيم الاداري</a:t>
            </a:r>
            <a:endParaRPr lang="ar-EG" sz="2100" kern="1200" dirty="0">
              <a:solidFill>
                <a:schemeClr val="bg1"/>
              </a:solidFill>
            </a:endParaRPr>
          </a:p>
        </p:txBody>
      </p:sp>
      <p:sp>
        <p:nvSpPr>
          <p:cNvPr id="22" name="Freeform 21"/>
          <p:cNvSpPr/>
          <p:nvPr/>
        </p:nvSpPr>
        <p:spPr>
          <a:xfrm>
            <a:off x="971600" y="4399474"/>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15586469"/>
              <a:satOff val="-15356"/>
              <a:lumOff val="-27452"/>
              <a:alphaOff val="0"/>
            </a:schemeClr>
          </a:fillRef>
          <a:effectRef idx="0">
            <a:schemeClr val="accent5">
              <a:hueOff val="-15586469"/>
              <a:satOff val="-15356"/>
              <a:lumOff val="-27452"/>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chemeClr val="bg1"/>
                </a:solidFill>
              </a:rPr>
              <a:t>مبادىء التنظيم الاداري</a:t>
            </a:r>
            <a:endParaRPr lang="ar-EG" sz="2100" kern="1200" dirty="0">
              <a:solidFill>
                <a:schemeClr val="bg1"/>
              </a:solidFill>
            </a:endParaRPr>
          </a:p>
        </p:txBody>
      </p:sp>
      <p:sp>
        <p:nvSpPr>
          <p:cNvPr id="23" name="Freeform 22"/>
          <p:cNvSpPr/>
          <p:nvPr/>
        </p:nvSpPr>
        <p:spPr>
          <a:xfrm>
            <a:off x="971600" y="2124917"/>
            <a:ext cx="2524244" cy="1063243"/>
          </a:xfrm>
          <a:custGeom>
            <a:avLst/>
            <a:gdLst>
              <a:gd name="connsiteX0" fmla="*/ 0 w 2126486"/>
              <a:gd name="connsiteY0" fmla="*/ 177211 h 1063243"/>
              <a:gd name="connsiteX1" fmla="*/ 177211 w 2126486"/>
              <a:gd name="connsiteY1" fmla="*/ 0 h 1063243"/>
              <a:gd name="connsiteX2" fmla="*/ 1949275 w 2126486"/>
              <a:gd name="connsiteY2" fmla="*/ 0 h 1063243"/>
              <a:gd name="connsiteX3" fmla="*/ 2126486 w 2126486"/>
              <a:gd name="connsiteY3" fmla="*/ 177211 h 1063243"/>
              <a:gd name="connsiteX4" fmla="*/ 2126486 w 2126486"/>
              <a:gd name="connsiteY4" fmla="*/ 886032 h 1063243"/>
              <a:gd name="connsiteX5" fmla="*/ 1949275 w 2126486"/>
              <a:gd name="connsiteY5" fmla="*/ 1063243 h 1063243"/>
              <a:gd name="connsiteX6" fmla="*/ 177211 w 2126486"/>
              <a:gd name="connsiteY6" fmla="*/ 1063243 h 1063243"/>
              <a:gd name="connsiteX7" fmla="*/ 0 w 2126486"/>
              <a:gd name="connsiteY7" fmla="*/ 886032 h 1063243"/>
              <a:gd name="connsiteX8" fmla="*/ 0 w 2126486"/>
              <a:gd name="connsiteY8" fmla="*/ 177211 h 106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6486" h="1063243">
                <a:moveTo>
                  <a:pt x="0" y="177211"/>
                </a:moveTo>
                <a:cubicBezTo>
                  <a:pt x="0" y="79340"/>
                  <a:pt x="79340" y="0"/>
                  <a:pt x="177211" y="0"/>
                </a:cubicBezTo>
                <a:lnTo>
                  <a:pt x="1949275" y="0"/>
                </a:lnTo>
                <a:cubicBezTo>
                  <a:pt x="2047146" y="0"/>
                  <a:pt x="2126486" y="79340"/>
                  <a:pt x="2126486" y="177211"/>
                </a:cubicBezTo>
                <a:lnTo>
                  <a:pt x="2126486" y="886032"/>
                </a:lnTo>
                <a:cubicBezTo>
                  <a:pt x="2126486" y="983903"/>
                  <a:pt x="2047146" y="1063243"/>
                  <a:pt x="1949275" y="1063243"/>
                </a:cubicBezTo>
                <a:lnTo>
                  <a:pt x="177211" y="1063243"/>
                </a:lnTo>
                <a:cubicBezTo>
                  <a:pt x="79340" y="1063243"/>
                  <a:pt x="0" y="983903"/>
                  <a:pt x="0" y="886032"/>
                </a:cubicBezTo>
                <a:lnTo>
                  <a:pt x="0" y="177211"/>
                </a:lnTo>
                <a:close/>
              </a:path>
            </a:pathLst>
          </a:custGeom>
        </p:spPr>
        <p:style>
          <a:lnRef idx="2">
            <a:schemeClr val="lt1">
              <a:hueOff val="0"/>
              <a:satOff val="0"/>
              <a:lumOff val="0"/>
              <a:alphaOff val="0"/>
            </a:schemeClr>
          </a:lnRef>
          <a:fillRef idx="1">
            <a:schemeClr val="accent5">
              <a:hueOff val="-19483085"/>
              <a:satOff val="-19195"/>
              <a:lumOff val="-34315"/>
              <a:alphaOff val="0"/>
            </a:schemeClr>
          </a:fillRef>
          <a:effectRef idx="0">
            <a:schemeClr val="accent5">
              <a:hueOff val="-19483085"/>
              <a:satOff val="-19195"/>
              <a:lumOff val="-34315"/>
              <a:alphaOff val="0"/>
            </a:schemeClr>
          </a:effectRef>
          <a:fontRef idx="minor">
            <a:schemeClr val="lt1"/>
          </a:fontRef>
        </p:style>
        <p:txBody>
          <a:bodyPr spcFirstLastPara="0" vert="horz" wrap="square" lIns="131913" tIns="131913" rIns="131913" bIns="131913" numCol="1" spcCol="1270" anchor="ctr" anchorCtr="0">
            <a:noAutofit/>
          </a:bodyPr>
          <a:lstStyle/>
          <a:p>
            <a:pPr lvl="0" algn="ctr" defTabSz="933450" rtl="1">
              <a:lnSpc>
                <a:spcPct val="90000"/>
              </a:lnSpc>
              <a:spcBef>
                <a:spcPct val="0"/>
              </a:spcBef>
              <a:spcAft>
                <a:spcPct val="35000"/>
              </a:spcAft>
            </a:pPr>
            <a:r>
              <a:rPr lang="ar-SA" sz="2100" b="1" dirty="0">
                <a:solidFill>
                  <a:schemeClr val="bg1"/>
                </a:solidFill>
              </a:rPr>
              <a:t>أساليب التنظيم الإداري</a:t>
            </a:r>
            <a:endParaRPr lang="ar-EG" sz="2100" kern="1200" dirty="0">
              <a:solidFill>
                <a:schemeClr val="bg1"/>
              </a:solidFill>
            </a:endParaRPr>
          </a:p>
        </p:txBody>
      </p:sp>
    </p:spTree>
    <p:extLst>
      <p:ext uri="{BB962C8B-B14F-4D97-AF65-F5344CB8AC3E}">
        <p14:creationId xmlns:p14="http://schemas.microsoft.com/office/powerpoint/2010/main" xmlns="" val="356609157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heel(1)">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heel(1)">
                                      <p:cBhvr>
                                        <p:cTn id="17" dur="2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heel(1)">
                                      <p:cBhvr>
                                        <p:cTn id="22" dur="20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heel(1)">
                                      <p:cBhvr>
                                        <p:cTn id="27" dur="2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heel(1)">
                                      <p:cBhvr>
                                        <p:cTn id="32"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Customers\0000000000000\ادارة الوقت\New folder\Untitled.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Rectangle 2"/>
          <p:cNvSpPr txBox="1">
            <a:spLocks noChangeArrowheads="1"/>
          </p:cNvSpPr>
          <p:nvPr/>
        </p:nvSpPr>
        <p:spPr>
          <a:xfrm rot="20817669">
            <a:off x="137548" y="1105449"/>
            <a:ext cx="6934200" cy="715963"/>
          </a:xfrm>
          <a:prstGeom prst="rect">
            <a:avLst/>
          </a:prstGeom>
        </p:spPr>
        <p:style>
          <a:lnRef idx="1">
            <a:schemeClr val="accent6"/>
          </a:lnRef>
          <a:fillRef idx="2">
            <a:schemeClr val="accent6"/>
          </a:fillRef>
          <a:effectRef idx="1">
            <a:schemeClr val="accent6"/>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chemeClr val="accent2">
                    <a:lumMod val="50000"/>
                  </a:schemeClr>
                </a:solidFill>
              </a:rPr>
              <a:t>الأهداف التفصيلية للبرنامج التدريبي </a:t>
            </a:r>
          </a:p>
        </p:txBody>
      </p:sp>
      <p:sp>
        <p:nvSpPr>
          <p:cNvPr id="14" name="Folded Corner 13"/>
          <p:cNvSpPr/>
          <p:nvPr/>
        </p:nvSpPr>
        <p:spPr bwMode="auto">
          <a:xfrm>
            <a:off x="179512" y="2594425"/>
            <a:ext cx="8460433" cy="2562768"/>
          </a:xfrm>
          <a:prstGeom prst="foldedCorne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30" tIns="45715" rIns="91430" bIns="45715" numCol="1" rtlCol="1" anchor="ctr" anchorCtr="0" compatLnSpc="1">
            <a:prstTxWarp prst="textNoShape">
              <a:avLst/>
            </a:prstTxWarp>
          </a:bodyPr>
          <a:lstStyle/>
          <a:p>
            <a:pPr algn="ctr" defTabSz="914305"/>
            <a:endParaRPr lang="ar-EG" sz="2400" dirty="0">
              <a:latin typeface="Arial" charset="0"/>
            </a:endParaRPr>
          </a:p>
        </p:txBody>
      </p:sp>
      <p:sp>
        <p:nvSpPr>
          <p:cNvPr id="16" name="Rectangle 15"/>
          <p:cNvSpPr/>
          <p:nvPr/>
        </p:nvSpPr>
        <p:spPr>
          <a:xfrm>
            <a:off x="179512" y="2594399"/>
            <a:ext cx="8460433" cy="2308314"/>
          </a:xfrm>
          <a:prstGeom prst="rect">
            <a:avLst/>
          </a:prstGeom>
        </p:spPr>
        <p:txBody>
          <a:bodyPr wrap="square" lIns="91430" tIns="45715" rIns="91430" bIns="45715">
            <a:spAutoFit/>
          </a:bodyPr>
          <a:lstStyle/>
          <a:p>
            <a:pPr marL="342900" indent="-342900" algn="r" rtl="1">
              <a:buFont typeface="Wingdings" pitchFamily="2" charset="2"/>
              <a:buChar char="ü"/>
            </a:pPr>
            <a:r>
              <a:rPr lang="ar-SA" sz="2400" b="1" dirty="0" smtClean="0">
                <a:solidFill>
                  <a:schemeClr val="accent2">
                    <a:lumMod val="50000"/>
                  </a:schemeClr>
                </a:solidFill>
              </a:rPr>
              <a:t>التعرف </a:t>
            </a:r>
            <a:r>
              <a:rPr lang="ar-SA" sz="2400" b="1" dirty="0">
                <a:solidFill>
                  <a:schemeClr val="accent2">
                    <a:lumMod val="50000"/>
                  </a:schemeClr>
                </a:solidFill>
              </a:rPr>
              <a:t>على مفهوم التنظيم  . </a:t>
            </a:r>
          </a:p>
          <a:p>
            <a:pPr marL="342900" indent="-342900" algn="r" rtl="1">
              <a:buFont typeface="Wingdings" pitchFamily="2" charset="2"/>
              <a:buChar char="ü"/>
            </a:pPr>
            <a:r>
              <a:rPr lang="ar-SA" sz="2400" b="1" dirty="0" smtClean="0">
                <a:solidFill>
                  <a:schemeClr val="accent2">
                    <a:lumMod val="50000"/>
                  </a:schemeClr>
                </a:solidFill>
              </a:rPr>
              <a:t>التعرف </a:t>
            </a:r>
            <a:r>
              <a:rPr lang="ar-SA" sz="2400" b="1" dirty="0">
                <a:solidFill>
                  <a:schemeClr val="accent2">
                    <a:lumMod val="50000"/>
                  </a:schemeClr>
                </a:solidFill>
              </a:rPr>
              <a:t>على أهمية التنظيم ومبرراته .</a:t>
            </a:r>
          </a:p>
          <a:p>
            <a:pPr marL="342900" indent="-342900" algn="r" rtl="1">
              <a:buFont typeface="Wingdings" pitchFamily="2" charset="2"/>
              <a:buChar char="ü"/>
            </a:pPr>
            <a:r>
              <a:rPr lang="ar-SA" sz="2400" b="1" dirty="0" smtClean="0">
                <a:solidFill>
                  <a:schemeClr val="accent2">
                    <a:lumMod val="50000"/>
                  </a:schemeClr>
                </a:solidFill>
              </a:rPr>
              <a:t>التعرف </a:t>
            </a:r>
            <a:r>
              <a:rPr lang="ar-SA" sz="2400" b="1" dirty="0">
                <a:solidFill>
                  <a:schemeClr val="accent2">
                    <a:lumMod val="50000"/>
                  </a:schemeClr>
                </a:solidFill>
              </a:rPr>
              <a:t>على فوائد التنظيم الادارى .</a:t>
            </a:r>
          </a:p>
          <a:p>
            <a:pPr marL="342900" indent="-342900" algn="r" rtl="1">
              <a:buFont typeface="Wingdings" pitchFamily="2" charset="2"/>
              <a:buChar char="ü"/>
            </a:pPr>
            <a:r>
              <a:rPr lang="ar-SA" sz="2400" b="1" dirty="0" smtClean="0">
                <a:solidFill>
                  <a:schemeClr val="accent2">
                    <a:lumMod val="50000"/>
                  </a:schemeClr>
                </a:solidFill>
              </a:rPr>
              <a:t>ادراك </a:t>
            </a:r>
            <a:r>
              <a:rPr lang="ar-SA" sz="2400" b="1" dirty="0">
                <a:solidFill>
                  <a:schemeClr val="accent2">
                    <a:lumMod val="50000"/>
                  </a:schemeClr>
                </a:solidFill>
              </a:rPr>
              <a:t>فوائد التنظيك الادارى .</a:t>
            </a:r>
          </a:p>
          <a:p>
            <a:pPr marL="342900" indent="-342900" algn="r" rtl="1">
              <a:buFont typeface="Wingdings" pitchFamily="2" charset="2"/>
              <a:buChar char="ü"/>
            </a:pPr>
            <a:r>
              <a:rPr lang="ar-SA" sz="2400" b="1" dirty="0" smtClean="0">
                <a:solidFill>
                  <a:schemeClr val="accent2">
                    <a:lumMod val="50000"/>
                  </a:schemeClr>
                </a:solidFill>
              </a:rPr>
              <a:t>اكتساب </a:t>
            </a:r>
            <a:r>
              <a:rPr lang="ar-SA" sz="2400" b="1" dirty="0">
                <a:solidFill>
                  <a:schemeClr val="accent2">
                    <a:lumMod val="50000"/>
                  </a:schemeClr>
                </a:solidFill>
              </a:rPr>
              <a:t>طرق التنظيم الادارى .</a:t>
            </a:r>
          </a:p>
          <a:p>
            <a:pPr marL="342900" indent="-342900" algn="r" rtl="1">
              <a:buFont typeface="Wingdings" pitchFamily="2" charset="2"/>
              <a:buChar char="ü"/>
            </a:pPr>
            <a:r>
              <a:rPr lang="ar-SA" sz="2400" b="1" dirty="0" smtClean="0">
                <a:solidFill>
                  <a:schemeClr val="accent2">
                    <a:lumMod val="50000"/>
                  </a:schemeClr>
                </a:solidFill>
              </a:rPr>
              <a:t>ورشة </a:t>
            </a:r>
            <a:r>
              <a:rPr lang="ar-SA" sz="2400" b="1" dirty="0">
                <a:solidFill>
                  <a:schemeClr val="accent2">
                    <a:lumMod val="50000"/>
                  </a:schemeClr>
                </a:solidFill>
              </a:rPr>
              <a:t>عمل مضغرة على اكتساب مهارات التنظيم</a:t>
            </a:r>
          </a:p>
        </p:txBody>
      </p:sp>
    </p:spTree>
    <p:extLst>
      <p:ext uri="{BB962C8B-B14F-4D97-AF65-F5344CB8AC3E}">
        <p14:creationId xmlns:p14="http://schemas.microsoft.com/office/powerpoint/2010/main" xmlns="" val="318279813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barn(inVertical)">
                                      <p:cBhvr>
                                        <p:cTn id="16" dur="500"/>
                                        <p:tgtEl>
                                          <p:spTgt spid="1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Effect transition="in" filter="barn(inVertical)">
                                      <p:cBhvr>
                                        <p:cTn id="21" dur="500"/>
                                        <p:tgtEl>
                                          <p:spTgt spid="1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6">
                                            <p:txEl>
                                              <p:pRg st="2" end="2"/>
                                            </p:txEl>
                                          </p:spTgt>
                                        </p:tgtEl>
                                        <p:attrNameLst>
                                          <p:attrName>style.visibility</p:attrName>
                                        </p:attrNameLst>
                                      </p:cBhvr>
                                      <p:to>
                                        <p:strVal val="visible"/>
                                      </p:to>
                                    </p:set>
                                    <p:animEffect transition="in" filter="barn(inVertical)">
                                      <p:cBhvr>
                                        <p:cTn id="26" dur="500"/>
                                        <p:tgtEl>
                                          <p:spTgt spid="1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6">
                                            <p:txEl>
                                              <p:pRg st="3" end="3"/>
                                            </p:txEl>
                                          </p:spTgt>
                                        </p:tgtEl>
                                        <p:attrNameLst>
                                          <p:attrName>style.visibility</p:attrName>
                                        </p:attrNameLst>
                                      </p:cBhvr>
                                      <p:to>
                                        <p:strVal val="visible"/>
                                      </p:to>
                                    </p:set>
                                    <p:animEffect transition="in" filter="barn(inVertical)">
                                      <p:cBhvr>
                                        <p:cTn id="31" dur="500"/>
                                        <p:tgtEl>
                                          <p:spTgt spid="1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6">
                                            <p:txEl>
                                              <p:pRg st="4" end="4"/>
                                            </p:txEl>
                                          </p:spTgt>
                                        </p:tgtEl>
                                        <p:attrNameLst>
                                          <p:attrName>style.visibility</p:attrName>
                                        </p:attrNameLst>
                                      </p:cBhvr>
                                      <p:to>
                                        <p:strVal val="visible"/>
                                      </p:to>
                                    </p:set>
                                    <p:animEffect transition="in" filter="barn(inVertical)">
                                      <p:cBhvr>
                                        <p:cTn id="36" dur="500"/>
                                        <p:tgtEl>
                                          <p:spTgt spid="1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Effect transition="in" filter="barn(inVertical)">
                                      <p:cBhvr>
                                        <p:cTn id="41"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Customers\0000000000000\ادارة الوقت\New folder\Untitled.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2" name="Rectangle 4"/>
          <p:cNvSpPr/>
          <p:nvPr/>
        </p:nvSpPr>
        <p:spPr>
          <a:xfrm>
            <a:off x="2287488" y="304800"/>
            <a:ext cx="4876800" cy="1380530"/>
          </a:xfrm>
          <a:prstGeom prst="rect">
            <a:avLst/>
          </a:prstGeom>
          <a:noFill/>
        </p:spPr>
        <p:txBody>
          <a:bodyPr wrap="none" lIns="91430" tIns="45715" rIns="91430" bIns="45715">
            <a:prstTxWarp prst="textWave1">
              <a:avLst>
                <a:gd name="adj1" fmla="val 6386"/>
                <a:gd name="adj2" fmla="val 0"/>
              </a:avLst>
            </a:prstTxWarp>
            <a:spAutoFit/>
          </a:bodyPr>
          <a:lstStyle/>
          <a:p>
            <a:pPr algn="ctr">
              <a:defRPr/>
            </a:pPr>
            <a:r>
              <a:rPr lang="ar-EG" sz="4800" b="1" dirty="0">
                <a:solidFill>
                  <a:schemeClr val="bg2">
                    <a:lumMod val="50000"/>
                  </a:schemeClr>
                </a:solidFill>
                <a:latin typeface="+mj-lt"/>
                <a:ea typeface="+mj-ea"/>
                <a:cs typeface="+mj-cs"/>
              </a:rPr>
              <a:t>لنبدأ البرنامج</a:t>
            </a:r>
            <a:endParaRPr lang="en-US" sz="4800" b="1" dirty="0">
              <a:solidFill>
                <a:schemeClr val="bg2">
                  <a:lumMod val="50000"/>
                </a:schemeClr>
              </a:solidFill>
              <a:latin typeface="+mj-lt"/>
              <a:ea typeface="+mj-ea"/>
              <a:cs typeface="+mj-cs"/>
            </a:endParaRPr>
          </a:p>
        </p:txBody>
      </p:sp>
      <p:pic>
        <p:nvPicPr>
          <p:cNvPr id="23"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86000" y="1888976"/>
            <a:ext cx="5184576" cy="38656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1315070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تمرير أفقي 8"/>
          <p:cNvSpPr/>
          <p:nvPr/>
        </p:nvSpPr>
        <p:spPr bwMode="auto">
          <a:xfrm>
            <a:off x="519746" y="2060837"/>
            <a:ext cx="8090854" cy="1910687"/>
          </a:xfrm>
          <a:prstGeom prst="horizontalScroll">
            <a:avLst/>
          </a:prstGeom>
          <a:ln>
            <a:headEnd type="none" w="med" len="med"/>
            <a:tailEnd type="none" w="med" len="med"/>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ctr" fontAlgn="base" latinLnBrk="1">
              <a:spcBef>
                <a:spcPct val="0"/>
              </a:spcBef>
              <a:spcAft>
                <a:spcPct val="0"/>
              </a:spcAft>
            </a:pPr>
            <a:endParaRPr lang="ar-EG" dirty="0">
              <a:latin typeface="Gulim" panose="020B0600000101010101" pitchFamily="34" charset="-127"/>
              <a:ea typeface="Gulim" panose="020B0600000101010101" pitchFamily="34" charset="-127"/>
            </a:endParaRPr>
          </a:p>
          <a:p>
            <a:pPr algn="ctr" rtl="1"/>
            <a:r>
              <a:rPr lang="ar-SA" sz="5400" b="1" dirty="0"/>
              <a:t>تمرين مقايضة البطاقات</a:t>
            </a:r>
            <a:endParaRPr lang="en-US" sz="5400" dirty="0"/>
          </a:p>
        </p:txBody>
      </p:sp>
    </p:spTree>
    <p:extLst>
      <p:ext uri="{BB962C8B-B14F-4D97-AF65-F5344CB8AC3E}">
        <p14:creationId xmlns:p14="http://schemas.microsoft.com/office/powerpoint/2010/main" xmlns="" val="212969218"/>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Wave 2"/>
          <p:cNvSpPr/>
          <p:nvPr/>
        </p:nvSpPr>
        <p:spPr>
          <a:xfrm>
            <a:off x="1752600" y="2133600"/>
            <a:ext cx="5257800" cy="2590800"/>
          </a:xfrm>
          <a:prstGeom prst="wave">
            <a:avLst/>
          </a:prstGeom>
        </p:spPr>
        <p:style>
          <a:lnRef idx="1">
            <a:schemeClr val="accent5"/>
          </a:lnRef>
          <a:fillRef idx="3">
            <a:schemeClr val="accent5"/>
          </a:fillRef>
          <a:effectRef idx="2">
            <a:schemeClr val="accent5"/>
          </a:effectRef>
          <a:fontRef idx="minor">
            <a:schemeClr val="lt1"/>
          </a:fontRef>
        </p:style>
        <p:txBody>
          <a:bodyPr rtlCol="1" anchor="ctr"/>
          <a:lstStyle/>
          <a:p>
            <a:pPr algn="ctr" rtl="1"/>
            <a:r>
              <a:rPr lang="ar-EG" sz="5000" dirty="0"/>
              <a:t>مفهوم التنظيم</a:t>
            </a:r>
          </a:p>
        </p:txBody>
      </p:sp>
    </p:spTree>
    <p:extLst>
      <p:ext uri="{BB962C8B-B14F-4D97-AF65-F5344CB8AC3E}">
        <p14:creationId xmlns:p14="http://schemas.microsoft.com/office/powerpoint/2010/main" xmlns="" val="2394446411"/>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06" name="AutoShape 7"/>
          <p:cNvSpPr>
            <a:spLocks noChangeArrowheads="1"/>
          </p:cNvSpPr>
          <p:nvPr/>
        </p:nvSpPr>
        <p:spPr bwMode="auto">
          <a:xfrm>
            <a:off x="4800600" y="381000"/>
            <a:ext cx="4100926" cy="860425"/>
          </a:xfrm>
          <a:prstGeom prst="roundRect">
            <a:avLst>
              <a:gd name="adj" fmla="val 50000"/>
            </a:avLst>
          </a:prstGeom>
          <a:gradFill rotWithShape="1">
            <a:gsLst>
              <a:gs pos="87000">
                <a:srgbClr val="00B0F0"/>
              </a:gs>
              <a:gs pos="100000">
                <a:srgbClr val="3CA1E6">
                  <a:alpha val="0"/>
                  <a:lumMod val="0"/>
                  <a:lumOff val="100000"/>
                </a:srgbClr>
              </a:gs>
            </a:gsLst>
            <a:lin ang="5400000" scaled="1"/>
          </a:gradFill>
          <a:ln>
            <a:noFill/>
          </a:ln>
          <a:effectLst/>
          <a:extLst/>
        </p:spPr>
        <p:txBody>
          <a:bodyPr wrap="none" anchor="ctr"/>
          <a:lstStyle/>
          <a:p>
            <a:pPr algn="ctr" rtl="1" fontAlgn="base">
              <a:spcBef>
                <a:spcPct val="0"/>
              </a:spcBef>
              <a:spcAft>
                <a:spcPct val="0"/>
              </a:spcAft>
            </a:pPr>
            <a:r>
              <a:rPr lang="ar-EG" sz="4000" dirty="0">
                <a:latin typeface="SimHei" panose="02010609060101010101" pitchFamily="49" charset="-122"/>
              </a:rPr>
              <a:t>تاريخية التنظيم الإداري</a:t>
            </a:r>
          </a:p>
        </p:txBody>
      </p:sp>
      <p:sp>
        <p:nvSpPr>
          <p:cNvPr id="76" name="AutoShape 3"/>
          <p:cNvSpPr>
            <a:spLocks noChangeArrowheads="1"/>
          </p:cNvSpPr>
          <p:nvPr/>
        </p:nvSpPr>
        <p:spPr bwMode="auto">
          <a:xfrm flipH="1">
            <a:off x="2286000" y="1981199"/>
            <a:ext cx="6858000" cy="1200329"/>
          </a:xfrm>
          <a:prstGeom prst="chevron">
            <a:avLst>
              <a:gd name="adj" fmla="val 53146"/>
            </a:avLst>
          </a:prstGeom>
          <a:gradFill rotWithShape="1">
            <a:gsLst>
              <a:gs pos="0">
                <a:srgbClr val="580058"/>
              </a:gs>
              <a:gs pos="100000">
                <a:srgbClr val="80008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r" rtl="1" fontAlgn="base">
              <a:spcBef>
                <a:spcPct val="0"/>
              </a:spcBef>
              <a:spcAft>
                <a:spcPct val="0"/>
              </a:spcAft>
            </a:pPr>
            <a:endParaRPr lang="ar-EG" sz="3200" dirty="0">
              <a:solidFill>
                <a:schemeClr val="bg1"/>
              </a:solidFill>
              <a:cs typeface="Arial" panose="020B0604020202020204" pitchFamily="34" charset="0"/>
              <a:sym typeface="宋体" panose="02010600030101010101" pitchFamily="2" charset="-122"/>
            </a:endParaRPr>
          </a:p>
        </p:txBody>
      </p:sp>
      <p:sp>
        <p:nvSpPr>
          <p:cNvPr id="2" name="Rectangle 1"/>
          <p:cNvSpPr/>
          <p:nvPr/>
        </p:nvSpPr>
        <p:spPr>
          <a:xfrm>
            <a:off x="2590800" y="1981200"/>
            <a:ext cx="5995987" cy="1200329"/>
          </a:xfrm>
          <a:prstGeom prst="rect">
            <a:avLst/>
          </a:prstGeom>
        </p:spPr>
        <p:txBody>
          <a:bodyPr wrap="square">
            <a:spAutoFit/>
          </a:bodyPr>
          <a:lstStyle/>
          <a:p>
            <a:pPr algn="justLow" rtl="1"/>
            <a:r>
              <a:rPr lang="ar-EG" sz="2400" b="1" dirty="0">
                <a:solidFill>
                  <a:schemeClr val="bg1"/>
                </a:solidFill>
              </a:rPr>
              <a:t> كان علم التنظيم في القرن الثامن عشر، موروثاً عن نموذج القرون الوسطى إذ تم استخدام تشبيهين بشكل متكرر لوصف المجتمع آنذاك:</a:t>
            </a:r>
          </a:p>
        </p:txBody>
      </p:sp>
      <p:pic>
        <p:nvPicPr>
          <p:cNvPr id="3" name="Picture 2"/>
          <p:cNvPicPr>
            <a:picLocks noChangeAspect="1"/>
          </p:cNvPicPr>
          <p:nvPr/>
        </p:nvPicPr>
        <p:blipFill>
          <a:blip r:embed="rId3" cstate="print"/>
          <a:stretch>
            <a:fillRect/>
          </a:stretch>
        </p:blipFill>
        <p:spPr>
          <a:xfrm>
            <a:off x="857250" y="3657600"/>
            <a:ext cx="2857500" cy="1905000"/>
          </a:xfrm>
          <a:prstGeom prst="rect">
            <a:avLst/>
          </a:prstGeom>
        </p:spPr>
      </p:pic>
    </p:spTree>
    <p:extLst>
      <p:ext uri="{BB962C8B-B14F-4D97-AF65-F5344CB8AC3E}">
        <p14:creationId xmlns:p14="http://schemas.microsoft.com/office/powerpoint/2010/main" xmlns="" val="2056218796"/>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barn(inVertical)">
                                      <p:cBhvr>
                                        <p:cTn id="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F:\Customers\0000000000000\ادارة الوقت\New folder\Untitle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664" y="0"/>
            <a:ext cx="9118671" cy="68580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3" name="Diagram 2"/>
          <p:cNvGraphicFramePr/>
          <p:nvPr>
            <p:extLst>
              <p:ext uri="{D42A27DB-BD31-4B8C-83A1-F6EECF244321}">
                <p14:modId xmlns:p14="http://schemas.microsoft.com/office/powerpoint/2010/main" xmlns="" val="272860408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42"/>
          <p:cNvGrpSpPr>
            <a:grpSpLocks/>
          </p:cNvGrpSpPr>
          <p:nvPr/>
        </p:nvGrpSpPr>
        <p:grpSpPr bwMode="auto">
          <a:xfrm>
            <a:off x="7486650" y="304800"/>
            <a:ext cx="1323975" cy="1320800"/>
            <a:chOff x="0" y="0"/>
            <a:chExt cx="1360" cy="1356"/>
          </a:xfrm>
        </p:grpSpPr>
        <p:grpSp>
          <p:nvGrpSpPr>
            <p:cNvPr id="4" name="Group 43"/>
            <p:cNvGrpSpPr>
              <a:grpSpLocks/>
            </p:cNvGrpSpPr>
            <p:nvPr/>
          </p:nvGrpSpPr>
          <p:grpSpPr bwMode="auto">
            <a:xfrm>
              <a:off x="0" y="0"/>
              <a:ext cx="1360" cy="1356"/>
              <a:chOff x="0" y="0"/>
              <a:chExt cx="1248" cy="1240"/>
            </a:xfrm>
          </p:grpSpPr>
          <p:sp>
            <p:nvSpPr>
              <p:cNvPr id="46" name="Oval 7"/>
              <p:cNvSpPr>
                <a:spLocks noChangeArrowheads="1"/>
              </p:cNvSpPr>
              <p:nvPr/>
            </p:nvSpPr>
            <p:spPr bwMode="auto">
              <a:xfrm>
                <a:off x="0" y="0"/>
                <a:ext cx="1248" cy="1240"/>
              </a:xfrm>
              <a:prstGeom prst="ellipse">
                <a:avLst/>
              </a:prstGeom>
              <a:solidFill>
                <a:srgbClr val="808080"/>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7" name="Oval 8"/>
              <p:cNvSpPr>
                <a:spLocks noChangeArrowheads="1"/>
              </p:cNvSpPr>
              <p:nvPr/>
            </p:nvSpPr>
            <p:spPr bwMode="auto">
              <a:xfrm>
                <a:off x="33" y="25"/>
                <a:ext cx="1190" cy="1190"/>
              </a:xfrm>
              <a:prstGeom prst="ellipse">
                <a:avLst/>
              </a:prstGeom>
              <a:gradFill rotWithShape="1">
                <a:gsLst>
                  <a:gs pos="0">
                    <a:srgbClr val="F8F8F8"/>
                  </a:gs>
                  <a:gs pos="100000">
                    <a:srgbClr val="41414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8" name="Oval 9"/>
              <p:cNvSpPr>
                <a:spLocks noChangeArrowheads="1"/>
              </p:cNvSpPr>
              <p:nvPr/>
            </p:nvSpPr>
            <p:spPr bwMode="auto">
              <a:xfrm>
                <a:off x="82" y="74"/>
                <a:ext cx="1092" cy="1092"/>
              </a:xfrm>
              <a:prstGeom prst="ellipse">
                <a:avLst/>
              </a:prstGeom>
              <a:solidFill>
                <a:srgbClr val="808080">
                  <a:alpha val="25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49" name="Oval 10"/>
              <p:cNvSpPr>
                <a:spLocks noChangeArrowheads="1"/>
              </p:cNvSpPr>
              <p:nvPr/>
            </p:nvSpPr>
            <p:spPr bwMode="auto">
              <a:xfrm>
                <a:off x="115" y="99"/>
                <a:ext cx="1026" cy="1026"/>
              </a:xfrm>
              <a:prstGeom prst="ellipse">
                <a:avLst/>
              </a:prstGeom>
              <a:solidFill>
                <a:srgbClr val="808080">
                  <a:alpha val="29999"/>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0" name="Oval 11"/>
              <p:cNvSpPr>
                <a:spLocks noChangeArrowheads="1"/>
              </p:cNvSpPr>
              <p:nvPr/>
            </p:nvSpPr>
            <p:spPr bwMode="auto">
              <a:xfrm>
                <a:off x="129" y="115"/>
                <a:ext cx="993" cy="994"/>
              </a:xfrm>
              <a:prstGeom prst="ellipse">
                <a:avLst/>
              </a:prstGeom>
              <a:gradFill rotWithShape="1">
                <a:gsLst>
                  <a:gs pos="0">
                    <a:srgbClr val="5C5C5C"/>
                  </a:gs>
                  <a:gs pos="100000">
                    <a:srgbClr val="FFFFFF"/>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sp>
          <p:nvSpPr>
            <p:cNvPr id="45" name="Oval 12"/>
            <p:cNvSpPr>
              <a:spLocks noChangeArrowheads="1"/>
            </p:cNvSpPr>
            <p:nvPr/>
          </p:nvSpPr>
          <p:spPr bwMode="auto">
            <a:xfrm>
              <a:off x="161" y="148"/>
              <a:ext cx="1052" cy="1054"/>
            </a:xfrm>
            <a:prstGeom prst="ellipse">
              <a:avLst/>
            </a:prstGeom>
            <a:gradFill rotWithShape="1">
              <a:gsLst>
                <a:gs pos="0">
                  <a:srgbClr val="3A003A"/>
                </a:gs>
                <a:gs pos="100000">
                  <a:srgbClr val="800080"/>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grpSp>
        <p:nvGrpSpPr>
          <p:cNvPr id="5" name="Group 50"/>
          <p:cNvGrpSpPr>
            <a:grpSpLocks/>
          </p:cNvGrpSpPr>
          <p:nvPr/>
        </p:nvGrpSpPr>
        <p:grpSpPr bwMode="auto">
          <a:xfrm>
            <a:off x="7716838" y="512763"/>
            <a:ext cx="879475" cy="885825"/>
            <a:chOff x="0" y="0"/>
            <a:chExt cx="876" cy="882"/>
          </a:xfrm>
        </p:grpSpPr>
        <p:sp>
          <p:nvSpPr>
            <p:cNvPr id="52" name="Oval 51"/>
            <p:cNvSpPr>
              <a:spLocks noChangeArrowheads="1"/>
            </p:cNvSpPr>
            <p:nvPr/>
          </p:nvSpPr>
          <p:spPr bwMode="auto">
            <a:xfrm>
              <a:off x="0" y="0"/>
              <a:ext cx="876" cy="876"/>
            </a:xfrm>
            <a:prstGeom prst="ellipse">
              <a:avLst/>
            </a:prstGeom>
            <a:noFill/>
            <a:ln w="19050" cmpd="sng">
              <a:solidFill>
                <a:srgbClr val="FFFFFF">
                  <a:alpha val="17000"/>
                </a:srgbClr>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3" name="Line 15"/>
            <p:cNvSpPr>
              <a:spLocks noChangeShapeType="1"/>
            </p:cNvSpPr>
            <p:nvPr/>
          </p:nvSpPr>
          <p:spPr bwMode="auto">
            <a:xfrm>
              <a:off x="441" y="0"/>
              <a:ext cx="1" cy="870"/>
            </a:xfrm>
            <a:prstGeom prst="line">
              <a:avLst/>
            </a:prstGeom>
            <a:noFill/>
            <a:ln w="19050" cmpd="sng">
              <a:solidFill>
                <a:srgbClr val="FFFFFF">
                  <a:alpha val="17000"/>
                </a:srgbClr>
              </a:solidFill>
              <a:round/>
              <a:headEnd/>
              <a:tailEnd/>
            </a:ln>
            <a:extLst>
              <a:ext uri="{909E8E84-426E-40DD-AFC4-6F175D3DCCD1}">
                <a14:hiddenFill xmlns:a14="http://schemas.microsoft.com/office/drawing/2010/main" xmlns="">
                  <a:no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4" name="Line 16"/>
            <p:cNvSpPr>
              <a:spLocks noChangeShapeType="1"/>
            </p:cNvSpPr>
            <p:nvPr/>
          </p:nvSpPr>
          <p:spPr bwMode="auto">
            <a:xfrm>
              <a:off x="0" y="435"/>
              <a:ext cx="876" cy="1"/>
            </a:xfrm>
            <a:prstGeom prst="line">
              <a:avLst/>
            </a:prstGeom>
            <a:noFill/>
            <a:ln w="19050" cmpd="sng">
              <a:solidFill>
                <a:srgbClr val="FFFFFF">
                  <a:alpha val="17000"/>
                </a:srgbClr>
              </a:solidFill>
              <a:round/>
              <a:headEnd/>
              <a:tailEnd/>
            </a:ln>
            <a:extLst>
              <a:ext uri="{909E8E84-426E-40DD-AFC4-6F175D3DCCD1}">
                <a14:hiddenFill xmlns:a14="http://schemas.microsoft.com/office/drawing/2010/main" xmlns="">
                  <a:no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5" name="Freeform 54"/>
            <p:cNvSpPr>
              <a:spLocks noChangeArrowheads="1"/>
            </p:cNvSpPr>
            <p:nvPr/>
          </p:nvSpPr>
          <p:spPr bwMode="auto">
            <a:xfrm>
              <a:off x="500" y="6"/>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6" name="Freeform 55"/>
            <p:cNvSpPr>
              <a:spLocks noChangeArrowheads="1"/>
            </p:cNvSpPr>
            <p:nvPr/>
          </p:nvSpPr>
          <p:spPr bwMode="auto">
            <a:xfrm>
              <a:off x="203" y="12"/>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7" name="Freeform 56"/>
            <p:cNvSpPr>
              <a:spLocks noChangeArrowheads="1"/>
            </p:cNvSpPr>
            <p:nvPr/>
          </p:nvSpPr>
          <p:spPr bwMode="auto">
            <a:xfrm rot="5400000">
              <a:off x="366" y="358"/>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sp>
          <p:nvSpPr>
            <p:cNvPr id="58" name="Freeform 57"/>
            <p:cNvSpPr>
              <a:spLocks noChangeArrowheads="1"/>
            </p:cNvSpPr>
            <p:nvPr/>
          </p:nvSpPr>
          <p:spPr bwMode="auto">
            <a:xfrm rot="16200000" flipV="1">
              <a:off x="374" y="-142"/>
              <a:ext cx="114" cy="653"/>
            </a:xfrm>
            <a:custGeom>
              <a:avLst/>
              <a:gdLst>
                <a:gd name="T0" fmla="*/ 1 w 197"/>
                <a:gd name="T1" fmla="*/ 0 h 870"/>
                <a:gd name="T2" fmla="*/ 0 w 197"/>
                <a:gd name="T3" fmla="*/ 19 h 870"/>
                <a:gd name="T4" fmla="*/ 1 w 197"/>
                <a:gd name="T5" fmla="*/ 37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custGeom>
            <a:noFill/>
            <a:ln w="19050" cmpd="sng">
              <a:solidFill>
                <a:srgbClr val="FFFFFF">
                  <a:alpha val="17000"/>
                </a:srgbClr>
              </a:solidFill>
              <a:miter lim="800000"/>
              <a:headEnd/>
              <a:tailEnd/>
            </a:ln>
            <a:extLst>
              <a:ext uri="{909E8E84-426E-40DD-AFC4-6F175D3DCCD1}">
                <a14:hiddenFill xmlns:a14="http://schemas.microsoft.com/office/drawing/2010/main" xmlns="">
                  <a:solidFill>
                    <a:srgbClr val="FFFFFF"/>
                  </a:solidFill>
                </a14:hiddenFill>
              </a:ext>
            </a:extLst>
          </p:spPr>
          <p:txBody>
            <a:bodyPr/>
            <a:lstStyle/>
            <a:p>
              <a:pPr algn="l" rtl="0" fontAlgn="base">
                <a:spcBef>
                  <a:spcPct val="0"/>
                </a:spcBef>
                <a:spcAft>
                  <a:spcPct val="0"/>
                </a:spcAft>
              </a:pPr>
              <a:endParaRPr lang="ar-EG" sz="4000">
                <a:solidFill>
                  <a:srgbClr val="000000"/>
                </a:solidFill>
                <a:cs typeface="Arial" panose="020B0604020202020204" pitchFamily="34" charset="0"/>
                <a:sym typeface="宋体" panose="02010600030101010101" pitchFamily="2" charset="-122"/>
              </a:endParaRPr>
            </a:p>
          </p:txBody>
        </p:sp>
      </p:grpSp>
      <p:sp>
        <p:nvSpPr>
          <p:cNvPr id="59" name="Rectangle 58"/>
          <p:cNvSpPr>
            <a:spLocks noChangeArrowheads="1"/>
          </p:cNvSpPr>
          <p:nvPr/>
        </p:nvSpPr>
        <p:spPr bwMode="auto">
          <a:xfrm>
            <a:off x="7597798" y="609600"/>
            <a:ext cx="111120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fontAlgn="base">
              <a:spcBef>
                <a:spcPct val="0"/>
              </a:spcBef>
              <a:spcAft>
                <a:spcPct val="0"/>
              </a:spcAft>
            </a:pPr>
            <a:r>
              <a:rPr lang="ar-EG" sz="3600" b="1" dirty="0">
                <a:solidFill>
                  <a:srgbClr val="F8F8F8"/>
                </a:solidFill>
                <a:sym typeface="Calibri" panose="020F0502020204030204" pitchFamily="34" charset="0"/>
              </a:rPr>
              <a:t>أولهما</a:t>
            </a:r>
            <a:endParaRPr lang="ar-EG" altLang="en-US" sz="3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00660921"/>
      </p:ext>
    </p:extLst>
  </p:cSld>
  <p:clrMapOvr>
    <a:masterClrMapping/>
  </p:clrMapOvr>
  <mc:AlternateContent xmlns:mc="http://schemas.openxmlformats.org/markup-compatibility/2006">
    <mc:Choice xmlns:p14="http://schemas.microsoft.com/office/powerpoint/2010/main" xmlns="" Requires="p14">
      <p:transition spd="slow" p14:dur="1600">
        <p:blinds dir="vert"/>
        <p:sndAc>
          <p:endSnd/>
        </p:sndAc>
      </p:transition>
    </mc:Choice>
    <mc:Fallback>
      <p:transition spd="slow">
        <p:blinds dir="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style.rotation</p:attrName>
                                        </p:attrNameLst>
                                      </p:cBhvr>
                                      <p:tavLst>
                                        <p:tav tm="0">
                                          <p:val>
                                            <p:fltVal val="720"/>
                                          </p:val>
                                        </p:tav>
                                        <p:tav tm="100000">
                                          <p:val>
                                            <p:fltVal val="0"/>
                                          </p:val>
                                        </p:tav>
                                      </p:tavLst>
                                    </p:anim>
                                    <p:anim calcmode="lin" valueType="num">
                                      <p:cBhvr>
                                        <p:cTn id="15" dur="2000" fill="hold"/>
                                        <p:tgtEl>
                                          <p:spTgt spid="5"/>
                                        </p:tgtEl>
                                        <p:attrNameLst>
                                          <p:attrName>ppt_h</p:attrName>
                                        </p:attrNameLst>
                                      </p:cBhvr>
                                      <p:tavLst>
                                        <p:tav tm="0">
                                          <p:val>
                                            <p:fltVal val="0"/>
                                          </p:val>
                                        </p:tav>
                                        <p:tav tm="100000">
                                          <p:val>
                                            <p:strVal val="#ppt_h"/>
                                          </p:val>
                                        </p:tav>
                                      </p:tavLst>
                                    </p:anim>
                                    <p:anim calcmode="lin" valueType="num">
                                      <p:cBhvr>
                                        <p:cTn id="16" dur="2000" fill="hold"/>
                                        <p:tgtEl>
                                          <p:spTgt spid="5"/>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fade">
                                      <p:cBhvr>
                                        <p:cTn id="19" dur="2000"/>
                                        <p:tgtEl>
                                          <p:spTgt spid="59"/>
                                        </p:tgtEl>
                                      </p:cBhvr>
                                    </p:animEffect>
                                    <p:anim calcmode="lin" valueType="num">
                                      <p:cBhvr>
                                        <p:cTn id="20" dur="2000" fill="hold"/>
                                        <p:tgtEl>
                                          <p:spTgt spid="59"/>
                                        </p:tgtEl>
                                        <p:attrNameLst>
                                          <p:attrName>style.rotation</p:attrName>
                                        </p:attrNameLst>
                                      </p:cBhvr>
                                      <p:tavLst>
                                        <p:tav tm="0">
                                          <p:val>
                                            <p:fltVal val="720"/>
                                          </p:val>
                                        </p:tav>
                                        <p:tav tm="100000">
                                          <p:val>
                                            <p:fltVal val="0"/>
                                          </p:val>
                                        </p:tav>
                                      </p:tavLst>
                                    </p:anim>
                                    <p:anim calcmode="lin" valueType="num">
                                      <p:cBhvr>
                                        <p:cTn id="21" dur="2000" fill="hold"/>
                                        <p:tgtEl>
                                          <p:spTgt spid="59"/>
                                        </p:tgtEl>
                                        <p:attrNameLst>
                                          <p:attrName>ppt_h</p:attrName>
                                        </p:attrNameLst>
                                      </p:cBhvr>
                                      <p:tavLst>
                                        <p:tav tm="0">
                                          <p:val>
                                            <p:fltVal val="0"/>
                                          </p:val>
                                        </p:tav>
                                        <p:tav tm="100000">
                                          <p:val>
                                            <p:strVal val="#ppt_h"/>
                                          </p:val>
                                        </p:tav>
                                      </p:tavLst>
                                    </p:anim>
                                    <p:anim calcmode="lin" valueType="num">
                                      <p:cBhvr>
                                        <p:cTn id="22" dur="2000" fill="hold"/>
                                        <p:tgtEl>
                                          <p:spTgt spid="5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عرض على الشاشة (3:4)‏</PresentationFormat>
  <Paragraphs>38</Paragraphs>
  <Slides>10</Slides>
  <Notes>4</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2018-12-29T17:13:44Z</dcterms:created>
  <dcterms:modified xsi:type="dcterms:W3CDTF">2018-12-29T17:14:29Z</dcterms:modified>
</cp:coreProperties>
</file>