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46" d="100"/>
          <a:sy n="46" d="100"/>
        </p:scale>
        <p:origin x="-3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7F907-8B60-4EDC-8149-91010BFD1AFF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67D9C-5E31-4800-A0D6-223948C55FC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7F907-8B60-4EDC-8149-91010BFD1AFF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67D9C-5E31-4800-A0D6-223948C55FC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7F907-8B60-4EDC-8149-91010BFD1AFF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67D9C-5E31-4800-A0D6-223948C55FC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7F907-8B60-4EDC-8149-91010BFD1AFF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67D9C-5E31-4800-A0D6-223948C55FC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7F907-8B60-4EDC-8149-91010BFD1AFF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67D9C-5E31-4800-A0D6-223948C55FC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7F907-8B60-4EDC-8149-91010BFD1AFF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67D9C-5E31-4800-A0D6-223948C55FC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7F907-8B60-4EDC-8149-91010BFD1AFF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67D9C-5E31-4800-A0D6-223948C55FC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7F907-8B60-4EDC-8149-91010BFD1AFF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67D9C-5E31-4800-A0D6-223948C55FC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7F907-8B60-4EDC-8149-91010BFD1AFF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67D9C-5E31-4800-A0D6-223948C55FC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7F907-8B60-4EDC-8149-91010BFD1AFF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67D9C-5E31-4800-A0D6-223948C55FC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7F907-8B60-4EDC-8149-91010BFD1AFF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67D9C-5E31-4800-A0D6-223948C55FC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7F907-8B60-4EDC-8149-91010BFD1AFF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67D9C-5E31-4800-A0D6-223948C55FCE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07604" y="404664"/>
            <a:ext cx="7128792" cy="1512168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>
            <a:prstTxWarp prst="textStop">
              <a:avLst/>
            </a:prstTxWarp>
          </a:bodyPr>
          <a:lstStyle/>
          <a:p>
            <a:r>
              <a:rPr lang="ar-EG" sz="6000" b="1" dirty="0">
                <a:ln w="6600">
                  <a:solidFill>
                    <a:srgbClr val="333399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333399"/>
                  </a:outerShdw>
                </a:effectLst>
              </a:rPr>
              <a:t>اخلاقيات العمل</a:t>
            </a:r>
          </a:p>
        </p:txBody>
      </p:sp>
    </p:spTree>
    <p:extLst>
      <p:ext uri="{BB962C8B-B14F-4D97-AF65-F5344CB8AC3E}">
        <p14:creationId xmlns:p14="http://schemas.microsoft.com/office/powerpoint/2010/main" xmlns="" val="107412033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174304" y="116633"/>
            <a:ext cx="6934200" cy="71596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EB632D"/>
            </a:solidFill>
            <a:prstDash val="solid"/>
          </a:ln>
          <a:effectLst/>
        </p:spPr>
        <p:txBody>
          <a:bodyPr vert="horz" lIns="91430" tIns="45715" rIns="91430" bIns="45715" rtlCol="0" anchor="ctr">
            <a:normAutofit fontScale="92500" lnSpcReduction="10000"/>
          </a:bodyPr>
          <a:lstStyle>
            <a:lvl1pPr algn="ctr" defTabSz="1007943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100794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B632D">
                    <a:lumMod val="50000"/>
                  </a:srgbClr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الهدف العام للبرنامج التدريبي </a:t>
            </a:r>
            <a:endParaRPr kumimoji="0" lang="en-US" sz="4900" b="1" i="0" u="none" strike="noStrike" kern="1200" cap="none" spc="0" normalizeH="0" baseline="0" noProof="0" dirty="0">
              <a:ln>
                <a:noFill/>
              </a:ln>
              <a:solidFill>
                <a:srgbClr val="EB632D">
                  <a:lumMod val="50000"/>
                </a:srgbClr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5" name="Folded Corner 4"/>
          <p:cNvSpPr/>
          <p:nvPr/>
        </p:nvSpPr>
        <p:spPr bwMode="auto">
          <a:xfrm>
            <a:off x="2483768" y="2204120"/>
            <a:ext cx="6300192" cy="862508"/>
          </a:xfrm>
          <a:prstGeom prst="foldedCorner">
            <a:avLst/>
          </a:prstGeom>
          <a:gradFill rotWithShape="1">
            <a:gsLst>
              <a:gs pos="0">
                <a:srgbClr val="E82683">
                  <a:tint val="50000"/>
                  <a:satMod val="300000"/>
                </a:srgbClr>
              </a:gs>
              <a:gs pos="35000">
                <a:srgbClr val="E82683">
                  <a:tint val="37000"/>
                  <a:satMod val="300000"/>
                </a:srgbClr>
              </a:gs>
              <a:gs pos="100000">
                <a:srgbClr val="E82683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E82683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none" lIns="91430" tIns="45715" rIns="91430" bIns="45715" numCol="1" rtl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30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2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83769" y="2204864"/>
            <a:ext cx="6156176" cy="861764"/>
          </a:xfrm>
          <a:prstGeom prst="rect">
            <a:avLst/>
          </a:prstGeom>
        </p:spPr>
        <p:txBody>
          <a:bodyPr wrap="square" lIns="91430" tIns="45715" rIns="91430" bIns="45715">
            <a:sp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500" b="1" kern="0" dirty="0">
                <a:solidFill>
                  <a:srgbClr val="EB632D">
                    <a:lumMod val="50000"/>
                  </a:srgbClr>
                </a:solidFill>
              </a:rPr>
              <a:t>هو برنامج تدريبى يقوم على تنظيم رفع قيم الاخلاق فى العمل</a:t>
            </a:r>
            <a:endParaRPr kumimoji="0" lang="ar-EG" sz="2500" b="1" i="0" u="none" strike="noStrike" kern="0" cap="none" spc="0" normalizeH="0" baseline="0" noProof="0" dirty="0" smtClean="0">
              <a:ln>
                <a:noFill/>
              </a:ln>
              <a:solidFill>
                <a:srgbClr val="EB632D">
                  <a:lumMod val="50000"/>
                </a:srgbClr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923237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7"/>
          <p:cNvSpPr>
            <a:spLocks noChangeArrowheads="1"/>
          </p:cNvSpPr>
          <p:nvPr/>
        </p:nvSpPr>
        <p:spPr bwMode="auto">
          <a:xfrm>
            <a:off x="2913410" y="1057157"/>
            <a:ext cx="4630390" cy="668992"/>
          </a:xfrm>
          <a:prstGeom prst="roundRect">
            <a:avLst>
              <a:gd name="adj" fmla="val 50000"/>
            </a:avLst>
          </a:prstGeom>
          <a:solidFill>
            <a:sysClr val="window" lastClr="FFFFFF"/>
          </a:solidFill>
          <a:ln w="25400" cap="flat" cmpd="sng" algn="ctr">
            <a:solidFill>
              <a:srgbClr val="6D2D7A"/>
            </a:solidFill>
            <a:prstDash val="solid"/>
          </a:ln>
          <a:effectLst/>
          <a:extLst/>
        </p:spPr>
        <p:txBody>
          <a:bodyPr wrap="none" lIns="91430" tIns="45715" rIns="91430" bIns="45715" anchor="ctr"/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HY헤드라인M" pitchFamily="2" charset="-127"/>
                <a:cs typeface="+mn-cs"/>
              </a:rPr>
              <a:t>الإلتزام بوقت البرنامج وفترات الاستراحة</a:t>
            </a:r>
          </a:p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HY헤드라인M" pitchFamily="2" charset="-127"/>
                <a:cs typeface="+mn-cs"/>
              </a:rPr>
              <a:t> دليل وعيك</a:t>
            </a: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HY헤드라인M" pitchFamily="2" charset="-127"/>
              <a:cs typeface="+mn-cs"/>
            </a:endParaRPr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2903080" y="2170874"/>
            <a:ext cx="4630390" cy="668992"/>
          </a:xfrm>
          <a:prstGeom prst="roundRect">
            <a:avLst>
              <a:gd name="adj" fmla="val 50000"/>
            </a:avLst>
          </a:prstGeom>
          <a:solidFill>
            <a:sysClr val="window" lastClr="FFFFFF"/>
          </a:solidFill>
          <a:ln w="25400" cap="flat" cmpd="sng" algn="ctr">
            <a:solidFill>
              <a:srgbClr val="6D2D7A"/>
            </a:solidFill>
            <a:prstDash val="solid"/>
          </a:ln>
          <a:effectLst/>
          <a:extLst/>
        </p:spPr>
        <p:txBody>
          <a:bodyPr wrap="none" lIns="91430" tIns="45715" rIns="91430" bIns="45715" anchor="ctr"/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HY헤드라인M" pitchFamily="2" charset="-127"/>
                <a:cs typeface="+mn-cs"/>
              </a:rPr>
              <a:t>لاتدع هاتفك المتنقل يشوش أفكار من حولك</a:t>
            </a:r>
            <a:endParaRPr kumimoji="0" lang="ar-SA" sz="24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HY헤드라인M" pitchFamily="2" charset="-127"/>
              <a:cs typeface="+mn-cs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2892751" y="3284591"/>
            <a:ext cx="4630390" cy="668992"/>
          </a:xfrm>
          <a:prstGeom prst="roundRect">
            <a:avLst>
              <a:gd name="adj" fmla="val 50000"/>
            </a:avLst>
          </a:prstGeom>
          <a:solidFill>
            <a:sysClr val="window" lastClr="FFFFFF"/>
          </a:solidFill>
          <a:ln w="25400" cap="flat" cmpd="sng" algn="ctr">
            <a:solidFill>
              <a:srgbClr val="6D2D7A"/>
            </a:solidFill>
            <a:prstDash val="solid"/>
          </a:ln>
          <a:effectLst/>
          <a:extLst/>
        </p:spPr>
        <p:txBody>
          <a:bodyPr wrap="none" lIns="91430" tIns="45715" rIns="91430" bIns="45715" anchor="ctr"/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HY헤드라인M" pitchFamily="2" charset="-127"/>
                <a:cs typeface="+mn-cs"/>
              </a:rPr>
              <a:t>الأسئلة والنقاش متاحة في محتوى البرنامج</a:t>
            </a:r>
            <a:endParaRPr kumimoji="0" lang="ar-SA" sz="24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HY헤드라인M" pitchFamily="2" charset="-127"/>
              <a:cs typeface="+mn-cs"/>
            </a:endParaRP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2882421" y="4398308"/>
            <a:ext cx="4630390" cy="668992"/>
          </a:xfrm>
          <a:prstGeom prst="roundRect">
            <a:avLst>
              <a:gd name="adj" fmla="val 50000"/>
            </a:avLst>
          </a:prstGeom>
          <a:solidFill>
            <a:sysClr val="window" lastClr="FFFFFF"/>
          </a:solidFill>
          <a:ln w="25400" cap="flat" cmpd="sng" algn="ctr">
            <a:solidFill>
              <a:srgbClr val="6D2D7A"/>
            </a:solidFill>
            <a:prstDash val="solid"/>
          </a:ln>
          <a:effectLst/>
          <a:extLst/>
        </p:spPr>
        <p:txBody>
          <a:bodyPr wrap="none" lIns="91430" tIns="45715" rIns="91430" bIns="45715" anchor="ctr"/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HY헤드라인M" pitchFamily="2" charset="-127"/>
                <a:cs typeface="+mn-cs"/>
              </a:rPr>
              <a:t>إبتسامتك و تعاونك دليل حب العمل الجماعي</a:t>
            </a:r>
            <a:endParaRPr kumimoji="0" lang="ar-SA" sz="24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HY헤드라인M" pitchFamily="2" charset="-127"/>
              <a:cs typeface="+mn-cs"/>
            </a:endParaRPr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2872091" y="5512025"/>
            <a:ext cx="4630390" cy="668992"/>
          </a:xfrm>
          <a:prstGeom prst="roundRect">
            <a:avLst>
              <a:gd name="adj" fmla="val 50000"/>
            </a:avLst>
          </a:prstGeom>
          <a:solidFill>
            <a:sysClr val="window" lastClr="FFFFFF"/>
          </a:solidFill>
          <a:ln w="25400" cap="flat" cmpd="sng" algn="ctr">
            <a:solidFill>
              <a:srgbClr val="6D2D7A"/>
            </a:solidFill>
            <a:prstDash val="solid"/>
          </a:ln>
          <a:effectLst/>
          <a:extLst/>
        </p:spPr>
        <p:txBody>
          <a:bodyPr wrap="none" lIns="91430" tIns="45715" rIns="91430" bIns="45715" anchor="ctr"/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HY헤드라인M" pitchFamily="2" charset="-127"/>
                <a:cs typeface="+mn-cs"/>
              </a:rPr>
              <a:t>تأقلمك مع المدرب و تنفيذ التمارين يسهل</a:t>
            </a:r>
          </a:p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HY헤드라인M" pitchFamily="2" charset="-127"/>
                <a:cs typeface="+mn-cs"/>
              </a:rPr>
              <a:t> استيعاب المادة العلمية</a:t>
            </a:r>
            <a:endParaRPr kumimoji="0" lang="ar-SA" sz="24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HY헤드라인M" pitchFamily="2" charset="-127"/>
              <a:cs typeface="+mn-cs"/>
            </a:endParaRPr>
          </a:p>
        </p:txBody>
      </p:sp>
      <p:pic>
        <p:nvPicPr>
          <p:cNvPr id="8" name="Picture 6" descr="F:\دينى\work\صور\15460_IPhone_Locke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62100" y="1790700"/>
            <a:ext cx="114300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F:\دينى\work\صور\imagت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00201" y="2933700"/>
            <a:ext cx="1155607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F:\دينى\work\صور\إدارة الوقت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52600" y="647700"/>
            <a:ext cx="106194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9" descr="F:\دينى\work\صور\848484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80020" y="5143500"/>
            <a:ext cx="1107160" cy="13335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F:\دينى\work\صور\kid-smail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076701"/>
            <a:ext cx="1302880" cy="12881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6629400" y="116633"/>
            <a:ext cx="2479104" cy="71596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EB632D"/>
            </a:solidFill>
            <a:prstDash val="solid"/>
          </a:ln>
          <a:effectLst/>
        </p:spPr>
        <p:txBody>
          <a:bodyPr vert="horz" lIns="91430" tIns="45715" rIns="91430" bIns="45715" rtlCol="0" anchor="ctr">
            <a:normAutofit fontScale="92500" lnSpcReduction="10000"/>
          </a:bodyPr>
          <a:lstStyle>
            <a:lvl1pPr algn="ctr" defTabSz="1007943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100794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900" b="1" i="0" u="none" strike="noStrike" kern="1200" cap="none" spc="0" normalizeH="0" baseline="0" noProof="0" dirty="0">
                <a:ln>
                  <a:noFill/>
                </a:ln>
                <a:solidFill>
                  <a:srgbClr val="EB632D">
                    <a:lumMod val="50000"/>
                  </a:srgbClr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الاتفاقيات </a:t>
            </a:r>
            <a:endParaRPr kumimoji="0" lang="en-US" sz="4900" b="1" i="0" u="none" strike="noStrike" kern="1200" cap="none" spc="0" normalizeH="0" baseline="0" noProof="0" dirty="0">
              <a:ln>
                <a:noFill/>
              </a:ln>
              <a:solidFill>
                <a:srgbClr val="EB632D">
                  <a:lumMod val="50000"/>
                </a:srgbClr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906094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677355" y="1748782"/>
            <a:ext cx="2065735" cy="2752725"/>
            <a:chOff x="0" y="0"/>
            <a:chExt cx="2754313" cy="2752725"/>
          </a:xfrm>
        </p:grpSpPr>
        <p:grpSp>
          <p:nvGrpSpPr>
            <p:cNvPr id="3" name="Group 3"/>
            <p:cNvGrpSpPr>
              <a:grpSpLocks noChangeAspect="1"/>
            </p:cNvGrpSpPr>
            <p:nvPr/>
          </p:nvGrpSpPr>
          <p:grpSpPr bwMode="auto">
            <a:xfrm>
              <a:off x="0" y="0"/>
              <a:ext cx="2754313" cy="2752725"/>
              <a:chOff x="0" y="0"/>
              <a:chExt cx="3060000" cy="3060000"/>
            </a:xfrm>
          </p:grpSpPr>
          <p:sp>
            <p:nvSpPr>
              <p:cNvPr id="6" name="椭圆 2"/>
              <p:cNvSpPr>
                <a:spLocks noChangeAspect="1"/>
              </p:cNvSpPr>
              <p:nvPr/>
            </p:nvSpPr>
            <p:spPr bwMode="auto">
              <a:xfrm>
                <a:off x="0" y="0"/>
                <a:ext cx="3060000" cy="3060000"/>
              </a:xfrm>
              <a:prstGeom prst="ellipse">
                <a:avLst/>
              </a:prstGeom>
              <a:noFill/>
              <a:ln w="76200">
                <a:solidFill>
                  <a:srgbClr val="59595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" name="椭圆 3"/>
              <p:cNvSpPr>
                <a:spLocks noChangeAspect="1"/>
              </p:cNvSpPr>
              <p:nvPr/>
            </p:nvSpPr>
            <p:spPr bwMode="auto">
              <a:xfrm>
                <a:off x="234571" y="234706"/>
                <a:ext cx="2590858" cy="2590588"/>
              </a:xfrm>
              <a:prstGeom prst="ellipse">
                <a:avLst/>
              </a:prstGeom>
              <a:solidFill>
                <a:sysClr val="window" lastClr="FFFFFF">
                  <a:alpha val="25098"/>
                </a:sysClr>
              </a:solidFill>
              <a:ln w="76200">
                <a:solidFill>
                  <a:srgbClr val="595959">
                    <a:alpha val="25098"/>
                  </a:srgbClr>
                </a:solidFill>
                <a:round/>
                <a:headEnd/>
                <a:tailEnd/>
              </a:ln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5" name="Rectangle 13"/>
            <p:cNvSpPr>
              <a:spLocks noChangeArrowheads="1"/>
            </p:cNvSpPr>
            <p:nvPr/>
          </p:nvSpPr>
          <p:spPr bwMode="auto">
            <a:xfrm>
              <a:off x="690563" y="1022350"/>
              <a:ext cx="137318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EG" altLang="zh-CN" sz="2000" b="0" i="0" u="none" strike="noStrike" kern="0" cap="none" spc="0" normalizeH="0" baseline="0" noProof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4422812" y="1607167"/>
            <a:ext cx="3278981" cy="726181"/>
            <a:chOff x="0" y="0"/>
            <a:chExt cx="4371975" cy="388938"/>
          </a:xfrm>
        </p:grpSpPr>
        <p:sp>
          <p:nvSpPr>
            <p:cNvPr id="10" name="矩形 6"/>
            <p:cNvSpPr>
              <a:spLocks/>
            </p:cNvSpPr>
            <p:nvPr/>
          </p:nvSpPr>
          <p:spPr bwMode="auto">
            <a:xfrm>
              <a:off x="0" y="0"/>
              <a:ext cx="4371975" cy="388938"/>
            </a:xfrm>
            <a:prstGeom prst="rect">
              <a:avLst/>
            </a:prstGeom>
            <a:solidFill>
              <a:srgbClr val="22BAD8">
                <a:alpha val="85097"/>
              </a:srgbClr>
            </a:solidFill>
            <a:ln w="12700">
              <a:solidFill>
                <a:sysClr val="window" lastClr="FFFF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algn="l" defTabSz="914400" eaLnBrk="1" fontAlgn="ctr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70000"/>
                <a:buFontTx/>
                <a:buNone/>
                <a:tabLst/>
                <a:defRPr/>
              </a:pPr>
              <a:endParaRPr kumimoji="0" lang="zh-CN" altLang="en-US" sz="2000" b="0" i="0" u="none" strike="noStrike" kern="0" cap="none" spc="0" normalizeH="0" baseline="0" noProof="0">
                <a:ln>
                  <a:noFill/>
                </a:ln>
                <a:solidFill>
                  <a:srgbClr val="3F3F42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</a:endParaRPr>
            </a:p>
          </p:txBody>
        </p:sp>
        <p:sp>
          <p:nvSpPr>
            <p:cNvPr id="11" name="TextBox 146"/>
            <p:cNvSpPr txBox="1">
              <a:spLocks noChangeArrowheads="1"/>
            </p:cNvSpPr>
            <p:nvPr/>
          </p:nvSpPr>
          <p:spPr bwMode="auto">
            <a:xfrm>
              <a:off x="193675" y="19437"/>
              <a:ext cx="4178300" cy="313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3200" b="0" i="0" u="none" strike="noStrike" kern="0" cap="none" spc="0" normalizeH="0" baseline="0" noProof="0" dirty="0" err="1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50800" dist="63500" dir="4560000" sx="101000" sy="101000" algn="ctr" rotWithShape="0">
                      <a:srgbClr val="000000">
                        <a:alpha val="42000"/>
                      </a:srgbClr>
                    </a:outerShdw>
                  </a:effectLst>
                  <a:uLnTx/>
                  <a:uFillTx/>
                  <a:latin typeface="Verdana" panose="020B0604030504040204" pitchFamily="34" charset="0"/>
                  <a:cs typeface="AGA Aladdin Regular" pitchFamily="2" charset="-78"/>
                </a:rPr>
                <a:t>الإسم</a:t>
              </a:r>
              <a:endParaRPr kumimoji="0" lang="zh-CN" altLang="en-US" sz="3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grpSp>
        <p:nvGrpSpPr>
          <p:cNvPr id="8" name="Group 11"/>
          <p:cNvGrpSpPr>
            <a:grpSpLocks/>
          </p:cNvGrpSpPr>
          <p:nvPr/>
        </p:nvGrpSpPr>
        <p:grpSpPr bwMode="auto">
          <a:xfrm>
            <a:off x="4905006" y="2801294"/>
            <a:ext cx="2796778" cy="735783"/>
            <a:chOff x="0" y="0"/>
            <a:chExt cx="3729037" cy="388937"/>
          </a:xfrm>
          <a:solidFill>
            <a:srgbClr val="FF33CC"/>
          </a:solidFill>
        </p:grpSpPr>
        <p:sp>
          <p:nvSpPr>
            <p:cNvPr id="13" name="矩形 5"/>
            <p:cNvSpPr>
              <a:spLocks/>
            </p:cNvSpPr>
            <p:nvPr/>
          </p:nvSpPr>
          <p:spPr bwMode="auto">
            <a:xfrm>
              <a:off x="0" y="0"/>
              <a:ext cx="3729037" cy="388937"/>
            </a:xfrm>
            <a:prstGeom prst="rect">
              <a:avLst/>
            </a:prstGeom>
            <a:grpFill/>
            <a:ln w="12700">
              <a:solidFill>
                <a:sysClr val="window" lastClr="FFFF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algn="l" defTabSz="914400" eaLnBrk="1" fontAlgn="ctr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70000"/>
                <a:buFontTx/>
                <a:buNone/>
                <a:tabLst/>
                <a:defRPr/>
              </a:pPr>
              <a:endParaRPr kumimoji="0" lang="zh-CN" altLang="en-US" sz="2000" b="0" i="0" u="none" strike="noStrike" kern="0" cap="none" spc="0" normalizeH="0" baseline="0" noProof="0">
                <a:ln>
                  <a:noFill/>
                </a:ln>
                <a:solidFill>
                  <a:srgbClr val="3F3F42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</a:endParaRPr>
            </a:p>
          </p:txBody>
        </p:sp>
        <p:sp>
          <p:nvSpPr>
            <p:cNvPr id="14" name="TextBox 146"/>
            <p:cNvSpPr txBox="1">
              <a:spLocks noChangeArrowheads="1"/>
            </p:cNvSpPr>
            <p:nvPr/>
          </p:nvSpPr>
          <p:spPr bwMode="auto">
            <a:xfrm>
              <a:off x="255587" y="55562"/>
              <a:ext cx="3473450" cy="30911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3200" b="0" i="0" u="none" strike="noStrike" kern="0" cap="none" spc="0" normalizeH="0" baseline="0" noProof="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50800" dist="63500" dir="4560000" sx="101000" sy="101000" algn="ctr" rotWithShape="0">
                      <a:srgbClr val="000000">
                        <a:alpha val="42000"/>
                      </a:srgbClr>
                    </a:outerShdw>
                  </a:effectLst>
                  <a:uLnTx/>
                  <a:uFillTx/>
                  <a:latin typeface="Verdana" panose="020B0604030504040204" pitchFamily="34" charset="0"/>
                  <a:cs typeface="AGA Aladdin Regular" pitchFamily="2" charset="-78"/>
                </a:rPr>
                <a:t>العمل</a:t>
              </a:r>
              <a:endParaRPr kumimoji="0" lang="zh-CN" altLang="en-US" sz="3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grpSp>
        <p:nvGrpSpPr>
          <p:cNvPr id="9" name="Group 15"/>
          <p:cNvGrpSpPr>
            <a:grpSpLocks/>
          </p:cNvGrpSpPr>
          <p:nvPr/>
        </p:nvGrpSpPr>
        <p:grpSpPr bwMode="auto">
          <a:xfrm>
            <a:off x="4422812" y="3976022"/>
            <a:ext cx="3278981" cy="724172"/>
            <a:chOff x="0" y="0"/>
            <a:chExt cx="4371975" cy="388937"/>
          </a:xfrm>
        </p:grpSpPr>
        <p:sp>
          <p:nvSpPr>
            <p:cNvPr id="16" name="矩形 4"/>
            <p:cNvSpPr>
              <a:spLocks/>
            </p:cNvSpPr>
            <p:nvPr/>
          </p:nvSpPr>
          <p:spPr bwMode="auto">
            <a:xfrm>
              <a:off x="0" y="0"/>
              <a:ext cx="4371975" cy="388937"/>
            </a:xfrm>
            <a:prstGeom prst="rect">
              <a:avLst/>
            </a:prstGeom>
            <a:solidFill>
              <a:srgbClr val="595959">
                <a:alpha val="79999"/>
              </a:srgbClr>
            </a:solidFill>
            <a:ln w="12700">
              <a:solidFill>
                <a:sysClr val="window" lastClr="FFFF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algn="l" defTabSz="914400" eaLnBrk="1" fontAlgn="ctr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70000"/>
                <a:buFontTx/>
                <a:buNone/>
                <a:tabLst/>
                <a:defRPr/>
              </a:pPr>
              <a:endParaRPr kumimoji="0" lang="zh-CN" altLang="en-US" sz="2000" b="0" i="0" u="none" strike="noStrike" kern="0" cap="none" spc="0" normalizeH="0" baseline="0" noProof="0">
                <a:ln>
                  <a:noFill/>
                </a:ln>
                <a:solidFill>
                  <a:srgbClr val="3F3F42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</a:endParaRPr>
            </a:p>
          </p:txBody>
        </p:sp>
        <p:sp>
          <p:nvSpPr>
            <p:cNvPr id="17" name="TextBox 146"/>
            <p:cNvSpPr txBox="1">
              <a:spLocks noChangeArrowheads="1"/>
            </p:cNvSpPr>
            <p:nvPr/>
          </p:nvSpPr>
          <p:spPr bwMode="auto">
            <a:xfrm>
              <a:off x="193675" y="55562"/>
              <a:ext cx="4178300" cy="3140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3200" b="0" i="0" u="none" strike="noStrike" kern="0" cap="none" spc="0" normalizeH="0" baseline="0" noProof="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50800" dist="63500" dir="4560000" sx="101000" sy="101000" algn="ctr" rotWithShape="0">
                      <a:srgbClr val="000000">
                        <a:alpha val="42000"/>
                      </a:srgbClr>
                    </a:outerShdw>
                  </a:effectLst>
                  <a:uLnTx/>
                  <a:uFillTx/>
                  <a:latin typeface="Verdana" panose="020B0604030504040204" pitchFamily="34" charset="0"/>
                  <a:cs typeface="AGA Aladdin Regular" pitchFamily="2" charset="-78"/>
                </a:rPr>
                <a:t>لماذا ؟</a:t>
              </a:r>
            </a:p>
          </p:txBody>
        </p:sp>
      </p:grpSp>
      <p:grpSp>
        <p:nvGrpSpPr>
          <p:cNvPr id="12" name="Group 19"/>
          <p:cNvGrpSpPr>
            <a:grpSpLocks/>
          </p:cNvGrpSpPr>
          <p:nvPr/>
        </p:nvGrpSpPr>
        <p:grpSpPr bwMode="auto">
          <a:xfrm>
            <a:off x="3915605" y="1588422"/>
            <a:ext cx="560785" cy="741362"/>
            <a:chOff x="0" y="0"/>
            <a:chExt cx="747713" cy="741362"/>
          </a:xfrm>
        </p:grpSpPr>
        <p:grpSp>
          <p:nvGrpSpPr>
            <p:cNvPr id="15" name="Group 20"/>
            <p:cNvGrpSpPr>
              <a:grpSpLocks noChangeAspect="1"/>
            </p:cNvGrpSpPr>
            <p:nvPr/>
          </p:nvGrpSpPr>
          <p:grpSpPr bwMode="auto">
            <a:xfrm>
              <a:off x="3175" y="0"/>
              <a:ext cx="741363" cy="741362"/>
              <a:chOff x="0" y="0"/>
              <a:chExt cx="823237" cy="823237"/>
            </a:xfrm>
          </p:grpSpPr>
          <p:sp>
            <p:nvSpPr>
              <p:cNvPr id="21" name="椭圆 11"/>
              <p:cNvSpPr>
                <a:spLocks noChangeAspect="1" noChangeArrowheads="1"/>
              </p:cNvSpPr>
              <p:nvPr/>
            </p:nvSpPr>
            <p:spPr bwMode="auto">
              <a:xfrm>
                <a:off x="0" y="0"/>
                <a:ext cx="823237" cy="823237"/>
              </a:xfrm>
              <a:prstGeom prst="ellipse">
                <a:avLst/>
              </a:prstGeom>
              <a:solidFill>
                <a:sysClr val="window" lastClr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algn="l" defTabSz="914400" eaLnBrk="1" fontAlgn="ctr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0000"/>
                  </a:buClr>
                  <a:buSzPct val="70000"/>
                  <a:buFontTx/>
                  <a:buNone/>
                  <a:tabLst/>
                  <a:defRPr/>
                </a:pPr>
                <a:endParaRPr kumimoji="0" lang="zh-CN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3F3F42"/>
                  </a:solidFill>
                  <a:effectLst/>
                  <a:uLnTx/>
                  <a:uFillTx/>
                  <a:latin typeface="Calibri" panose="020F0502020204030204" pitchFamily="34" charset="0"/>
                  <a:ea typeface="Microsoft YaHei" panose="020B0503020204020204" pitchFamily="34" charset="-122"/>
                </a:endParaRPr>
              </a:p>
            </p:txBody>
          </p:sp>
          <p:sp>
            <p:nvSpPr>
              <p:cNvPr id="22" name="椭圆 12"/>
              <p:cNvSpPr>
                <a:spLocks noChangeAspect="1"/>
              </p:cNvSpPr>
              <p:nvPr/>
            </p:nvSpPr>
            <p:spPr bwMode="auto">
              <a:xfrm>
                <a:off x="51620" y="51621"/>
                <a:ext cx="720000" cy="720000"/>
              </a:xfrm>
              <a:prstGeom prst="ellipse">
                <a:avLst/>
              </a:prstGeom>
              <a:solidFill>
                <a:srgbClr val="22BAD8">
                  <a:alpha val="79999"/>
                </a:srgbClr>
              </a:solidFill>
              <a:ln w="12700">
                <a:solidFill>
                  <a:srgbClr val="1E8FB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algn="l" defTabSz="914400" eaLnBrk="1" fontAlgn="ctr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0000"/>
                  </a:buClr>
                  <a:buSzPct val="70000"/>
                  <a:buFontTx/>
                  <a:buNone/>
                  <a:tabLst/>
                  <a:defRPr/>
                </a:pPr>
                <a:endParaRPr kumimoji="0" lang="zh-CN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3F3F42"/>
                  </a:solidFill>
                  <a:effectLst/>
                  <a:uLnTx/>
                  <a:uFillTx/>
                  <a:latin typeface="Calibri" panose="020F0502020204030204" pitchFamily="34" charset="0"/>
                  <a:ea typeface="Microsoft YaHei" panose="020B0503020204020204" pitchFamily="34" charset="-122"/>
                </a:endParaRPr>
              </a:p>
            </p:txBody>
          </p:sp>
        </p:grpSp>
        <p:sp>
          <p:nvSpPr>
            <p:cNvPr id="20" name="Rectangle 13"/>
            <p:cNvSpPr>
              <a:spLocks noChangeArrowheads="1"/>
            </p:cNvSpPr>
            <p:nvPr/>
          </p:nvSpPr>
          <p:spPr bwMode="auto">
            <a:xfrm>
              <a:off x="0" y="171450"/>
              <a:ext cx="747713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1</a:t>
              </a:r>
              <a:endPara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grpSp>
        <p:nvGrpSpPr>
          <p:cNvPr id="18" name="Group 24"/>
          <p:cNvGrpSpPr>
            <a:grpSpLocks/>
          </p:cNvGrpSpPr>
          <p:nvPr/>
        </p:nvGrpSpPr>
        <p:grpSpPr bwMode="auto">
          <a:xfrm>
            <a:off x="4446617" y="2755257"/>
            <a:ext cx="560785" cy="739775"/>
            <a:chOff x="0" y="0"/>
            <a:chExt cx="747713" cy="739775"/>
          </a:xfrm>
        </p:grpSpPr>
        <p:grpSp>
          <p:nvGrpSpPr>
            <p:cNvPr id="19" name="Group 25"/>
            <p:cNvGrpSpPr>
              <a:grpSpLocks noChangeAspect="1"/>
            </p:cNvGrpSpPr>
            <p:nvPr/>
          </p:nvGrpSpPr>
          <p:grpSpPr bwMode="auto">
            <a:xfrm>
              <a:off x="3175" y="0"/>
              <a:ext cx="739775" cy="739775"/>
              <a:chOff x="0" y="0"/>
              <a:chExt cx="822211" cy="822211"/>
            </a:xfrm>
          </p:grpSpPr>
          <p:sp>
            <p:nvSpPr>
              <p:cNvPr id="26" name="椭圆 8"/>
              <p:cNvSpPr>
                <a:spLocks noChangeAspect="1" noChangeArrowheads="1"/>
              </p:cNvSpPr>
              <p:nvPr/>
            </p:nvSpPr>
            <p:spPr bwMode="auto">
              <a:xfrm>
                <a:off x="0" y="0"/>
                <a:ext cx="822211" cy="822211"/>
              </a:xfrm>
              <a:prstGeom prst="ellipse">
                <a:avLst/>
              </a:prstGeom>
              <a:solidFill>
                <a:sysClr val="window" lastClr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algn="l" defTabSz="914400" eaLnBrk="1" fontAlgn="ctr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0000"/>
                  </a:buClr>
                  <a:buSzPct val="70000"/>
                  <a:buFontTx/>
                  <a:buNone/>
                  <a:tabLst/>
                  <a:defRPr/>
                </a:pPr>
                <a:endParaRPr kumimoji="0" lang="zh-CN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3F3F42"/>
                  </a:solidFill>
                  <a:effectLst/>
                  <a:uLnTx/>
                  <a:uFillTx/>
                  <a:latin typeface="Calibri" panose="020F0502020204030204" pitchFamily="34" charset="0"/>
                  <a:ea typeface="Microsoft YaHei" panose="020B0503020204020204" pitchFamily="34" charset="-122"/>
                </a:endParaRPr>
              </a:p>
            </p:txBody>
          </p:sp>
          <p:sp>
            <p:nvSpPr>
              <p:cNvPr id="27" name="椭圆 9"/>
              <p:cNvSpPr>
                <a:spLocks noChangeAspect="1"/>
              </p:cNvSpPr>
              <p:nvPr/>
            </p:nvSpPr>
            <p:spPr bwMode="auto">
              <a:xfrm>
                <a:off x="51168" y="51168"/>
                <a:ext cx="719876" cy="719876"/>
              </a:xfrm>
              <a:prstGeom prst="ellipse">
                <a:avLst/>
              </a:prstGeom>
              <a:solidFill>
                <a:srgbClr val="FF33CC"/>
              </a:solidFill>
              <a:ln w="12700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algn="l" defTabSz="914400" eaLnBrk="1" fontAlgn="ctr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0000"/>
                  </a:buClr>
                  <a:buSzPct val="70000"/>
                  <a:buFontTx/>
                  <a:buNone/>
                  <a:tabLst/>
                  <a:defRPr/>
                </a:pPr>
                <a:endParaRPr kumimoji="0" lang="zh-CN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3F3F42"/>
                  </a:solidFill>
                  <a:effectLst/>
                  <a:uLnTx/>
                  <a:uFillTx/>
                  <a:latin typeface="Calibri" panose="020F0502020204030204" pitchFamily="34" charset="0"/>
                  <a:ea typeface="Microsoft YaHei" panose="020B0503020204020204" pitchFamily="34" charset="-122"/>
                </a:endParaRPr>
              </a:p>
            </p:txBody>
          </p:sp>
        </p:grpSp>
        <p:sp>
          <p:nvSpPr>
            <p:cNvPr id="25" name="Rectangle 13"/>
            <p:cNvSpPr>
              <a:spLocks noChangeArrowheads="1"/>
            </p:cNvSpPr>
            <p:nvPr/>
          </p:nvSpPr>
          <p:spPr bwMode="auto">
            <a:xfrm>
              <a:off x="0" y="169863"/>
              <a:ext cx="747713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2</a:t>
              </a:r>
              <a:endPara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grpSp>
        <p:nvGrpSpPr>
          <p:cNvPr id="23" name="Group 29"/>
          <p:cNvGrpSpPr>
            <a:grpSpLocks/>
          </p:cNvGrpSpPr>
          <p:nvPr/>
        </p:nvGrpSpPr>
        <p:grpSpPr bwMode="auto">
          <a:xfrm>
            <a:off x="3915605" y="3930007"/>
            <a:ext cx="560785" cy="739775"/>
            <a:chOff x="0" y="0"/>
            <a:chExt cx="747713" cy="739775"/>
          </a:xfrm>
        </p:grpSpPr>
        <p:grpSp>
          <p:nvGrpSpPr>
            <p:cNvPr id="24" name="Group 30"/>
            <p:cNvGrpSpPr>
              <a:grpSpLocks noChangeAspect="1"/>
            </p:cNvGrpSpPr>
            <p:nvPr/>
          </p:nvGrpSpPr>
          <p:grpSpPr bwMode="auto">
            <a:xfrm>
              <a:off x="4763" y="0"/>
              <a:ext cx="739775" cy="739775"/>
              <a:chOff x="0" y="0"/>
              <a:chExt cx="822355" cy="822355"/>
            </a:xfrm>
          </p:grpSpPr>
          <p:sp>
            <p:nvSpPr>
              <p:cNvPr id="31" name="椭圆 14"/>
              <p:cNvSpPr>
                <a:spLocks noChangeAspect="1" noChangeArrowheads="1"/>
              </p:cNvSpPr>
              <p:nvPr/>
            </p:nvSpPr>
            <p:spPr bwMode="auto">
              <a:xfrm>
                <a:off x="0" y="0"/>
                <a:ext cx="822355" cy="822355"/>
              </a:xfrm>
              <a:prstGeom prst="ellipse">
                <a:avLst/>
              </a:prstGeom>
              <a:solidFill>
                <a:sysClr val="window" lastClr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algn="l" defTabSz="914400" eaLnBrk="1" fontAlgn="ctr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0000"/>
                  </a:buClr>
                  <a:buSzPct val="70000"/>
                  <a:buFontTx/>
                  <a:buNone/>
                  <a:tabLst/>
                  <a:defRPr/>
                </a:pPr>
                <a:endParaRPr kumimoji="0" lang="zh-CN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3F3F42"/>
                  </a:solidFill>
                  <a:effectLst/>
                  <a:uLnTx/>
                  <a:uFillTx/>
                  <a:latin typeface="Calibri" panose="020F0502020204030204" pitchFamily="34" charset="0"/>
                  <a:ea typeface="Microsoft YaHei" panose="020B0503020204020204" pitchFamily="34" charset="-122"/>
                </a:endParaRPr>
              </a:p>
            </p:txBody>
          </p:sp>
          <p:sp>
            <p:nvSpPr>
              <p:cNvPr id="32" name="椭圆 15"/>
              <p:cNvSpPr>
                <a:spLocks noChangeAspect="1"/>
              </p:cNvSpPr>
              <p:nvPr/>
            </p:nvSpPr>
            <p:spPr bwMode="auto">
              <a:xfrm>
                <a:off x="51176" y="51177"/>
                <a:ext cx="720002" cy="720002"/>
              </a:xfrm>
              <a:prstGeom prst="ellipse">
                <a:avLst/>
              </a:prstGeom>
              <a:solidFill>
                <a:srgbClr val="595959">
                  <a:alpha val="79999"/>
                </a:srgbClr>
              </a:solidFill>
              <a:ln w="12700">
                <a:solidFill>
                  <a:srgbClr val="595959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algn="l" defTabSz="914400" eaLnBrk="1" fontAlgn="ctr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0000"/>
                  </a:buClr>
                  <a:buSzPct val="70000"/>
                  <a:buFontTx/>
                  <a:buNone/>
                  <a:tabLst/>
                  <a:defRPr/>
                </a:pPr>
                <a:endParaRPr kumimoji="0" lang="zh-CN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3F3F42"/>
                  </a:solidFill>
                  <a:effectLst/>
                  <a:uLnTx/>
                  <a:uFillTx/>
                  <a:latin typeface="Calibri" panose="020F0502020204030204" pitchFamily="34" charset="0"/>
                  <a:ea typeface="Microsoft YaHei" panose="020B0503020204020204" pitchFamily="34" charset="-122"/>
                </a:endParaRPr>
              </a:p>
            </p:txBody>
          </p:sp>
        </p:grpSp>
        <p:sp>
          <p:nvSpPr>
            <p:cNvPr id="30" name="Rectangle 13"/>
            <p:cNvSpPr>
              <a:spLocks noChangeArrowheads="1"/>
            </p:cNvSpPr>
            <p:nvPr/>
          </p:nvSpPr>
          <p:spPr bwMode="auto">
            <a:xfrm>
              <a:off x="0" y="169863"/>
              <a:ext cx="747713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3</a:t>
              </a:r>
              <a:endPara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pic>
        <p:nvPicPr>
          <p:cNvPr id="33" name="صورة 65" descr="1312988697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76988" y="2169487"/>
            <a:ext cx="1468434" cy="18807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34" name="Rectangle 2"/>
          <p:cNvSpPr txBox="1">
            <a:spLocks noChangeArrowheads="1"/>
          </p:cNvSpPr>
          <p:nvPr/>
        </p:nvSpPr>
        <p:spPr>
          <a:xfrm>
            <a:off x="5940152" y="116633"/>
            <a:ext cx="3168352" cy="71596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EB632D"/>
            </a:solidFill>
            <a:prstDash val="solid"/>
          </a:ln>
          <a:effectLst/>
        </p:spPr>
        <p:txBody>
          <a:bodyPr vert="horz" lIns="91430" tIns="45715" rIns="91430" bIns="45715" rtlCol="0" anchor="ctr">
            <a:normAutofit fontScale="92500" lnSpcReduction="10000"/>
          </a:bodyPr>
          <a:lstStyle>
            <a:lvl1pPr algn="ctr" defTabSz="1007943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100794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B632D">
                    <a:lumMod val="50000"/>
                  </a:srgbClr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تعارف</a:t>
            </a:r>
            <a:endParaRPr kumimoji="0" lang="en-US" sz="4900" b="1" i="0" u="none" strike="noStrike" kern="1200" cap="none" spc="0" normalizeH="0" baseline="0" noProof="0" dirty="0">
              <a:ln>
                <a:noFill/>
              </a:ln>
              <a:solidFill>
                <a:srgbClr val="EB632D">
                  <a:lumMod val="50000"/>
                </a:srgbClr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637220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6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7"/>
          <p:cNvSpPr>
            <a:spLocks noChangeArrowheads="1"/>
          </p:cNvSpPr>
          <p:nvPr/>
        </p:nvSpPr>
        <p:spPr bwMode="auto">
          <a:xfrm>
            <a:off x="1066800" y="1600200"/>
            <a:ext cx="4630390" cy="81257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57150" cap="flat" cmpd="sng" algn="ctr">
            <a:solidFill>
              <a:srgbClr val="6D2D7A">
                <a:lumMod val="60000"/>
                <a:lumOff val="40000"/>
              </a:srgbClr>
            </a:solidFill>
            <a:prstDash val="sysDash"/>
          </a:ln>
          <a:effectLst/>
          <a:extLst/>
        </p:spPr>
        <p:txBody>
          <a:bodyPr wrap="none" lIns="91430" tIns="45715" rIns="91430" bIns="45715" anchor="ctr"/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 panose="020B0604030504040204" pitchFamily="34" charset="0"/>
                <a:ea typeface="HY헤드라인M" pitchFamily="2" charset="-127"/>
                <a:cs typeface="Arial"/>
              </a:rPr>
              <a:t>العمل في الإسلام</a:t>
            </a:r>
            <a:endParaRPr kumimoji="0" lang="ar-SA" sz="24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 panose="020B0604030504040204" pitchFamily="34" charset="0"/>
              <a:ea typeface="HY헤드라인M" pitchFamily="2" charset="-127"/>
              <a:cs typeface="Arial"/>
            </a:endParaRPr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1056471" y="2713917"/>
            <a:ext cx="4630390" cy="81257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57150" cap="flat" cmpd="sng" algn="ctr">
            <a:solidFill>
              <a:srgbClr val="6D2D7A">
                <a:lumMod val="60000"/>
                <a:lumOff val="40000"/>
              </a:srgbClr>
            </a:solidFill>
            <a:prstDash val="sysDash"/>
          </a:ln>
          <a:effectLst/>
          <a:extLst/>
        </p:spPr>
        <p:txBody>
          <a:bodyPr wrap="none" lIns="91430" tIns="45715" rIns="91430" bIns="45715" anchor="ctr"/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 panose="020B0604030504040204" pitchFamily="34" charset="0"/>
                <a:ea typeface="HY헤드라인M" pitchFamily="2" charset="-127"/>
                <a:cs typeface="Arial"/>
              </a:rPr>
              <a:t>شمولية مفهوم</a:t>
            </a:r>
            <a:r>
              <a:rPr kumimoji="0" lang="ar-EG" sz="2400" b="1" i="0" u="none" strike="noStrike" kern="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 panose="020B0604030504040204" pitchFamily="34" charset="0"/>
                <a:ea typeface="HY헤드라인M" pitchFamily="2" charset="-127"/>
                <a:cs typeface="Arial"/>
              </a:rPr>
              <a:t> العبادة</a:t>
            </a:r>
            <a:endParaRPr kumimoji="0" lang="ar-SA" sz="24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 panose="020B0604030504040204" pitchFamily="34" charset="0"/>
              <a:ea typeface="HY헤드라인M" pitchFamily="2" charset="-127"/>
              <a:cs typeface="Arial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1046141" y="3827634"/>
            <a:ext cx="4630390" cy="81257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57150" cap="flat" cmpd="sng" algn="ctr">
            <a:solidFill>
              <a:srgbClr val="6D2D7A">
                <a:lumMod val="60000"/>
                <a:lumOff val="40000"/>
              </a:srgbClr>
            </a:solidFill>
            <a:prstDash val="sysDash"/>
          </a:ln>
          <a:effectLst/>
          <a:extLst/>
        </p:spPr>
        <p:txBody>
          <a:bodyPr wrap="none" lIns="91430" tIns="45715" rIns="91430" bIns="45715" anchor="ctr"/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EG" sz="2400" b="1" kern="0" dirty="0">
                <a:solidFill>
                  <a:srgbClr val="0070C0"/>
                </a:solidFill>
                <a:latin typeface="Verdana" panose="020B0604030504040204" pitchFamily="34" charset="0"/>
                <a:ea typeface="HY헤드라인M" pitchFamily="2" charset="-127"/>
                <a:cs typeface="Arial"/>
              </a:rPr>
              <a:t>نصوص شرعية</a:t>
            </a:r>
            <a:endParaRPr kumimoji="0" lang="ar-SA" sz="24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 panose="020B0604030504040204" pitchFamily="34" charset="0"/>
              <a:ea typeface="HY헤드라인M" pitchFamily="2" charset="-127"/>
              <a:cs typeface="Arial"/>
            </a:endParaRP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1035811" y="4941351"/>
            <a:ext cx="4630390" cy="81257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57150" cap="flat" cmpd="sng" algn="ctr">
            <a:solidFill>
              <a:srgbClr val="6D2D7A">
                <a:lumMod val="60000"/>
                <a:lumOff val="40000"/>
              </a:srgbClr>
            </a:solidFill>
            <a:prstDash val="sysDash"/>
          </a:ln>
          <a:effectLst/>
          <a:extLst/>
        </p:spPr>
        <p:txBody>
          <a:bodyPr wrap="none" lIns="91430" tIns="45715" rIns="91430" bIns="45715" anchor="ctr"/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EG" sz="2400" b="1" kern="0" dirty="0">
                <a:solidFill>
                  <a:srgbClr val="0070C0"/>
                </a:solidFill>
                <a:latin typeface="Verdana" panose="020B0604030504040204" pitchFamily="34" charset="0"/>
                <a:ea typeface="HY헤드라인M" pitchFamily="2" charset="-127"/>
                <a:cs typeface="Arial"/>
              </a:rPr>
              <a:t>مهن الأنبياء – عليهم السلام -</a:t>
            </a:r>
            <a:endParaRPr kumimoji="0" lang="ar-EG" sz="24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 panose="020B0604030504040204" pitchFamily="34" charset="0"/>
              <a:ea typeface="HY헤드라인M" pitchFamily="2" charset="-127"/>
              <a:cs typeface="Arial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505200" y="152400"/>
            <a:ext cx="2479104" cy="869627"/>
          </a:xfrm>
          <a:prstGeom prst="rect">
            <a:avLst/>
          </a:prstGeom>
          <a:solidFill>
            <a:srgbClr val="E82683">
              <a:lumMod val="40000"/>
              <a:lumOff val="60000"/>
            </a:srgbClr>
          </a:solidFill>
          <a:ln w="38100" cap="flat" cmpd="sng" algn="ctr">
            <a:solidFill>
              <a:srgbClr val="6D2D7A">
                <a:lumMod val="60000"/>
                <a:lumOff val="40000"/>
              </a:srgbClr>
            </a:solidFill>
            <a:prstDash val="solid"/>
          </a:ln>
          <a:effectLst/>
        </p:spPr>
        <p:txBody>
          <a:bodyPr vert="horz" lIns="91430" tIns="45715" rIns="91430" bIns="45715" rtlCol="0" anchor="ctr">
            <a:normAutofit/>
          </a:bodyPr>
          <a:lstStyle>
            <a:lvl1pPr algn="ctr" defTabSz="1007943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100794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99">
                    <a:lumMod val="50000"/>
                  </a:srgbClr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المحاور</a:t>
            </a:r>
            <a:endParaRPr kumimoji="0" lang="en-US" sz="4900" b="1" i="0" u="none" strike="noStrike" kern="1200" cap="none" spc="0" normalizeH="0" baseline="0" noProof="0" dirty="0">
              <a:ln>
                <a:noFill/>
              </a:ln>
              <a:solidFill>
                <a:srgbClr val="333399">
                  <a:lumMod val="50000"/>
                </a:srgbClr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878364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7"/>
          <p:cNvSpPr>
            <a:spLocks noChangeArrowheads="1"/>
          </p:cNvSpPr>
          <p:nvPr/>
        </p:nvSpPr>
        <p:spPr bwMode="auto">
          <a:xfrm>
            <a:off x="1066800" y="1600200"/>
            <a:ext cx="4630390" cy="81257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57150" cap="flat" cmpd="sng" algn="ctr">
            <a:solidFill>
              <a:srgbClr val="6D2D7A">
                <a:lumMod val="60000"/>
                <a:lumOff val="40000"/>
              </a:srgbClr>
            </a:solidFill>
            <a:prstDash val="sysDash"/>
          </a:ln>
          <a:effectLst/>
          <a:extLst/>
        </p:spPr>
        <p:txBody>
          <a:bodyPr wrap="none" lIns="91430" tIns="45715" rIns="91430" bIns="45715" anchor="ctr"/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EG" sz="2400" b="1" kern="0" dirty="0">
                <a:solidFill>
                  <a:srgbClr val="0070C0"/>
                </a:solidFill>
                <a:latin typeface="Verdana" panose="020B0604030504040204" pitchFamily="34" charset="0"/>
                <a:ea typeface="HY헤드라인M" pitchFamily="2" charset="-127"/>
                <a:cs typeface="Arial"/>
              </a:rPr>
              <a:t>أعمال الصحابة</a:t>
            </a:r>
            <a:endParaRPr kumimoji="0" lang="ar-SA" sz="24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 panose="020B0604030504040204" pitchFamily="34" charset="0"/>
              <a:ea typeface="HY헤드라인M" pitchFamily="2" charset="-127"/>
              <a:cs typeface="Arial"/>
            </a:endParaRPr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1056471" y="2713917"/>
            <a:ext cx="4630390" cy="81257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57150" cap="flat" cmpd="sng" algn="ctr">
            <a:solidFill>
              <a:srgbClr val="6D2D7A">
                <a:lumMod val="60000"/>
                <a:lumOff val="40000"/>
              </a:srgbClr>
            </a:solidFill>
            <a:prstDash val="sysDash"/>
          </a:ln>
          <a:effectLst/>
          <a:extLst/>
        </p:spPr>
        <p:txBody>
          <a:bodyPr wrap="none" lIns="91430" tIns="45715" rIns="91430" bIns="45715" anchor="ctr"/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EG" sz="2400" b="1" kern="0" dirty="0">
                <a:solidFill>
                  <a:srgbClr val="0070C0"/>
                </a:solidFill>
                <a:latin typeface="Verdana" panose="020B0604030504040204" pitchFamily="34" charset="0"/>
                <a:ea typeface="HY헤드라인M" pitchFamily="2" charset="-127"/>
                <a:cs typeface="Arial"/>
              </a:rPr>
              <a:t>مفهوم أخلاقيات المهنة</a:t>
            </a:r>
            <a:endParaRPr kumimoji="0" lang="ar-SA" sz="24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 panose="020B0604030504040204" pitchFamily="34" charset="0"/>
              <a:ea typeface="HY헤드라인M" pitchFamily="2" charset="-127"/>
              <a:cs typeface="Arial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1046141" y="3827634"/>
            <a:ext cx="4630390" cy="81257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57150" cap="flat" cmpd="sng" algn="ctr">
            <a:solidFill>
              <a:srgbClr val="6D2D7A">
                <a:lumMod val="60000"/>
                <a:lumOff val="40000"/>
              </a:srgbClr>
            </a:solidFill>
            <a:prstDash val="sysDash"/>
          </a:ln>
          <a:effectLst/>
          <a:extLst/>
        </p:spPr>
        <p:txBody>
          <a:bodyPr wrap="none" lIns="91430" tIns="45715" rIns="91430" bIns="45715" anchor="ctr"/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EG" sz="2400" b="1" kern="0" dirty="0">
                <a:solidFill>
                  <a:srgbClr val="0070C0"/>
                </a:solidFill>
                <a:latin typeface="Verdana" panose="020B0604030504040204" pitchFamily="34" charset="0"/>
                <a:ea typeface="HY헤드라인M" pitchFamily="2" charset="-127"/>
                <a:cs typeface="Arial"/>
              </a:rPr>
              <a:t>أهمية أخلاقيات العمل</a:t>
            </a:r>
            <a:endParaRPr kumimoji="0" lang="ar-SA" sz="24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 panose="020B0604030504040204" pitchFamily="34" charset="0"/>
              <a:ea typeface="HY헤드라인M" pitchFamily="2" charset="-127"/>
              <a:cs typeface="Arial"/>
            </a:endParaRP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1035811" y="4941351"/>
            <a:ext cx="4630390" cy="81257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57150" cap="flat" cmpd="sng" algn="ctr">
            <a:solidFill>
              <a:srgbClr val="6D2D7A">
                <a:lumMod val="60000"/>
                <a:lumOff val="40000"/>
              </a:srgbClr>
            </a:solidFill>
            <a:prstDash val="sysDash"/>
          </a:ln>
          <a:effectLst/>
          <a:extLst/>
        </p:spPr>
        <p:txBody>
          <a:bodyPr wrap="none" lIns="91430" tIns="45715" rIns="91430" bIns="45715" anchor="ctr"/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EG" sz="2400" b="1" kern="0" dirty="0">
                <a:solidFill>
                  <a:srgbClr val="0070C0"/>
                </a:solidFill>
                <a:latin typeface="Verdana" panose="020B0604030504040204" pitchFamily="34" charset="0"/>
                <a:ea typeface="HY헤드라인M" pitchFamily="2" charset="-127"/>
                <a:cs typeface="Arial"/>
              </a:rPr>
              <a:t>أسس أخلاقيات المهنة</a:t>
            </a:r>
            <a:endParaRPr kumimoji="0" lang="ar-EG" sz="24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 panose="020B0604030504040204" pitchFamily="34" charset="0"/>
              <a:ea typeface="HY헤드라인M" pitchFamily="2" charset="-127"/>
              <a:cs typeface="Arial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505200" y="152400"/>
            <a:ext cx="2479104" cy="869627"/>
          </a:xfrm>
          <a:prstGeom prst="rect">
            <a:avLst/>
          </a:prstGeom>
          <a:solidFill>
            <a:srgbClr val="E82683">
              <a:lumMod val="40000"/>
              <a:lumOff val="60000"/>
            </a:srgbClr>
          </a:solidFill>
          <a:ln w="38100" cap="flat" cmpd="sng" algn="ctr">
            <a:solidFill>
              <a:srgbClr val="6D2D7A">
                <a:lumMod val="60000"/>
                <a:lumOff val="40000"/>
              </a:srgbClr>
            </a:solidFill>
            <a:prstDash val="solid"/>
          </a:ln>
          <a:effectLst/>
        </p:spPr>
        <p:txBody>
          <a:bodyPr vert="horz" lIns="91430" tIns="45715" rIns="91430" bIns="45715" rtlCol="0" anchor="ctr">
            <a:normAutofit/>
          </a:bodyPr>
          <a:lstStyle>
            <a:lvl1pPr algn="ctr" defTabSz="1007943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defRPr/>
            </a:pPr>
            <a:r>
              <a:rPr lang="ar-EG" b="1" dirty="0">
                <a:solidFill>
                  <a:srgbClr val="333399">
                    <a:lumMod val="50000"/>
                  </a:srgbClr>
                </a:solidFill>
                <a:latin typeface="Arial"/>
                <a:cs typeface="Arial"/>
              </a:rPr>
              <a:t>المحاور</a:t>
            </a:r>
            <a:endParaRPr kumimoji="0" lang="en-US" sz="4900" b="1" i="0" u="none" strike="noStrike" kern="1200" cap="none" spc="0" normalizeH="0" baseline="0" noProof="0" dirty="0">
              <a:ln>
                <a:noFill/>
              </a:ln>
              <a:solidFill>
                <a:srgbClr val="333399">
                  <a:lumMod val="50000"/>
                </a:srgbClr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003148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7"/>
          <p:cNvSpPr>
            <a:spLocks noChangeArrowheads="1"/>
          </p:cNvSpPr>
          <p:nvPr/>
        </p:nvSpPr>
        <p:spPr bwMode="auto">
          <a:xfrm>
            <a:off x="1066800" y="1600200"/>
            <a:ext cx="4630390" cy="81257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57150" cap="flat" cmpd="sng" algn="ctr">
            <a:solidFill>
              <a:srgbClr val="6D2D7A">
                <a:lumMod val="60000"/>
                <a:lumOff val="40000"/>
              </a:srgbClr>
            </a:solidFill>
            <a:prstDash val="sysDash"/>
          </a:ln>
          <a:effectLst/>
          <a:extLst/>
        </p:spPr>
        <p:txBody>
          <a:bodyPr wrap="none" lIns="91430" tIns="45715" rIns="91430" bIns="45715" anchor="ctr"/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EG" sz="2400" b="1" kern="0" dirty="0">
                <a:solidFill>
                  <a:srgbClr val="0070C0"/>
                </a:solidFill>
                <a:latin typeface="Verdana" panose="020B0604030504040204" pitchFamily="34" charset="0"/>
                <a:ea typeface="HY헤드라인M" pitchFamily="2" charset="-127"/>
                <a:cs typeface="Arial"/>
              </a:rPr>
              <a:t>الأسس المنهجية للأخلاق المهنية </a:t>
            </a:r>
            <a:endParaRPr kumimoji="0" lang="ar-SA" sz="24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 panose="020B0604030504040204" pitchFamily="34" charset="0"/>
              <a:ea typeface="HY헤드라인M" pitchFamily="2" charset="-127"/>
              <a:cs typeface="Arial"/>
            </a:endParaRPr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1056471" y="2713917"/>
            <a:ext cx="4630390" cy="81257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57150" cap="flat" cmpd="sng" algn="ctr">
            <a:solidFill>
              <a:srgbClr val="6D2D7A">
                <a:lumMod val="60000"/>
                <a:lumOff val="40000"/>
              </a:srgbClr>
            </a:solidFill>
            <a:prstDash val="sysDash"/>
          </a:ln>
          <a:effectLst/>
          <a:extLst/>
        </p:spPr>
        <p:txBody>
          <a:bodyPr wrap="none" lIns="91430" tIns="45715" rIns="91430" bIns="45715" anchor="ctr"/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EG" sz="2400" b="1" kern="0" dirty="0">
                <a:solidFill>
                  <a:srgbClr val="0070C0"/>
                </a:solidFill>
                <a:latin typeface="Verdana" panose="020B0604030504040204" pitchFamily="34" charset="0"/>
                <a:ea typeface="HY헤드라인M" pitchFamily="2" charset="-127"/>
                <a:cs typeface="Arial"/>
              </a:rPr>
              <a:t>الفرق بين العمل والمهنة</a:t>
            </a:r>
            <a:endParaRPr kumimoji="0" lang="ar-SA" sz="24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 panose="020B0604030504040204" pitchFamily="34" charset="0"/>
              <a:ea typeface="HY헤드라인M" pitchFamily="2" charset="-127"/>
              <a:cs typeface="Arial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1046141" y="3827634"/>
            <a:ext cx="4630390" cy="81257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57150" cap="flat" cmpd="sng" algn="ctr">
            <a:solidFill>
              <a:srgbClr val="6D2D7A">
                <a:lumMod val="60000"/>
                <a:lumOff val="40000"/>
              </a:srgbClr>
            </a:solidFill>
            <a:prstDash val="sysDash"/>
          </a:ln>
          <a:effectLst/>
          <a:extLst/>
        </p:spPr>
        <p:txBody>
          <a:bodyPr wrap="none" lIns="91430" tIns="45715" rIns="91430" bIns="45715" anchor="ctr"/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EG" sz="2400" b="1" kern="0" dirty="0">
                <a:solidFill>
                  <a:srgbClr val="0070C0"/>
                </a:solidFill>
                <a:latin typeface="Verdana" panose="020B0604030504040204" pitchFamily="34" charset="0"/>
                <a:ea typeface="HY헤드라인M" pitchFamily="2" charset="-127"/>
                <a:cs typeface="Arial"/>
              </a:rPr>
              <a:t>وسائل ترسيخ أخلاقيات المهنة</a:t>
            </a:r>
            <a:endParaRPr kumimoji="0" lang="ar-SA" sz="24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 panose="020B0604030504040204" pitchFamily="34" charset="0"/>
              <a:ea typeface="HY헤드라인M" pitchFamily="2" charset="-127"/>
              <a:cs typeface="Arial"/>
            </a:endParaRP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1035811" y="4941351"/>
            <a:ext cx="4630390" cy="81257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57150" cap="flat" cmpd="sng" algn="ctr">
            <a:solidFill>
              <a:srgbClr val="6D2D7A">
                <a:lumMod val="60000"/>
                <a:lumOff val="40000"/>
              </a:srgbClr>
            </a:solidFill>
            <a:prstDash val="sysDash"/>
          </a:ln>
          <a:effectLst/>
          <a:extLst/>
        </p:spPr>
        <p:txBody>
          <a:bodyPr wrap="none" lIns="91430" tIns="45715" rIns="91430" bIns="45715" anchor="ctr"/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EG" sz="2400" b="1" kern="0" dirty="0">
                <a:solidFill>
                  <a:srgbClr val="0070C0"/>
                </a:solidFill>
                <a:latin typeface="Verdana" panose="020B0604030504040204" pitchFamily="34" charset="0"/>
                <a:ea typeface="HY헤드라인M" pitchFamily="2" charset="-127"/>
                <a:cs typeface="Arial"/>
              </a:rPr>
              <a:t>الموازين الأخلاقية</a:t>
            </a:r>
            <a:endParaRPr kumimoji="0" lang="ar-EG" sz="24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 panose="020B0604030504040204" pitchFamily="34" charset="0"/>
              <a:ea typeface="HY헤드라인M" pitchFamily="2" charset="-127"/>
              <a:cs typeface="Arial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505200" y="152400"/>
            <a:ext cx="2479104" cy="869627"/>
          </a:xfrm>
          <a:prstGeom prst="rect">
            <a:avLst/>
          </a:prstGeom>
          <a:solidFill>
            <a:srgbClr val="E82683">
              <a:lumMod val="40000"/>
              <a:lumOff val="60000"/>
            </a:srgbClr>
          </a:solidFill>
          <a:ln w="38100" cap="flat" cmpd="sng" algn="ctr">
            <a:solidFill>
              <a:srgbClr val="6D2D7A">
                <a:lumMod val="60000"/>
                <a:lumOff val="40000"/>
              </a:srgbClr>
            </a:solidFill>
            <a:prstDash val="solid"/>
          </a:ln>
          <a:effectLst/>
        </p:spPr>
        <p:txBody>
          <a:bodyPr vert="horz" lIns="91430" tIns="45715" rIns="91430" bIns="45715" rtlCol="0" anchor="ctr">
            <a:normAutofit/>
          </a:bodyPr>
          <a:lstStyle>
            <a:lvl1pPr algn="ctr" defTabSz="1007943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defRPr/>
            </a:pPr>
            <a:r>
              <a:rPr lang="ar-EG" b="1" dirty="0">
                <a:solidFill>
                  <a:srgbClr val="333399">
                    <a:lumMod val="50000"/>
                  </a:srgbClr>
                </a:solidFill>
                <a:latin typeface="Arial"/>
                <a:cs typeface="Arial"/>
              </a:rPr>
              <a:t>المحاور</a:t>
            </a:r>
            <a:endParaRPr kumimoji="0" lang="en-US" sz="4900" b="1" i="0" u="none" strike="noStrike" kern="1200" cap="none" spc="0" normalizeH="0" baseline="0" noProof="0" dirty="0">
              <a:ln>
                <a:noFill/>
              </a:ln>
              <a:solidFill>
                <a:srgbClr val="333399">
                  <a:lumMod val="50000"/>
                </a:srgbClr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899778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7"/>
          <p:cNvSpPr>
            <a:spLocks noChangeArrowheads="1"/>
          </p:cNvSpPr>
          <p:nvPr/>
        </p:nvSpPr>
        <p:spPr bwMode="auto">
          <a:xfrm>
            <a:off x="1066800" y="1600200"/>
            <a:ext cx="4630390" cy="81257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57150" cap="flat" cmpd="sng" algn="ctr">
            <a:solidFill>
              <a:srgbClr val="6D2D7A">
                <a:lumMod val="60000"/>
                <a:lumOff val="40000"/>
              </a:srgbClr>
            </a:solidFill>
            <a:prstDash val="sysDash"/>
          </a:ln>
          <a:effectLst/>
          <a:extLst/>
        </p:spPr>
        <p:txBody>
          <a:bodyPr wrap="none" lIns="91430" tIns="45715" rIns="91430" bIns="45715" anchor="ctr"/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EG" sz="2400" b="1" kern="0" dirty="0">
                <a:solidFill>
                  <a:srgbClr val="0070C0"/>
                </a:solidFill>
                <a:latin typeface="Verdana" panose="020B0604030504040204" pitchFamily="34" charset="0"/>
                <a:ea typeface="HY헤드라인M" pitchFamily="2" charset="-127"/>
                <a:cs typeface="Arial"/>
              </a:rPr>
              <a:t>أخلاقيات التعامل الوظيفي</a:t>
            </a:r>
            <a:endParaRPr kumimoji="0" lang="ar-SA" sz="24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 panose="020B0604030504040204" pitchFamily="34" charset="0"/>
              <a:ea typeface="HY헤드라인M" pitchFamily="2" charset="-127"/>
              <a:cs typeface="Arial"/>
            </a:endParaRPr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1056471" y="2713917"/>
            <a:ext cx="4630390" cy="81257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57150" cap="flat" cmpd="sng" algn="ctr">
            <a:solidFill>
              <a:srgbClr val="6D2D7A">
                <a:lumMod val="60000"/>
                <a:lumOff val="40000"/>
              </a:srgbClr>
            </a:solidFill>
            <a:prstDash val="sysDash"/>
          </a:ln>
          <a:effectLst/>
          <a:extLst/>
        </p:spPr>
        <p:txBody>
          <a:bodyPr wrap="none" lIns="91430" tIns="45715" rIns="91430" bIns="45715" anchor="ctr"/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EG" sz="2400" b="1" kern="0" dirty="0">
                <a:solidFill>
                  <a:srgbClr val="0070C0"/>
                </a:solidFill>
                <a:latin typeface="Verdana" panose="020B0604030504040204" pitchFamily="34" charset="0"/>
                <a:ea typeface="HY헤드라인M" pitchFamily="2" charset="-127"/>
                <a:cs typeface="Arial"/>
              </a:rPr>
              <a:t>أخلاقيات العمل الوظيفي</a:t>
            </a:r>
            <a:endParaRPr kumimoji="0" lang="ar-SA" sz="24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 panose="020B0604030504040204" pitchFamily="34" charset="0"/>
              <a:ea typeface="HY헤드라인M" pitchFamily="2" charset="-127"/>
              <a:cs typeface="Arial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1046141" y="3827634"/>
            <a:ext cx="4630390" cy="81257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57150" cap="flat" cmpd="sng" algn="ctr">
            <a:solidFill>
              <a:srgbClr val="6D2D7A">
                <a:lumMod val="60000"/>
                <a:lumOff val="40000"/>
              </a:srgbClr>
            </a:solidFill>
            <a:prstDash val="sysDash"/>
          </a:ln>
          <a:effectLst/>
          <a:extLst/>
        </p:spPr>
        <p:txBody>
          <a:bodyPr wrap="none" lIns="91430" tIns="45715" rIns="91430" bIns="45715" anchor="ctr"/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EG" sz="2400" b="1" kern="0" dirty="0">
                <a:solidFill>
                  <a:srgbClr val="0070C0"/>
                </a:solidFill>
                <a:latin typeface="Verdana" panose="020B0604030504040204" pitchFamily="34" charset="0"/>
                <a:ea typeface="HY헤드라인M" pitchFamily="2" charset="-127"/>
                <a:cs typeface="Arial"/>
              </a:rPr>
              <a:t>الأخلاق والإيمان</a:t>
            </a:r>
            <a:endParaRPr kumimoji="0" lang="ar-SA" sz="24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 panose="020B0604030504040204" pitchFamily="34" charset="0"/>
              <a:ea typeface="HY헤드라인M" pitchFamily="2" charset="-127"/>
              <a:cs typeface="Arial"/>
            </a:endParaRP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1035811" y="4941351"/>
            <a:ext cx="4630390" cy="81257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57150" cap="flat" cmpd="sng" algn="ctr">
            <a:solidFill>
              <a:srgbClr val="6D2D7A">
                <a:lumMod val="60000"/>
                <a:lumOff val="40000"/>
              </a:srgbClr>
            </a:solidFill>
            <a:prstDash val="sysDash"/>
          </a:ln>
          <a:effectLst/>
          <a:extLst/>
        </p:spPr>
        <p:txBody>
          <a:bodyPr wrap="none" lIns="91430" tIns="45715" rIns="91430" bIns="45715" anchor="ctr"/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EG" sz="2400" b="1" kern="0" dirty="0">
                <a:solidFill>
                  <a:srgbClr val="0070C0"/>
                </a:solidFill>
                <a:latin typeface="Verdana" panose="020B0604030504040204" pitchFamily="34" charset="0"/>
                <a:ea typeface="HY헤드라인M" pitchFamily="2" charset="-127"/>
                <a:cs typeface="Arial"/>
              </a:rPr>
              <a:t>الأخلاق والعبادات</a:t>
            </a:r>
            <a:endParaRPr kumimoji="0" lang="ar-EG" sz="24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 panose="020B0604030504040204" pitchFamily="34" charset="0"/>
              <a:ea typeface="HY헤드라인M" pitchFamily="2" charset="-127"/>
              <a:cs typeface="Arial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505200" y="152400"/>
            <a:ext cx="2479104" cy="869627"/>
          </a:xfrm>
          <a:prstGeom prst="rect">
            <a:avLst/>
          </a:prstGeom>
          <a:solidFill>
            <a:srgbClr val="E82683">
              <a:lumMod val="40000"/>
              <a:lumOff val="60000"/>
            </a:srgbClr>
          </a:solidFill>
          <a:ln w="38100" cap="flat" cmpd="sng" algn="ctr">
            <a:solidFill>
              <a:srgbClr val="6D2D7A">
                <a:lumMod val="60000"/>
                <a:lumOff val="40000"/>
              </a:srgbClr>
            </a:solidFill>
            <a:prstDash val="solid"/>
          </a:ln>
          <a:effectLst/>
        </p:spPr>
        <p:txBody>
          <a:bodyPr vert="horz" lIns="91430" tIns="45715" rIns="91430" bIns="45715" rtlCol="0" anchor="ctr">
            <a:normAutofit/>
          </a:bodyPr>
          <a:lstStyle>
            <a:lvl1pPr algn="ctr" defTabSz="1007943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defRPr/>
            </a:pPr>
            <a:r>
              <a:rPr lang="ar-EG" b="1" dirty="0">
                <a:solidFill>
                  <a:srgbClr val="333399">
                    <a:lumMod val="50000"/>
                  </a:srgbClr>
                </a:solidFill>
                <a:latin typeface="Arial"/>
                <a:cs typeface="Arial"/>
              </a:rPr>
              <a:t>المحاور</a:t>
            </a:r>
            <a:endParaRPr kumimoji="0" lang="en-US" sz="4900" b="1" i="0" u="none" strike="noStrike" kern="1200" cap="none" spc="0" normalizeH="0" baseline="0" noProof="0" dirty="0">
              <a:ln>
                <a:noFill/>
              </a:ln>
              <a:solidFill>
                <a:srgbClr val="333399">
                  <a:lumMod val="50000"/>
                </a:srgbClr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145607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7"/>
          <p:cNvSpPr>
            <a:spLocks noChangeArrowheads="1"/>
          </p:cNvSpPr>
          <p:nvPr/>
        </p:nvSpPr>
        <p:spPr bwMode="auto">
          <a:xfrm>
            <a:off x="1066800" y="1600200"/>
            <a:ext cx="4630390" cy="81257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57150" cap="flat" cmpd="sng" algn="ctr">
            <a:solidFill>
              <a:srgbClr val="6D2D7A">
                <a:lumMod val="60000"/>
                <a:lumOff val="40000"/>
              </a:srgbClr>
            </a:solidFill>
            <a:prstDash val="sysDash"/>
          </a:ln>
          <a:effectLst/>
          <a:extLst/>
        </p:spPr>
        <p:txBody>
          <a:bodyPr wrap="none" lIns="91430" tIns="45715" rIns="91430" bIns="45715" anchor="ctr"/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EG" sz="2400" b="1" kern="0" dirty="0">
                <a:solidFill>
                  <a:srgbClr val="0070C0"/>
                </a:solidFill>
                <a:latin typeface="Verdana" panose="020B0604030504040204" pitchFamily="34" charset="0"/>
                <a:ea typeface="HY헤드라인M" pitchFamily="2" charset="-127"/>
                <a:cs typeface="Arial"/>
              </a:rPr>
              <a:t>الأخلاق والمعاملات</a:t>
            </a:r>
            <a:endParaRPr kumimoji="0" lang="ar-SA" sz="24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 panose="020B0604030504040204" pitchFamily="34" charset="0"/>
              <a:ea typeface="HY헤드라인M" pitchFamily="2" charset="-127"/>
              <a:cs typeface="Arial"/>
            </a:endParaRPr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1056471" y="2713917"/>
            <a:ext cx="4630390" cy="81257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57150" cap="flat" cmpd="sng" algn="ctr">
            <a:solidFill>
              <a:srgbClr val="6D2D7A">
                <a:lumMod val="60000"/>
                <a:lumOff val="40000"/>
              </a:srgbClr>
            </a:solidFill>
            <a:prstDash val="sysDash"/>
          </a:ln>
          <a:effectLst/>
          <a:extLst/>
        </p:spPr>
        <p:txBody>
          <a:bodyPr wrap="none" lIns="91430" tIns="45715" rIns="91430" bIns="45715" anchor="ctr"/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EG" sz="2400" b="1" kern="0" dirty="0">
                <a:solidFill>
                  <a:srgbClr val="0070C0"/>
                </a:solidFill>
                <a:latin typeface="Verdana" panose="020B0604030504040204" pitchFamily="34" charset="0"/>
                <a:ea typeface="HY헤드라인M" pitchFamily="2" charset="-127"/>
                <a:cs typeface="Arial"/>
              </a:rPr>
              <a:t>العوامل المؤثرة في الانضباط الوظيفي</a:t>
            </a:r>
            <a:endParaRPr kumimoji="0" lang="ar-SA" sz="24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 panose="020B0604030504040204" pitchFamily="34" charset="0"/>
              <a:ea typeface="HY헤드라인M" pitchFamily="2" charset="-127"/>
              <a:cs typeface="Arial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1046141" y="3827634"/>
            <a:ext cx="4630390" cy="81257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57150" cap="flat" cmpd="sng" algn="ctr">
            <a:solidFill>
              <a:srgbClr val="6D2D7A">
                <a:lumMod val="60000"/>
                <a:lumOff val="40000"/>
              </a:srgbClr>
            </a:solidFill>
            <a:prstDash val="sysDash"/>
          </a:ln>
          <a:effectLst/>
          <a:extLst/>
        </p:spPr>
        <p:txBody>
          <a:bodyPr wrap="none" lIns="91430" tIns="45715" rIns="91430" bIns="45715" anchor="ctr"/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EG" sz="2400" b="1" kern="0" dirty="0">
                <a:solidFill>
                  <a:srgbClr val="0070C0"/>
                </a:solidFill>
                <a:latin typeface="Verdana" panose="020B0604030504040204" pitchFamily="34" charset="0"/>
                <a:ea typeface="HY헤드라인M" pitchFamily="2" charset="-127"/>
                <a:cs typeface="Arial"/>
              </a:rPr>
              <a:t>أخلاقيات الموظف المحمودة أو المشروعة</a:t>
            </a:r>
            <a:endParaRPr kumimoji="0" lang="ar-SA" sz="24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 panose="020B0604030504040204" pitchFamily="34" charset="0"/>
              <a:ea typeface="HY헤드라인M" pitchFamily="2" charset="-127"/>
              <a:cs typeface="Arial"/>
            </a:endParaRP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1035811" y="4941351"/>
            <a:ext cx="4630390" cy="81257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57150" cap="flat" cmpd="sng" algn="ctr">
            <a:solidFill>
              <a:srgbClr val="6D2D7A">
                <a:lumMod val="60000"/>
                <a:lumOff val="40000"/>
              </a:srgbClr>
            </a:solidFill>
            <a:prstDash val="sysDash"/>
          </a:ln>
          <a:effectLst/>
          <a:extLst/>
        </p:spPr>
        <p:txBody>
          <a:bodyPr wrap="none" lIns="91430" tIns="45715" rIns="91430" bIns="45715" anchor="ctr"/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EG" sz="2400" b="1" kern="0" dirty="0">
                <a:solidFill>
                  <a:srgbClr val="0070C0"/>
                </a:solidFill>
                <a:latin typeface="Verdana" panose="020B0604030504040204" pitchFamily="34" charset="0"/>
                <a:ea typeface="HY헤드라인M" pitchFamily="2" charset="-127"/>
                <a:cs typeface="Arial"/>
              </a:rPr>
              <a:t>انحراف الموظف</a:t>
            </a:r>
            <a:endParaRPr kumimoji="0" lang="ar-EG" sz="24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 panose="020B0604030504040204" pitchFamily="34" charset="0"/>
              <a:ea typeface="HY헤드라인M" pitchFamily="2" charset="-127"/>
              <a:cs typeface="Arial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505200" y="152400"/>
            <a:ext cx="2479104" cy="869627"/>
          </a:xfrm>
          <a:prstGeom prst="rect">
            <a:avLst/>
          </a:prstGeom>
          <a:solidFill>
            <a:srgbClr val="E82683">
              <a:lumMod val="40000"/>
              <a:lumOff val="60000"/>
            </a:srgbClr>
          </a:solidFill>
          <a:ln w="38100" cap="flat" cmpd="sng" algn="ctr">
            <a:solidFill>
              <a:srgbClr val="6D2D7A">
                <a:lumMod val="60000"/>
                <a:lumOff val="40000"/>
              </a:srgbClr>
            </a:solidFill>
            <a:prstDash val="solid"/>
          </a:ln>
          <a:effectLst/>
        </p:spPr>
        <p:txBody>
          <a:bodyPr vert="horz" lIns="91430" tIns="45715" rIns="91430" bIns="45715" rtlCol="0" anchor="ctr">
            <a:normAutofit/>
          </a:bodyPr>
          <a:lstStyle>
            <a:lvl1pPr algn="ctr" defTabSz="1007943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defRPr/>
            </a:pPr>
            <a:r>
              <a:rPr lang="ar-EG" b="1" dirty="0">
                <a:solidFill>
                  <a:srgbClr val="333399">
                    <a:lumMod val="50000"/>
                  </a:srgbClr>
                </a:solidFill>
                <a:latin typeface="Arial"/>
                <a:cs typeface="Arial"/>
              </a:rPr>
              <a:t>المحاور</a:t>
            </a:r>
            <a:endParaRPr kumimoji="0" lang="en-US" sz="4900" b="1" i="0" u="none" strike="noStrike" kern="1200" cap="none" spc="0" normalizeH="0" baseline="0" noProof="0" dirty="0">
              <a:ln>
                <a:noFill/>
              </a:ln>
              <a:solidFill>
                <a:srgbClr val="333399">
                  <a:lumMod val="50000"/>
                </a:srgbClr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936980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7"/>
          <p:cNvSpPr>
            <a:spLocks noChangeArrowheads="1"/>
          </p:cNvSpPr>
          <p:nvPr/>
        </p:nvSpPr>
        <p:spPr bwMode="auto">
          <a:xfrm>
            <a:off x="1074597" y="1239977"/>
            <a:ext cx="4630390" cy="81257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57150" cap="flat" cmpd="sng" algn="ctr">
            <a:solidFill>
              <a:srgbClr val="6D2D7A">
                <a:lumMod val="60000"/>
                <a:lumOff val="40000"/>
              </a:srgbClr>
            </a:solidFill>
            <a:prstDash val="sysDash"/>
          </a:ln>
          <a:effectLst/>
          <a:extLst/>
        </p:spPr>
        <p:txBody>
          <a:bodyPr wrap="none" lIns="91430" tIns="45715" rIns="91430" bIns="45715" anchor="ctr"/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EG" sz="2400" b="1" kern="0" dirty="0">
                <a:solidFill>
                  <a:srgbClr val="0070C0"/>
                </a:solidFill>
                <a:latin typeface="Verdana" panose="020B0604030504040204" pitchFamily="34" charset="0"/>
                <a:ea typeface="HY헤드라인M" pitchFamily="2" charset="-127"/>
                <a:cs typeface="Arial"/>
              </a:rPr>
              <a:t>مظاهر انحراف السلطة</a:t>
            </a:r>
            <a:endParaRPr kumimoji="0" lang="ar-SA" sz="24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 panose="020B0604030504040204" pitchFamily="34" charset="0"/>
              <a:ea typeface="HY헤드라인M" pitchFamily="2" charset="-127"/>
              <a:cs typeface="Arial"/>
            </a:endParaRPr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1064268" y="2353694"/>
            <a:ext cx="4630390" cy="81257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57150" cap="flat" cmpd="sng" algn="ctr">
            <a:solidFill>
              <a:srgbClr val="6D2D7A">
                <a:lumMod val="60000"/>
                <a:lumOff val="40000"/>
              </a:srgbClr>
            </a:solidFill>
            <a:prstDash val="sysDash"/>
          </a:ln>
          <a:effectLst/>
          <a:extLst/>
        </p:spPr>
        <p:txBody>
          <a:bodyPr wrap="none" lIns="91430" tIns="45715" rIns="91430" bIns="45715" anchor="ctr"/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EG" sz="2400" b="1" kern="0" dirty="0">
                <a:solidFill>
                  <a:srgbClr val="0070C0"/>
                </a:solidFill>
                <a:latin typeface="Verdana" panose="020B0604030504040204" pitchFamily="34" charset="0"/>
                <a:ea typeface="HY헤드라인M" pitchFamily="2" charset="-127"/>
                <a:cs typeface="Arial"/>
              </a:rPr>
              <a:t>أسباب انتشار الفساد</a:t>
            </a:r>
            <a:endParaRPr kumimoji="0" lang="ar-SA" sz="24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 panose="020B0604030504040204" pitchFamily="34" charset="0"/>
              <a:ea typeface="HY헤드라인M" pitchFamily="2" charset="-127"/>
              <a:cs typeface="Arial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1053938" y="3467411"/>
            <a:ext cx="4630390" cy="81257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57150" cap="flat" cmpd="sng" algn="ctr">
            <a:solidFill>
              <a:srgbClr val="6D2D7A">
                <a:lumMod val="60000"/>
                <a:lumOff val="40000"/>
              </a:srgbClr>
            </a:solidFill>
            <a:prstDash val="sysDash"/>
          </a:ln>
          <a:effectLst/>
          <a:extLst/>
        </p:spPr>
        <p:txBody>
          <a:bodyPr wrap="none" lIns="91430" tIns="45715" rIns="91430" bIns="45715" anchor="ctr"/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EG" sz="2400" b="1" kern="0" dirty="0">
                <a:solidFill>
                  <a:srgbClr val="0070C0"/>
                </a:solidFill>
                <a:latin typeface="Verdana" panose="020B0604030504040204" pitchFamily="34" charset="0"/>
                <a:ea typeface="HY헤드라인M" pitchFamily="2" charset="-127"/>
                <a:cs typeface="Arial"/>
              </a:rPr>
              <a:t>العقبات</a:t>
            </a:r>
            <a:endParaRPr kumimoji="0" lang="ar-SA" sz="24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 panose="020B0604030504040204" pitchFamily="34" charset="0"/>
              <a:ea typeface="HY헤드라인M" pitchFamily="2" charset="-127"/>
              <a:cs typeface="Arial"/>
            </a:endParaRP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1043608" y="4581128"/>
            <a:ext cx="4630390" cy="81257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57150" cap="flat" cmpd="sng" algn="ctr">
            <a:solidFill>
              <a:srgbClr val="6D2D7A">
                <a:lumMod val="60000"/>
                <a:lumOff val="40000"/>
              </a:srgbClr>
            </a:solidFill>
            <a:prstDash val="sysDash"/>
          </a:ln>
          <a:effectLst/>
          <a:extLst/>
        </p:spPr>
        <p:txBody>
          <a:bodyPr wrap="none" lIns="91430" tIns="45715" rIns="91430" bIns="45715" anchor="ctr"/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EG" sz="2400" b="1" kern="0" dirty="0">
                <a:solidFill>
                  <a:srgbClr val="0070C0"/>
                </a:solidFill>
                <a:latin typeface="Verdana" panose="020B0604030504040204" pitchFamily="34" charset="0"/>
                <a:ea typeface="HY헤드라인M" pitchFamily="2" charset="-127"/>
                <a:cs typeface="Arial"/>
              </a:rPr>
              <a:t>لمحة واقعية</a:t>
            </a:r>
            <a:endParaRPr kumimoji="0" lang="ar-EG" sz="24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 panose="020B0604030504040204" pitchFamily="34" charset="0"/>
              <a:ea typeface="HY헤드라인M" pitchFamily="2" charset="-127"/>
              <a:cs typeface="Arial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505200" y="152400"/>
            <a:ext cx="2479104" cy="869627"/>
          </a:xfrm>
          <a:prstGeom prst="rect">
            <a:avLst/>
          </a:prstGeom>
          <a:solidFill>
            <a:srgbClr val="E82683">
              <a:lumMod val="40000"/>
              <a:lumOff val="60000"/>
            </a:srgbClr>
          </a:solidFill>
          <a:ln w="38100" cap="flat" cmpd="sng" algn="ctr">
            <a:solidFill>
              <a:srgbClr val="6D2D7A">
                <a:lumMod val="60000"/>
                <a:lumOff val="40000"/>
              </a:srgbClr>
            </a:solidFill>
            <a:prstDash val="solid"/>
          </a:ln>
          <a:effectLst/>
        </p:spPr>
        <p:txBody>
          <a:bodyPr vert="horz" lIns="91430" tIns="45715" rIns="91430" bIns="45715" rtlCol="0" anchor="ctr">
            <a:normAutofit/>
          </a:bodyPr>
          <a:lstStyle>
            <a:lvl1pPr algn="ctr" defTabSz="1007943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defRPr/>
            </a:pPr>
            <a:r>
              <a:rPr lang="ar-EG" b="1" dirty="0">
                <a:solidFill>
                  <a:srgbClr val="333399">
                    <a:lumMod val="50000"/>
                  </a:srgbClr>
                </a:solidFill>
                <a:latin typeface="Arial"/>
                <a:cs typeface="Arial"/>
              </a:rPr>
              <a:t>المحاور</a:t>
            </a:r>
            <a:endParaRPr kumimoji="0" lang="en-US" sz="4900" b="1" i="0" u="none" strike="noStrike" kern="1200" cap="none" spc="0" normalizeH="0" baseline="0" noProof="0" dirty="0">
              <a:ln>
                <a:noFill/>
              </a:ln>
              <a:solidFill>
                <a:srgbClr val="333399">
                  <a:lumMod val="50000"/>
                </a:srgbClr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1064268" y="5694845"/>
            <a:ext cx="4630390" cy="81257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57150" cap="flat" cmpd="sng" algn="ctr">
            <a:solidFill>
              <a:srgbClr val="6D2D7A">
                <a:lumMod val="60000"/>
                <a:lumOff val="40000"/>
              </a:srgbClr>
            </a:solidFill>
            <a:prstDash val="sysDash"/>
          </a:ln>
          <a:effectLst/>
          <a:extLst/>
        </p:spPr>
        <p:txBody>
          <a:bodyPr wrap="none" lIns="91430" tIns="45715" rIns="91430" bIns="45715" anchor="ctr"/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EG" sz="2400" b="1" kern="0" dirty="0">
                <a:solidFill>
                  <a:srgbClr val="0070C0"/>
                </a:solidFill>
                <a:latin typeface="Verdana" panose="020B0604030504040204" pitchFamily="34" charset="0"/>
                <a:ea typeface="HY헤드라인M" pitchFamily="2" charset="-127"/>
                <a:cs typeface="Arial"/>
              </a:rPr>
              <a:t>حالات ونماذج</a:t>
            </a:r>
            <a:endParaRPr kumimoji="0" lang="ar-EG" sz="24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 panose="020B0604030504040204" pitchFamily="34" charset="0"/>
              <a:ea typeface="HY헤드라인M" pitchFamily="2" charset="-127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750405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8" grpId="0" animBg="1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</Words>
  <Application>Microsoft Office PowerPoint</Application>
  <PresentationFormat>عرض على الشاشة (3:4)‏</PresentationFormat>
  <Paragraphs>49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mr</dc:creator>
  <cp:lastModifiedBy>mr</cp:lastModifiedBy>
  <cp:revision>1</cp:revision>
  <dcterms:created xsi:type="dcterms:W3CDTF">2018-12-29T17:15:16Z</dcterms:created>
  <dcterms:modified xsi:type="dcterms:W3CDTF">2018-12-29T17:15:49Z</dcterms:modified>
</cp:coreProperties>
</file>