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3FD8ED-3092-40E8-BB3C-F36A310A3877}" type="doc">
      <dgm:prSet loTypeId="urn:microsoft.com/office/officeart/2005/8/layout/cycle3" loCatId="cycle" qsTypeId="urn:microsoft.com/office/officeart/2005/8/quickstyle/3d6" qsCatId="3D" csTypeId="urn:microsoft.com/office/officeart/2005/8/colors/colorful1#1" csCatId="colorful" phldr="1"/>
      <dgm:spPr/>
      <dgm:t>
        <a:bodyPr/>
        <a:lstStyle/>
        <a:p>
          <a:pPr rtl="1"/>
          <a:endParaRPr lang="ar-SA"/>
        </a:p>
      </dgm:t>
    </dgm:pt>
    <dgm:pt modelId="{7D156077-FC48-4E00-9279-C0DCC50C887C}">
      <dgm:prSet custT="1"/>
      <dgm:spPr/>
      <dgm:t>
        <a:bodyPr/>
        <a:lstStyle/>
        <a:p>
          <a:pPr rtl="1"/>
          <a:r>
            <a:rPr lang="ar-EG" sz="2000" b="1" u="none" dirty="0" smtClean="0"/>
            <a:t>مفهوم التربية</a:t>
          </a:r>
          <a:endParaRPr lang="ar-SA" sz="2000" b="1" u="none" dirty="0"/>
        </a:p>
      </dgm:t>
    </dgm:pt>
    <dgm:pt modelId="{AB191B58-97BE-4E0F-8C9F-3EE229426A50}" type="parTrans" cxnId="{402191C2-E456-496B-AE55-055AC3E20C21}">
      <dgm:prSet/>
      <dgm:spPr/>
      <dgm:t>
        <a:bodyPr/>
        <a:lstStyle/>
        <a:p>
          <a:pPr rtl="1"/>
          <a:endParaRPr lang="ar-SA"/>
        </a:p>
      </dgm:t>
    </dgm:pt>
    <dgm:pt modelId="{E2F200B1-BFB1-4055-BB5F-BAE852DBF4F3}" type="sibTrans" cxnId="{402191C2-E456-496B-AE55-055AC3E20C21}">
      <dgm:prSet/>
      <dgm:spPr/>
      <dgm:t>
        <a:bodyPr/>
        <a:lstStyle/>
        <a:p>
          <a:pPr rtl="1"/>
          <a:endParaRPr lang="ar-SA"/>
        </a:p>
      </dgm:t>
    </dgm:pt>
    <dgm:pt modelId="{4299C8C0-9EFE-4B56-B3A8-6441731A43E1}">
      <dgm:prSet custT="1"/>
      <dgm:spPr>
        <a:blipFill rotWithShape="0">
          <a:blip xmlns:r="http://schemas.openxmlformats.org/officeDocument/2006/relationships" r:embed="rId1"/>
          <a:stretch>
            <a:fillRect/>
          </a:stretch>
        </a:blipFill>
      </dgm:spPr>
      <dgm:t>
        <a:bodyPr/>
        <a:lstStyle/>
        <a:p>
          <a:pPr rtl="1"/>
          <a:r>
            <a:rPr lang="ar-EG" altLang="zh-CN" sz="2000" b="1" dirty="0" smtClean="0">
              <a:solidFill>
                <a:srgbClr val="FFFFFF"/>
              </a:solidFill>
              <a:latin typeface="Microsoft YaHei" pitchFamily="34" charset="-122"/>
              <a:ea typeface="Microsoft YaHei" pitchFamily="34" charset="-122"/>
            </a:rPr>
            <a:t>العوامل المؤثرة على تربية الابناء</a:t>
          </a:r>
          <a:endParaRPr lang="ar-SA" sz="2000" b="1" dirty="0"/>
        </a:p>
      </dgm:t>
    </dgm:pt>
    <dgm:pt modelId="{129111F7-8952-43A1-9F45-8BD51B0F9F58}" type="parTrans" cxnId="{73239622-025F-43ED-8EDE-065A8B6A2852}">
      <dgm:prSet/>
      <dgm:spPr/>
      <dgm:t>
        <a:bodyPr/>
        <a:lstStyle/>
        <a:p>
          <a:pPr rtl="1"/>
          <a:endParaRPr lang="ar-SA"/>
        </a:p>
      </dgm:t>
    </dgm:pt>
    <dgm:pt modelId="{0FBAECD9-1187-40F4-BF67-7069C9A20415}" type="sibTrans" cxnId="{73239622-025F-43ED-8EDE-065A8B6A2852}">
      <dgm:prSet/>
      <dgm:spPr/>
      <dgm:t>
        <a:bodyPr/>
        <a:lstStyle/>
        <a:p>
          <a:pPr rtl="1"/>
          <a:endParaRPr lang="ar-SA"/>
        </a:p>
      </dgm:t>
    </dgm:pt>
    <dgm:pt modelId="{D29E24FC-05D5-4E97-98C7-54323AD0F0B5}">
      <dgm:prSet custT="1"/>
      <dgm:spPr>
        <a:blipFill rotWithShape="0">
          <a:blip xmlns:r="http://schemas.openxmlformats.org/officeDocument/2006/relationships" r:embed="rId2"/>
          <a:stretch>
            <a:fillRect/>
          </a:stretch>
        </a:blipFill>
      </dgm:spPr>
      <dgm:t>
        <a:bodyPr/>
        <a:lstStyle/>
        <a:p>
          <a:pPr rtl="1"/>
          <a:r>
            <a:rPr lang="ar-EG" altLang="zh-CN" sz="2000" b="1" dirty="0" smtClean="0">
              <a:solidFill>
                <a:srgbClr val="FFFFFF"/>
              </a:solidFill>
              <a:latin typeface="Microsoft YaHei" pitchFamily="34" charset="-122"/>
              <a:ea typeface="Microsoft YaHei" pitchFamily="34" charset="-122"/>
            </a:rPr>
            <a:t>انماط شخصيات الاطفال</a:t>
          </a:r>
          <a:endParaRPr lang="ar-SA" sz="2000" b="1" dirty="0"/>
        </a:p>
      </dgm:t>
    </dgm:pt>
    <dgm:pt modelId="{7D0F9F06-850F-4690-AA3C-60913BB36118}" type="parTrans" cxnId="{6905999D-F79E-45FB-9253-F75674281729}">
      <dgm:prSet/>
      <dgm:spPr/>
      <dgm:t>
        <a:bodyPr/>
        <a:lstStyle/>
        <a:p>
          <a:pPr rtl="1"/>
          <a:endParaRPr lang="ar-SA"/>
        </a:p>
      </dgm:t>
    </dgm:pt>
    <dgm:pt modelId="{75A502E1-7EE8-4F8E-9976-255DDCA81AE7}" type="sibTrans" cxnId="{6905999D-F79E-45FB-9253-F75674281729}">
      <dgm:prSet/>
      <dgm:spPr/>
      <dgm:t>
        <a:bodyPr/>
        <a:lstStyle/>
        <a:p>
          <a:pPr rtl="1"/>
          <a:endParaRPr lang="ar-SA"/>
        </a:p>
      </dgm:t>
    </dgm:pt>
    <dgm:pt modelId="{DFA6151B-E3BE-45AD-8DE6-A54B258ADD9D}">
      <dgm:prSet custT="1"/>
      <dgm:spPr>
        <a:blipFill rotWithShape="0">
          <a:blip xmlns:r="http://schemas.openxmlformats.org/officeDocument/2006/relationships" r:embed="rId3"/>
          <a:stretch>
            <a:fillRect/>
          </a:stretch>
        </a:blipFill>
      </dgm:spPr>
      <dgm:t>
        <a:bodyPr/>
        <a:lstStyle/>
        <a:p>
          <a:pPr rtl="1"/>
          <a:r>
            <a:rPr lang="ar-EG" altLang="zh-CN" sz="2000" b="1" dirty="0" smtClean="0">
              <a:solidFill>
                <a:srgbClr val="FFFFFF"/>
              </a:solidFill>
              <a:latin typeface="Microsoft YaHei" pitchFamily="34" charset="-122"/>
              <a:ea typeface="Microsoft YaHei" pitchFamily="34" charset="-122"/>
            </a:rPr>
            <a:t>الأساليب الخاطئة في تربية الأبناء </a:t>
          </a:r>
          <a:endParaRPr lang="ar-SA" sz="2000" b="1" dirty="0"/>
        </a:p>
      </dgm:t>
    </dgm:pt>
    <dgm:pt modelId="{1BBC5562-1E6F-45B6-9F9D-3FF24B412B49}" type="parTrans" cxnId="{1D437F20-55B2-4D72-B051-F19422A6D380}">
      <dgm:prSet/>
      <dgm:spPr/>
      <dgm:t>
        <a:bodyPr/>
        <a:lstStyle/>
        <a:p>
          <a:pPr rtl="1"/>
          <a:endParaRPr lang="ar-EG"/>
        </a:p>
      </dgm:t>
    </dgm:pt>
    <dgm:pt modelId="{8DB13E6E-4402-44D6-90BC-BE9723FDA249}" type="sibTrans" cxnId="{1D437F20-55B2-4D72-B051-F19422A6D380}">
      <dgm:prSet/>
      <dgm:spPr/>
      <dgm:t>
        <a:bodyPr/>
        <a:lstStyle/>
        <a:p>
          <a:pPr rtl="1"/>
          <a:endParaRPr lang="ar-EG"/>
        </a:p>
      </dgm:t>
    </dgm:pt>
    <dgm:pt modelId="{A35EFABB-B9D2-4919-85F1-53BA01469B13}">
      <dgm:prSet custT="1"/>
      <dgm:spPr>
        <a:blipFill rotWithShape="0">
          <a:blip xmlns:r="http://schemas.openxmlformats.org/officeDocument/2006/relationships" r:embed="rId1"/>
          <a:stretch>
            <a:fillRect/>
          </a:stretch>
        </a:blipFill>
      </dgm:spPr>
      <dgm:t>
        <a:bodyPr/>
        <a:lstStyle/>
        <a:p>
          <a:pPr rtl="1"/>
          <a:r>
            <a:rPr lang="ar-EG" altLang="zh-CN" sz="2000" b="1" dirty="0" smtClean="0">
              <a:solidFill>
                <a:srgbClr val="FFFFFF"/>
              </a:solidFill>
              <a:latin typeface="Microsoft YaHei" pitchFamily="34" charset="-122"/>
              <a:ea typeface="Microsoft YaHei" pitchFamily="34" charset="-122"/>
            </a:rPr>
            <a:t>صفات المربي الناجح</a:t>
          </a:r>
          <a:endParaRPr lang="ar-SA" sz="2000" b="1" dirty="0"/>
        </a:p>
      </dgm:t>
    </dgm:pt>
    <dgm:pt modelId="{A606C441-B048-4EAC-8100-894542E162F4}" type="parTrans" cxnId="{68640301-82ED-4A71-B407-68C7EB60BC9A}">
      <dgm:prSet/>
      <dgm:spPr/>
      <dgm:t>
        <a:bodyPr/>
        <a:lstStyle/>
        <a:p>
          <a:pPr rtl="1"/>
          <a:endParaRPr lang="ar-EG"/>
        </a:p>
      </dgm:t>
    </dgm:pt>
    <dgm:pt modelId="{670B1E4D-2153-4AE7-8099-3509FB0685D8}" type="sibTrans" cxnId="{68640301-82ED-4A71-B407-68C7EB60BC9A}">
      <dgm:prSet/>
      <dgm:spPr/>
      <dgm:t>
        <a:bodyPr/>
        <a:lstStyle/>
        <a:p>
          <a:pPr rtl="1"/>
          <a:endParaRPr lang="ar-EG"/>
        </a:p>
      </dgm:t>
    </dgm:pt>
    <dgm:pt modelId="{AAAF8F6C-5957-4152-98E0-621F33D19000}">
      <dgm:prSet custT="1"/>
      <dgm:spPr>
        <a:blipFill rotWithShape="0">
          <a:blip xmlns:r="http://schemas.openxmlformats.org/officeDocument/2006/relationships" r:embed="rId4">
            <a:extLst/>
          </a:blip>
          <a:stretch>
            <a:fillRect/>
          </a:stretch>
        </a:blipFill>
      </dgm:spPr>
      <dgm:t>
        <a:bodyPr/>
        <a:lstStyle/>
        <a:p>
          <a:pPr rtl="1"/>
          <a:r>
            <a:rPr lang="ar-EG" altLang="zh-CN" sz="2000" b="1" dirty="0" smtClean="0">
              <a:solidFill>
                <a:srgbClr val="FFFFFF"/>
              </a:solidFill>
              <a:latin typeface="Microsoft YaHei" pitchFamily="34" charset="-122"/>
              <a:ea typeface="Microsoft YaHei" pitchFamily="34" charset="-122"/>
            </a:rPr>
            <a:t>مواقف تربوية </a:t>
          </a:r>
          <a:endParaRPr lang="ar-SA" sz="2000" b="1" dirty="0"/>
        </a:p>
      </dgm:t>
    </dgm:pt>
    <dgm:pt modelId="{FEB91995-E900-4D13-B3E8-8198EC497BA2}" type="parTrans" cxnId="{B4FCB882-CE64-48E8-A5B7-EE5318F7FDD0}">
      <dgm:prSet/>
      <dgm:spPr/>
      <dgm:t>
        <a:bodyPr/>
        <a:lstStyle/>
        <a:p>
          <a:pPr rtl="1"/>
          <a:endParaRPr lang="ar-EG"/>
        </a:p>
      </dgm:t>
    </dgm:pt>
    <dgm:pt modelId="{7DC47EFA-F5F1-4BC4-B111-91CEDEC0B263}" type="sibTrans" cxnId="{B4FCB882-CE64-48E8-A5B7-EE5318F7FDD0}">
      <dgm:prSet/>
      <dgm:spPr/>
      <dgm:t>
        <a:bodyPr/>
        <a:lstStyle/>
        <a:p>
          <a:pPr rtl="1"/>
          <a:endParaRPr lang="ar-EG"/>
        </a:p>
      </dgm:t>
    </dgm:pt>
    <dgm:pt modelId="{F611D78A-9E2D-4971-9E73-7AC2581DFC51}">
      <dgm:prSet custT="1"/>
      <dgm:spPr>
        <a:blipFill rotWithShape="0">
          <a:blip xmlns:r="http://schemas.openxmlformats.org/officeDocument/2006/relationships" r:embed="rId5"/>
          <a:stretch>
            <a:fillRect/>
          </a:stretch>
        </a:blipFill>
      </dgm:spPr>
      <dgm:t>
        <a:bodyPr/>
        <a:lstStyle/>
        <a:p>
          <a:pPr rtl="1"/>
          <a:r>
            <a:rPr lang="ar-EG" sz="2000" b="1" dirty="0" smtClean="0">
              <a:latin typeface="Times New Roman" pitchFamily="18" charset="0"/>
              <a:cs typeface="Arial"/>
            </a:rPr>
            <a:t>استقلال شخصية الابن</a:t>
          </a:r>
          <a:endParaRPr lang="ar-SA" sz="2000" b="1" dirty="0"/>
        </a:p>
      </dgm:t>
    </dgm:pt>
    <dgm:pt modelId="{00E21551-6CE4-4CC5-81C6-7AE7E6B63CF9}" type="sibTrans" cxnId="{534AF052-EC70-4970-8D47-07ED9D86F690}">
      <dgm:prSet/>
      <dgm:spPr/>
      <dgm:t>
        <a:bodyPr/>
        <a:lstStyle/>
        <a:p>
          <a:pPr rtl="1"/>
          <a:endParaRPr lang="ar-SA"/>
        </a:p>
      </dgm:t>
    </dgm:pt>
    <dgm:pt modelId="{C7D607EF-6D87-4887-895C-DB14450938E9}" type="parTrans" cxnId="{534AF052-EC70-4970-8D47-07ED9D86F690}">
      <dgm:prSet/>
      <dgm:spPr/>
      <dgm:t>
        <a:bodyPr/>
        <a:lstStyle/>
        <a:p>
          <a:pPr rtl="1"/>
          <a:endParaRPr lang="ar-SA"/>
        </a:p>
      </dgm:t>
    </dgm:pt>
    <dgm:pt modelId="{45210B7A-FBA6-44C3-AB0D-A45B03550F90}">
      <dgm:prSet custT="1"/>
      <dgm:spPr>
        <a:blipFill rotWithShape="0">
          <a:blip xmlns:r="http://schemas.openxmlformats.org/officeDocument/2006/relationships" r:embed="rId6">
            <a:extLst/>
          </a:blip>
          <a:stretch>
            <a:fillRect/>
          </a:stretch>
        </a:blipFill>
      </dgm:spPr>
      <dgm:t>
        <a:bodyPr/>
        <a:lstStyle/>
        <a:p>
          <a:pPr rtl="1"/>
          <a:r>
            <a:rPr lang="ar-EG" altLang="zh-CN" sz="2000" b="1" dirty="0" smtClean="0">
              <a:solidFill>
                <a:srgbClr val="FFFFFF"/>
              </a:solidFill>
              <a:latin typeface="Microsoft YaHei" pitchFamily="34" charset="-122"/>
              <a:ea typeface="Microsoft YaHei" pitchFamily="34" charset="-122"/>
            </a:rPr>
            <a:t>كيف تعيد الثقة لابنك؟</a:t>
          </a:r>
          <a:endParaRPr lang="ar-SA" sz="2000" b="1" dirty="0"/>
        </a:p>
      </dgm:t>
    </dgm:pt>
    <dgm:pt modelId="{47CCFBC2-7486-4581-AD1A-CC34831BC9C9}" type="sibTrans" cxnId="{3747ED7B-E45B-47E6-A6E0-A0EB5A6474F8}">
      <dgm:prSet/>
      <dgm:spPr/>
      <dgm:t>
        <a:bodyPr/>
        <a:lstStyle/>
        <a:p>
          <a:pPr rtl="1"/>
          <a:endParaRPr lang="ar-EG"/>
        </a:p>
      </dgm:t>
    </dgm:pt>
    <dgm:pt modelId="{700D60A4-CFE2-42DE-B2FA-6D9E7BDC72FF}" type="parTrans" cxnId="{3747ED7B-E45B-47E6-A6E0-A0EB5A6474F8}">
      <dgm:prSet/>
      <dgm:spPr/>
      <dgm:t>
        <a:bodyPr/>
        <a:lstStyle/>
        <a:p>
          <a:pPr rtl="1"/>
          <a:endParaRPr lang="ar-EG"/>
        </a:p>
      </dgm:t>
    </dgm:pt>
    <dgm:pt modelId="{63FC5469-9CCB-4523-AE5E-3D72808BB6D2}" type="pres">
      <dgm:prSet presAssocID="{683FD8ED-3092-40E8-BB3C-F36A310A3877}" presName="Name0" presStyleCnt="0">
        <dgm:presLayoutVars>
          <dgm:dir/>
          <dgm:resizeHandles val="exact"/>
        </dgm:presLayoutVars>
      </dgm:prSet>
      <dgm:spPr/>
      <dgm:t>
        <a:bodyPr/>
        <a:lstStyle/>
        <a:p>
          <a:pPr rtl="1"/>
          <a:endParaRPr lang="ar-SA"/>
        </a:p>
      </dgm:t>
    </dgm:pt>
    <dgm:pt modelId="{14351B7A-7FA0-4103-8B91-E9F1416A4BDE}" type="pres">
      <dgm:prSet presAssocID="{683FD8ED-3092-40E8-BB3C-F36A310A3877}" presName="cycle" presStyleCnt="0"/>
      <dgm:spPr/>
      <dgm:t>
        <a:bodyPr/>
        <a:lstStyle/>
        <a:p>
          <a:pPr rtl="1"/>
          <a:endParaRPr lang="ar-SA"/>
        </a:p>
      </dgm:t>
    </dgm:pt>
    <dgm:pt modelId="{E23CECA5-6803-41F7-B47F-C091F357DDED}" type="pres">
      <dgm:prSet presAssocID="{7D156077-FC48-4E00-9279-C0DCC50C887C}" presName="nodeFirstNode" presStyleLbl="node1" presStyleIdx="0" presStyleCnt="8">
        <dgm:presLayoutVars>
          <dgm:bulletEnabled val="1"/>
        </dgm:presLayoutVars>
      </dgm:prSet>
      <dgm:spPr/>
      <dgm:t>
        <a:bodyPr/>
        <a:lstStyle/>
        <a:p>
          <a:pPr rtl="1"/>
          <a:endParaRPr lang="ar-SA"/>
        </a:p>
      </dgm:t>
    </dgm:pt>
    <dgm:pt modelId="{823B69D6-EABD-44B8-B557-A4445BE9D858}" type="pres">
      <dgm:prSet presAssocID="{E2F200B1-BFB1-4055-BB5F-BAE852DBF4F3}" presName="sibTransFirstNode" presStyleLbl="bgShp" presStyleIdx="0" presStyleCnt="1"/>
      <dgm:spPr/>
      <dgm:t>
        <a:bodyPr/>
        <a:lstStyle/>
        <a:p>
          <a:pPr rtl="1"/>
          <a:endParaRPr lang="ar-SA"/>
        </a:p>
      </dgm:t>
    </dgm:pt>
    <dgm:pt modelId="{E4FC657D-04EC-4527-ACE7-2542C82D4137}" type="pres">
      <dgm:prSet presAssocID="{4299C8C0-9EFE-4B56-B3A8-6441731A43E1}" presName="nodeFollowingNodes" presStyleLbl="node1" presStyleIdx="1" presStyleCnt="8" custRadScaleRad="95529" custRadScaleInc="19619">
        <dgm:presLayoutVars>
          <dgm:bulletEnabled val="1"/>
        </dgm:presLayoutVars>
      </dgm:prSet>
      <dgm:spPr/>
      <dgm:t>
        <a:bodyPr/>
        <a:lstStyle/>
        <a:p>
          <a:pPr rtl="1"/>
          <a:endParaRPr lang="ar-SA"/>
        </a:p>
      </dgm:t>
    </dgm:pt>
    <dgm:pt modelId="{626E7E74-A943-41F9-92A5-6B86187D0915}" type="pres">
      <dgm:prSet presAssocID="{F611D78A-9E2D-4971-9E73-7AC2581DFC51}" presName="nodeFollowingNodes" presStyleLbl="node1" presStyleIdx="2" presStyleCnt="8">
        <dgm:presLayoutVars>
          <dgm:bulletEnabled val="1"/>
        </dgm:presLayoutVars>
      </dgm:prSet>
      <dgm:spPr/>
      <dgm:t>
        <a:bodyPr/>
        <a:lstStyle/>
        <a:p>
          <a:pPr rtl="1"/>
          <a:endParaRPr lang="ar-SA"/>
        </a:p>
      </dgm:t>
    </dgm:pt>
    <dgm:pt modelId="{EF6DE290-021F-4F3C-B173-582D126FA912}" type="pres">
      <dgm:prSet presAssocID="{D29E24FC-05D5-4E97-98C7-54323AD0F0B5}" presName="nodeFollowingNodes" presStyleLbl="node1" presStyleIdx="3" presStyleCnt="8">
        <dgm:presLayoutVars>
          <dgm:bulletEnabled val="1"/>
        </dgm:presLayoutVars>
      </dgm:prSet>
      <dgm:spPr/>
      <dgm:t>
        <a:bodyPr/>
        <a:lstStyle/>
        <a:p>
          <a:pPr rtl="1"/>
          <a:endParaRPr lang="ar-SA"/>
        </a:p>
      </dgm:t>
    </dgm:pt>
    <dgm:pt modelId="{18C3530A-74CE-43FB-BD83-8132FA5B36BB}" type="pres">
      <dgm:prSet presAssocID="{DFA6151B-E3BE-45AD-8DE6-A54B258ADD9D}" presName="nodeFollowingNodes" presStyleLbl="node1" presStyleIdx="4" presStyleCnt="8">
        <dgm:presLayoutVars>
          <dgm:bulletEnabled val="1"/>
        </dgm:presLayoutVars>
      </dgm:prSet>
      <dgm:spPr/>
      <dgm:t>
        <a:bodyPr/>
        <a:lstStyle/>
        <a:p>
          <a:pPr rtl="1"/>
          <a:endParaRPr lang="ar-EG"/>
        </a:p>
      </dgm:t>
    </dgm:pt>
    <dgm:pt modelId="{96FEDD57-9110-45D1-99D7-D20EFCFD28B4}" type="pres">
      <dgm:prSet presAssocID="{A35EFABB-B9D2-4919-85F1-53BA01469B13}" presName="nodeFollowingNodes" presStyleLbl="node1" presStyleIdx="5" presStyleCnt="8">
        <dgm:presLayoutVars>
          <dgm:bulletEnabled val="1"/>
        </dgm:presLayoutVars>
      </dgm:prSet>
      <dgm:spPr/>
      <dgm:t>
        <a:bodyPr/>
        <a:lstStyle/>
        <a:p>
          <a:pPr rtl="1"/>
          <a:endParaRPr lang="ar-EG"/>
        </a:p>
      </dgm:t>
    </dgm:pt>
    <dgm:pt modelId="{E618F29D-C5B5-41F0-8A39-D9B243716E5D}" type="pres">
      <dgm:prSet presAssocID="{AAAF8F6C-5957-4152-98E0-621F33D19000}" presName="nodeFollowingNodes" presStyleLbl="node1" presStyleIdx="6" presStyleCnt="8">
        <dgm:presLayoutVars>
          <dgm:bulletEnabled val="1"/>
        </dgm:presLayoutVars>
      </dgm:prSet>
      <dgm:spPr/>
      <dgm:t>
        <a:bodyPr/>
        <a:lstStyle/>
        <a:p>
          <a:pPr rtl="1"/>
          <a:endParaRPr lang="ar-EG"/>
        </a:p>
      </dgm:t>
    </dgm:pt>
    <dgm:pt modelId="{5C8B5A05-6178-4DBD-9D1F-E72CA312BB45}" type="pres">
      <dgm:prSet presAssocID="{45210B7A-FBA6-44C3-AB0D-A45B03550F90}" presName="nodeFollowingNodes" presStyleLbl="node1" presStyleIdx="7" presStyleCnt="8">
        <dgm:presLayoutVars>
          <dgm:bulletEnabled val="1"/>
        </dgm:presLayoutVars>
      </dgm:prSet>
      <dgm:spPr/>
      <dgm:t>
        <a:bodyPr/>
        <a:lstStyle/>
        <a:p>
          <a:pPr rtl="1"/>
          <a:endParaRPr lang="ar-EG"/>
        </a:p>
      </dgm:t>
    </dgm:pt>
  </dgm:ptLst>
  <dgm:cxnLst>
    <dgm:cxn modelId="{BFA5CF17-AA50-4420-A893-C7FB698C858A}" type="presOf" srcId="{F611D78A-9E2D-4971-9E73-7AC2581DFC51}" destId="{626E7E74-A943-41F9-92A5-6B86187D0915}" srcOrd="0" destOrd="0" presId="urn:microsoft.com/office/officeart/2005/8/layout/cycle3"/>
    <dgm:cxn modelId="{8A808B2F-E11D-4D62-BD8F-5758A1752800}" type="presOf" srcId="{D29E24FC-05D5-4E97-98C7-54323AD0F0B5}" destId="{EF6DE290-021F-4F3C-B173-582D126FA912}" srcOrd="0" destOrd="0" presId="urn:microsoft.com/office/officeart/2005/8/layout/cycle3"/>
    <dgm:cxn modelId="{68640301-82ED-4A71-B407-68C7EB60BC9A}" srcId="{683FD8ED-3092-40E8-BB3C-F36A310A3877}" destId="{A35EFABB-B9D2-4919-85F1-53BA01469B13}" srcOrd="5" destOrd="0" parTransId="{A606C441-B048-4EAC-8100-894542E162F4}" sibTransId="{670B1E4D-2153-4AE7-8099-3509FB0685D8}"/>
    <dgm:cxn modelId="{3420E435-E951-400E-9E82-CCDF4FD1DCA3}" type="presOf" srcId="{45210B7A-FBA6-44C3-AB0D-A45B03550F90}" destId="{5C8B5A05-6178-4DBD-9D1F-E72CA312BB45}" srcOrd="0" destOrd="0" presId="urn:microsoft.com/office/officeart/2005/8/layout/cycle3"/>
    <dgm:cxn modelId="{6905999D-F79E-45FB-9253-F75674281729}" srcId="{683FD8ED-3092-40E8-BB3C-F36A310A3877}" destId="{D29E24FC-05D5-4E97-98C7-54323AD0F0B5}" srcOrd="3" destOrd="0" parTransId="{7D0F9F06-850F-4690-AA3C-60913BB36118}" sibTransId="{75A502E1-7EE8-4F8E-9976-255DDCA81AE7}"/>
    <dgm:cxn modelId="{534AF052-EC70-4970-8D47-07ED9D86F690}" srcId="{683FD8ED-3092-40E8-BB3C-F36A310A3877}" destId="{F611D78A-9E2D-4971-9E73-7AC2581DFC51}" srcOrd="2" destOrd="0" parTransId="{C7D607EF-6D87-4887-895C-DB14450938E9}" sibTransId="{00E21551-6CE4-4CC5-81C6-7AE7E6B63CF9}"/>
    <dgm:cxn modelId="{3747ED7B-E45B-47E6-A6E0-A0EB5A6474F8}" srcId="{683FD8ED-3092-40E8-BB3C-F36A310A3877}" destId="{45210B7A-FBA6-44C3-AB0D-A45B03550F90}" srcOrd="7" destOrd="0" parTransId="{700D60A4-CFE2-42DE-B2FA-6D9E7BDC72FF}" sibTransId="{47CCFBC2-7486-4581-AD1A-CC34831BC9C9}"/>
    <dgm:cxn modelId="{1D437F20-55B2-4D72-B051-F19422A6D380}" srcId="{683FD8ED-3092-40E8-BB3C-F36A310A3877}" destId="{DFA6151B-E3BE-45AD-8DE6-A54B258ADD9D}" srcOrd="4" destOrd="0" parTransId="{1BBC5562-1E6F-45B6-9F9D-3FF24B412B49}" sibTransId="{8DB13E6E-4402-44D6-90BC-BE9723FDA249}"/>
    <dgm:cxn modelId="{9512F330-787A-4952-A4CA-ECD9EF1066C0}" type="presOf" srcId="{A35EFABB-B9D2-4919-85F1-53BA01469B13}" destId="{96FEDD57-9110-45D1-99D7-D20EFCFD28B4}" srcOrd="0" destOrd="0" presId="urn:microsoft.com/office/officeart/2005/8/layout/cycle3"/>
    <dgm:cxn modelId="{9C348656-CF59-47E8-94F5-2E3522BBF97E}" type="presOf" srcId="{4299C8C0-9EFE-4B56-B3A8-6441731A43E1}" destId="{E4FC657D-04EC-4527-ACE7-2542C82D4137}" srcOrd="0" destOrd="0" presId="urn:microsoft.com/office/officeart/2005/8/layout/cycle3"/>
    <dgm:cxn modelId="{402191C2-E456-496B-AE55-055AC3E20C21}" srcId="{683FD8ED-3092-40E8-BB3C-F36A310A3877}" destId="{7D156077-FC48-4E00-9279-C0DCC50C887C}" srcOrd="0" destOrd="0" parTransId="{AB191B58-97BE-4E0F-8C9F-3EE229426A50}" sibTransId="{E2F200B1-BFB1-4055-BB5F-BAE852DBF4F3}"/>
    <dgm:cxn modelId="{71097129-C6CE-4454-B485-34C4FFBF64C6}" type="presOf" srcId="{AAAF8F6C-5957-4152-98E0-621F33D19000}" destId="{E618F29D-C5B5-41F0-8A39-D9B243716E5D}" srcOrd="0" destOrd="0" presId="urn:microsoft.com/office/officeart/2005/8/layout/cycle3"/>
    <dgm:cxn modelId="{35470049-BE10-402E-9012-77D218D84C0C}" type="presOf" srcId="{683FD8ED-3092-40E8-BB3C-F36A310A3877}" destId="{63FC5469-9CCB-4523-AE5E-3D72808BB6D2}" srcOrd="0" destOrd="0" presId="urn:microsoft.com/office/officeart/2005/8/layout/cycle3"/>
    <dgm:cxn modelId="{73239622-025F-43ED-8EDE-065A8B6A2852}" srcId="{683FD8ED-3092-40E8-BB3C-F36A310A3877}" destId="{4299C8C0-9EFE-4B56-B3A8-6441731A43E1}" srcOrd="1" destOrd="0" parTransId="{129111F7-8952-43A1-9F45-8BD51B0F9F58}" sibTransId="{0FBAECD9-1187-40F4-BF67-7069C9A20415}"/>
    <dgm:cxn modelId="{F1B252BC-CA80-4A6D-9258-9178F02502F6}" type="presOf" srcId="{E2F200B1-BFB1-4055-BB5F-BAE852DBF4F3}" destId="{823B69D6-EABD-44B8-B557-A4445BE9D858}" srcOrd="0" destOrd="0" presId="urn:microsoft.com/office/officeart/2005/8/layout/cycle3"/>
    <dgm:cxn modelId="{3BD3644A-12D9-4E66-B973-367AE4D0F1B5}" type="presOf" srcId="{7D156077-FC48-4E00-9279-C0DCC50C887C}" destId="{E23CECA5-6803-41F7-B47F-C091F357DDED}" srcOrd="0" destOrd="0" presId="urn:microsoft.com/office/officeart/2005/8/layout/cycle3"/>
    <dgm:cxn modelId="{28954A4C-FC3A-4E6C-BC27-BDD43F6D356E}" type="presOf" srcId="{DFA6151B-E3BE-45AD-8DE6-A54B258ADD9D}" destId="{18C3530A-74CE-43FB-BD83-8132FA5B36BB}" srcOrd="0" destOrd="0" presId="urn:microsoft.com/office/officeart/2005/8/layout/cycle3"/>
    <dgm:cxn modelId="{B4FCB882-CE64-48E8-A5B7-EE5318F7FDD0}" srcId="{683FD8ED-3092-40E8-BB3C-F36A310A3877}" destId="{AAAF8F6C-5957-4152-98E0-621F33D19000}" srcOrd="6" destOrd="0" parTransId="{FEB91995-E900-4D13-B3E8-8198EC497BA2}" sibTransId="{7DC47EFA-F5F1-4BC4-B111-91CEDEC0B263}"/>
    <dgm:cxn modelId="{B428D791-91C7-4B57-875D-47EC3DE62065}" type="presParOf" srcId="{63FC5469-9CCB-4523-AE5E-3D72808BB6D2}" destId="{14351B7A-7FA0-4103-8B91-E9F1416A4BDE}" srcOrd="0" destOrd="0" presId="urn:microsoft.com/office/officeart/2005/8/layout/cycle3"/>
    <dgm:cxn modelId="{DA2B9689-5530-4A5E-B8B8-46E44A7F9640}" type="presParOf" srcId="{14351B7A-7FA0-4103-8B91-E9F1416A4BDE}" destId="{E23CECA5-6803-41F7-B47F-C091F357DDED}" srcOrd="0" destOrd="0" presId="urn:microsoft.com/office/officeart/2005/8/layout/cycle3"/>
    <dgm:cxn modelId="{3FF0B8F4-F0E4-4037-8F6C-08835EA09723}" type="presParOf" srcId="{14351B7A-7FA0-4103-8B91-E9F1416A4BDE}" destId="{823B69D6-EABD-44B8-B557-A4445BE9D858}" srcOrd="1" destOrd="0" presId="urn:microsoft.com/office/officeart/2005/8/layout/cycle3"/>
    <dgm:cxn modelId="{CFA89C83-A16D-4CD4-9FCD-C28EBD02387F}" type="presParOf" srcId="{14351B7A-7FA0-4103-8B91-E9F1416A4BDE}" destId="{E4FC657D-04EC-4527-ACE7-2542C82D4137}" srcOrd="2" destOrd="0" presId="urn:microsoft.com/office/officeart/2005/8/layout/cycle3"/>
    <dgm:cxn modelId="{15E9C270-FCDA-4262-8903-0E139C5F726E}" type="presParOf" srcId="{14351B7A-7FA0-4103-8B91-E9F1416A4BDE}" destId="{626E7E74-A943-41F9-92A5-6B86187D0915}" srcOrd="3" destOrd="0" presId="urn:microsoft.com/office/officeart/2005/8/layout/cycle3"/>
    <dgm:cxn modelId="{C3D1BD1C-2D3F-4366-98CD-5BE251757AED}" type="presParOf" srcId="{14351B7A-7FA0-4103-8B91-E9F1416A4BDE}" destId="{EF6DE290-021F-4F3C-B173-582D126FA912}" srcOrd="4" destOrd="0" presId="urn:microsoft.com/office/officeart/2005/8/layout/cycle3"/>
    <dgm:cxn modelId="{9550ECDD-E724-4386-B568-2FB470729F06}" type="presParOf" srcId="{14351B7A-7FA0-4103-8B91-E9F1416A4BDE}" destId="{18C3530A-74CE-43FB-BD83-8132FA5B36BB}" srcOrd="5" destOrd="0" presId="urn:microsoft.com/office/officeart/2005/8/layout/cycle3"/>
    <dgm:cxn modelId="{4EE7A3CA-98B2-42B0-B7E3-EA233EA244F3}" type="presParOf" srcId="{14351B7A-7FA0-4103-8B91-E9F1416A4BDE}" destId="{96FEDD57-9110-45D1-99D7-D20EFCFD28B4}" srcOrd="6" destOrd="0" presId="urn:microsoft.com/office/officeart/2005/8/layout/cycle3"/>
    <dgm:cxn modelId="{F9B098EF-B432-40C2-95E1-BBEF3440326C}" type="presParOf" srcId="{14351B7A-7FA0-4103-8B91-E9F1416A4BDE}" destId="{E618F29D-C5B5-41F0-8A39-D9B243716E5D}" srcOrd="7" destOrd="0" presId="urn:microsoft.com/office/officeart/2005/8/layout/cycle3"/>
    <dgm:cxn modelId="{AB0A6A99-1256-40AC-A7A5-2EDC2D6F0DE4}" type="presParOf" srcId="{14351B7A-7FA0-4103-8B91-E9F1416A4BDE}" destId="{5C8B5A05-6178-4DBD-9D1F-E72CA312BB45}" srcOrd="8"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3B69D6-EABD-44B8-B557-A4445BE9D858}">
      <dsp:nvSpPr>
        <dsp:cNvPr id="0" name=""/>
        <dsp:cNvSpPr/>
      </dsp:nvSpPr>
      <dsp:spPr>
        <a:xfrm>
          <a:off x="595029" y="-52555"/>
          <a:ext cx="6277540" cy="6277540"/>
        </a:xfrm>
        <a:prstGeom prst="circularArrow">
          <a:avLst>
            <a:gd name="adj1" fmla="val 5544"/>
            <a:gd name="adj2" fmla="val 330680"/>
            <a:gd name="adj3" fmla="val 14645160"/>
            <a:gd name="adj4" fmla="val 16876554"/>
            <a:gd name="adj5" fmla="val 5757"/>
          </a:avLst>
        </a:prstGeom>
        <a:solidFill>
          <a:schemeClr val="accent2">
            <a:tint val="40000"/>
            <a:hueOff val="0"/>
            <a:satOff val="0"/>
            <a:lumOff val="0"/>
            <a:alphaOff val="0"/>
          </a:schemeClr>
        </a:solidFill>
        <a:ln>
          <a:noFill/>
        </a:ln>
        <a:effectLst/>
        <a:sp3d z="-152400" prstMaterial="plastic">
          <a:bevelT w="25400" h="25400"/>
          <a:bevelB w="25400" h="25400"/>
        </a:sp3d>
      </dsp:spPr>
      <dsp:style>
        <a:lnRef idx="0">
          <a:scrgbClr r="0" g="0" b="0"/>
        </a:lnRef>
        <a:fillRef idx="1">
          <a:scrgbClr r="0" g="0" b="0"/>
        </a:fillRef>
        <a:effectRef idx="0">
          <a:scrgbClr r="0" g="0" b="0"/>
        </a:effectRef>
        <a:fontRef idx="minor"/>
      </dsp:style>
    </dsp:sp>
    <dsp:sp modelId="{E23CECA5-6803-41F7-B47F-C091F357DDED}">
      <dsp:nvSpPr>
        <dsp:cNvPr id="0" name=""/>
        <dsp:cNvSpPr/>
      </dsp:nvSpPr>
      <dsp:spPr>
        <a:xfrm>
          <a:off x="2846840" y="3730"/>
          <a:ext cx="1773919" cy="886959"/>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u="none" kern="1200" dirty="0" smtClean="0"/>
            <a:t>مفهوم التربية</a:t>
          </a:r>
          <a:endParaRPr lang="ar-SA" sz="2000" b="1" u="none" kern="1200" dirty="0"/>
        </a:p>
      </dsp:txBody>
      <dsp:txXfrm>
        <a:off x="2846840" y="3730"/>
        <a:ext cx="1773919" cy="886959"/>
      </dsp:txXfrm>
    </dsp:sp>
    <dsp:sp modelId="{E4FC657D-04EC-4527-ACE7-2542C82D4137}">
      <dsp:nvSpPr>
        <dsp:cNvPr id="0" name=""/>
        <dsp:cNvSpPr/>
      </dsp:nvSpPr>
      <dsp:spPr>
        <a:xfrm>
          <a:off x="4885091" y="1136270"/>
          <a:ext cx="1773919" cy="886959"/>
        </a:xfrm>
        <a:prstGeom prst="roundRect">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altLang="zh-CN" sz="2000" b="1" kern="1200" dirty="0" smtClean="0">
              <a:solidFill>
                <a:srgbClr val="FFFFFF"/>
              </a:solidFill>
              <a:latin typeface="Microsoft YaHei" pitchFamily="34" charset="-122"/>
              <a:ea typeface="Microsoft YaHei" pitchFamily="34" charset="-122"/>
            </a:rPr>
            <a:t>العوامل المؤثرة على تربية الابناء</a:t>
          </a:r>
          <a:endParaRPr lang="ar-SA" sz="2000" b="1" kern="1200" dirty="0"/>
        </a:p>
      </dsp:txBody>
      <dsp:txXfrm>
        <a:off x="4885091" y="1136270"/>
        <a:ext cx="1773919" cy="886959"/>
      </dsp:txXfrm>
    </dsp:sp>
    <dsp:sp modelId="{626E7E74-A943-41F9-92A5-6B86187D0915}">
      <dsp:nvSpPr>
        <dsp:cNvPr id="0" name=""/>
        <dsp:cNvSpPr/>
      </dsp:nvSpPr>
      <dsp:spPr>
        <a:xfrm>
          <a:off x="5523829" y="2680720"/>
          <a:ext cx="1773919" cy="886959"/>
        </a:xfrm>
        <a:prstGeom prst="roundRect">
          <a:avLst/>
        </a:prstGeom>
        <a:blipFill rotWithShape="0">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latin typeface="Times New Roman" pitchFamily="18" charset="0"/>
              <a:cs typeface="Arial"/>
            </a:rPr>
            <a:t>استقلال شخصية الابن</a:t>
          </a:r>
          <a:endParaRPr lang="ar-SA" sz="2000" b="1" kern="1200" dirty="0"/>
        </a:p>
      </dsp:txBody>
      <dsp:txXfrm>
        <a:off x="5523829" y="2680720"/>
        <a:ext cx="1773919" cy="886959"/>
      </dsp:txXfrm>
    </dsp:sp>
    <dsp:sp modelId="{EF6DE290-021F-4F3C-B173-582D126FA912}">
      <dsp:nvSpPr>
        <dsp:cNvPr id="0" name=""/>
        <dsp:cNvSpPr/>
      </dsp:nvSpPr>
      <dsp:spPr>
        <a:xfrm>
          <a:off x="4739757" y="4573637"/>
          <a:ext cx="1773919" cy="886959"/>
        </a:xfrm>
        <a:prstGeom prst="roundRect">
          <a:avLst/>
        </a:prstGeom>
        <a:blipFill rotWithShape="0">
          <a:blip xmlns:r="http://schemas.openxmlformats.org/officeDocument/2006/relationships" r:embed="rId3"/>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altLang="zh-CN" sz="2000" b="1" kern="1200" dirty="0" smtClean="0">
              <a:solidFill>
                <a:srgbClr val="FFFFFF"/>
              </a:solidFill>
              <a:latin typeface="Microsoft YaHei" pitchFamily="34" charset="-122"/>
              <a:ea typeface="Microsoft YaHei" pitchFamily="34" charset="-122"/>
            </a:rPr>
            <a:t>انماط شخصيات الاطفال</a:t>
          </a:r>
          <a:endParaRPr lang="ar-SA" sz="2000" b="1" kern="1200" dirty="0"/>
        </a:p>
      </dsp:txBody>
      <dsp:txXfrm>
        <a:off x="4739757" y="4573637"/>
        <a:ext cx="1773919" cy="886959"/>
      </dsp:txXfrm>
    </dsp:sp>
    <dsp:sp modelId="{18C3530A-74CE-43FB-BD83-8132FA5B36BB}">
      <dsp:nvSpPr>
        <dsp:cNvPr id="0" name=""/>
        <dsp:cNvSpPr/>
      </dsp:nvSpPr>
      <dsp:spPr>
        <a:xfrm>
          <a:off x="2846840" y="5357709"/>
          <a:ext cx="1773919" cy="886959"/>
        </a:xfrm>
        <a:prstGeom prst="roundRect">
          <a:avLst/>
        </a:prstGeom>
        <a:blipFill rotWithShape="0">
          <a:blip xmlns:r="http://schemas.openxmlformats.org/officeDocument/2006/relationships" r:embed="rId4"/>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altLang="zh-CN" sz="2000" b="1" kern="1200" dirty="0" smtClean="0">
              <a:solidFill>
                <a:srgbClr val="FFFFFF"/>
              </a:solidFill>
              <a:latin typeface="Microsoft YaHei" pitchFamily="34" charset="-122"/>
              <a:ea typeface="Microsoft YaHei" pitchFamily="34" charset="-122"/>
            </a:rPr>
            <a:t>الأساليب الخاطئة في تربية الأبناء </a:t>
          </a:r>
          <a:endParaRPr lang="ar-SA" sz="2000" b="1" kern="1200" dirty="0"/>
        </a:p>
      </dsp:txBody>
      <dsp:txXfrm>
        <a:off x="2846840" y="5357709"/>
        <a:ext cx="1773919" cy="886959"/>
      </dsp:txXfrm>
    </dsp:sp>
    <dsp:sp modelId="{96FEDD57-9110-45D1-99D7-D20EFCFD28B4}">
      <dsp:nvSpPr>
        <dsp:cNvPr id="0" name=""/>
        <dsp:cNvSpPr/>
      </dsp:nvSpPr>
      <dsp:spPr>
        <a:xfrm>
          <a:off x="953922" y="4573637"/>
          <a:ext cx="1773919" cy="886959"/>
        </a:xfrm>
        <a:prstGeom prst="roundRect">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altLang="zh-CN" sz="2000" b="1" kern="1200" dirty="0" smtClean="0">
              <a:solidFill>
                <a:srgbClr val="FFFFFF"/>
              </a:solidFill>
              <a:latin typeface="Microsoft YaHei" pitchFamily="34" charset="-122"/>
              <a:ea typeface="Microsoft YaHei" pitchFamily="34" charset="-122"/>
            </a:rPr>
            <a:t>صفات المربي الناجح</a:t>
          </a:r>
          <a:endParaRPr lang="ar-SA" sz="2000" b="1" kern="1200" dirty="0"/>
        </a:p>
      </dsp:txBody>
      <dsp:txXfrm>
        <a:off x="953922" y="4573637"/>
        <a:ext cx="1773919" cy="886959"/>
      </dsp:txXfrm>
    </dsp:sp>
    <dsp:sp modelId="{E618F29D-C5B5-41F0-8A39-D9B243716E5D}">
      <dsp:nvSpPr>
        <dsp:cNvPr id="0" name=""/>
        <dsp:cNvSpPr/>
      </dsp:nvSpPr>
      <dsp:spPr>
        <a:xfrm>
          <a:off x="169850" y="2680720"/>
          <a:ext cx="1773919" cy="886959"/>
        </a:xfrm>
        <a:prstGeom prst="roundRect">
          <a:avLst/>
        </a:prstGeom>
        <a:blipFill rotWithShape="0">
          <a:blip xmlns:r="http://schemas.openxmlformats.org/officeDocument/2006/relationships" r:embed="rId5">
            <a:extLst/>
          </a:blip>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altLang="zh-CN" sz="2000" b="1" kern="1200" dirty="0" smtClean="0">
              <a:solidFill>
                <a:srgbClr val="FFFFFF"/>
              </a:solidFill>
              <a:latin typeface="Microsoft YaHei" pitchFamily="34" charset="-122"/>
              <a:ea typeface="Microsoft YaHei" pitchFamily="34" charset="-122"/>
            </a:rPr>
            <a:t>مواقف تربوية </a:t>
          </a:r>
          <a:endParaRPr lang="ar-SA" sz="2000" b="1" kern="1200" dirty="0"/>
        </a:p>
      </dsp:txBody>
      <dsp:txXfrm>
        <a:off x="169850" y="2680720"/>
        <a:ext cx="1773919" cy="886959"/>
      </dsp:txXfrm>
    </dsp:sp>
    <dsp:sp modelId="{5C8B5A05-6178-4DBD-9D1F-E72CA312BB45}">
      <dsp:nvSpPr>
        <dsp:cNvPr id="0" name=""/>
        <dsp:cNvSpPr/>
      </dsp:nvSpPr>
      <dsp:spPr>
        <a:xfrm>
          <a:off x="953922" y="787802"/>
          <a:ext cx="1773919" cy="886959"/>
        </a:xfrm>
        <a:prstGeom prst="roundRect">
          <a:avLst/>
        </a:prstGeom>
        <a:blipFill rotWithShape="0">
          <a:blip xmlns:r="http://schemas.openxmlformats.org/officeDocument/2006/relationships" r:embed="rId6">
            <a:extLst/>
          </a:blip>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altLang="zh-CN" sz="2000" b="1" kern="1200" dirty="0" smtClean="0">
              <a:solidFill>
                <a:srgbClr val="FFFFFF"/>
              </a:solidFill>
              <a:latin typeface="Microsoft YaHei" pitchFamily="34" charset="-122"/>
              <a:ea typeface="Microsoft YaHei" pitchFamily="34" charset="-122"/>
            </a:rPr>
            <a:t>كيف تعيد الثقة لابنك؟</a:t>
          </a:r>
          <a:endParaRPr lang="ar-SA" sz="2000" b="1" kern="1200" dirty="0"/>
        </a:p>
      </dsp:txBody>
      <dsp:txXfrm>
        <a:off x="953922" y="787802"/>
        <a:ext cx="1773919" cy="886959"/>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3EA6F46-B840-463F-AE45-A88FE0F54376}"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DA4D272-FB1D-4D73-BBB5-E5522FDB36CA}"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85609-2758-43A9-BC86-C0372C7FA662}" type="slidenum">
              <a:rPr lang="ar-SA" altLang="en-US"/>
              <a:pPr/>
              <a:t>10</a:t>
            </a:fld>
            <a:endParaRPr lang="en-US" alt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AF6EFE9-E8F2-4851-81CB-AA0C2D66EA47}"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AF6EFE9-E8F2-4851-81CB-AA0C2D66EA47}"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AF6EFE9-E8F2-4851-81CB-AA0C2D66EA47}"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AF6EFE9-E8F2-4851-81CB-AA0C2D66EA47}"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AF6EFE9-E8F2-4851-81CB-AA0C2D66EA47}"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AF6EFE9-E8F2-4851-81CB-AA0C2D66EA47}"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AF6EFE9-E8F2-4851-81CB-AA0C2D66EA47}"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AF6EFE9-E8F2-4851-81CB-AA0C2D66EA47}"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AF6EFE9-E8F2-4851-81CB-AA0C2D66EA47}"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F6EFE9-E8F2-4851-81CB-AA0C2D66EA47}"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F6EFE9-E8F2-4851-81CB-AA0C2D66EA47}"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5B0E3BF-5D61-4428-9BE7-FE23BB5D803E}"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AF6EFE9-E8F2-4851-81CB-AA0C2D66EA47}"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5B0E3BF-5D61-4428-9BE7-FE23BB5D803E}"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2"/>
          <p:cNvSpPr>
            <a:spLocks noChangeArrowheads="1" noChangeShapeType="1"/>
          </p:cNvSpPr>
          <p:nvPr/>
        </p:nvSpPr>
        <p:spPr bwMode="auto">
          <a:xfrm>
            <a:off x="3060700" y="1847850"/>
            <a:ext cx="5327650" cy="561975"/>
          </a:xfrm>
          <a:prstGeom prst="rect">
            <a:avLst/>
          </a:prstGeom>
        </p:spPr>
        <p:txBody>
          <a:bodyPr wrap="none" fromWordArt="1">
            <a:prstTxWarp prst="textPlain">
              <a:avLst>
                <a:gd name="adj" fmla="val 50000"/>
              </a:avLst>
            </a:prstTxWarp>
          </a:bodyPr>
          <a:lstStyle/>
          <a:p>
            <a:pPr algn="ctr" rtl="1"/>
            <a:r>
              <a:rPr lang="ar-EG" sz="4400" b="1" kern="10">
                <a:ln w="9525">
                  <a:solidFill>
                    <a:srgbClr val="009900"/>
                  </a:solidFill>
                  <a:round/>
                  <a:headEnd/>
                  <a:tailEnd/>
                </a:ln>
                <a:solidFill>
                  <a:schemeClr val="folHlink"/>
                </a:solidFill>
                <a:latin typeface="+mn-cs"/>
                <a:ea typeface="+mn-cs"/>
              </a:rPr>
              <a:t>فن تربية الابناء</a:t>
            </a:r>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4" name="Rectangle 28"/>
          <p:cNvSpPr>
            <a:spLocks noChangeArrowheads="1"/>
          </p:cNvSpPr>
          <p:nvPr/>
        </p:nvSpPr>
        <p:spPr bwMode="auto">
          <a:xfrm>
            <a:off x="1676400" y="1371600"/>
            <a:ext cx="5715000" cy="13144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07763" dir="13500000" sx="75000" sy="75000" algn="tl" rotWithShape="0">
                    <a:schemeClr val="bg2"/>
                  </a:outerShdw>
                </a:effectLst>
              </a14:hiddenEffects>
            </a:ext>
          </a:extLst>
        </p:spPr>
        <p:txBody>
          <a:bodyPr wrap="none" anchor="ctr"/>
          <a:lstStyle/>
          <a:p>
            <a:pPr marL="457200" indent="-457200" rtl="1">
              <a:spcBef>
                <a:spcPct val="0"/>
              </a:spcBef>
            </a:pPr>
            <a:endParaRPr lang="en-US" altLang="en-US" sz="3600" b="0" i="0" dirty="0">
              <a:solidFill>
                <a:srgbClr val="FF0000"/>
              </a:solidFill>
              <a:effectLst/>
              <a:cs typeface="Monotype Koufi" pitchFamily="2" charset="-78"/>
            </a:endParaRPr>
          </a:p>
        </p:txBody>
      </p:sp>
      <p:sp>
        <p:nvSpPr>
          <p:cNvPr id="11" name="TextBox 10"/>
          <p:cNvSpPr txBox="1"/>
          <p:nvPr/>
        </p:nvSpPr>
        <p:spPr>
          <a:xfrm>
            <a:off x="160495" y="116632"/>
            <a:ext cx="8876002" cy="646331"/>
          </a:xfrm>
          <a:prstGeom prst="rect">
            <a:avLst/>
          </a:prstGeom>
          <a:noFill/>
        </p:spPr>
        <p:txBody>
          <a:bodyPr wrap="square" rtlCol="1">
            <a:spAutoFit/>
          </a:bodyPr>
          <a:lstStyle/>
          <a:p>
            <a:pPr algn="ctr" rtl="1"/>
            <a:r>
              <a:rPr lang="ar-EG" sz="36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rPr>
              <a:t>240  ألف حالة عنف </a:t>
            </a:r>
            <a:r>
              <a:rPr lang="ar-EG" sz="3600" b="1" kern="10" dirty="0" smtClean="0">
                <a:ln w="9525">
                  <a:solidFill>
                    <a:srgbClr val="009900"/>
                  </a:solidFill>
                  <a:round/>
                  <a:headEnd/>
                  <a:tailEnd/>
                </a:ln>
                <a:solidFill>
                  <a:srgbClr val="009900"/>
                </a:solidFill>
                <a:effectLst>
                  <a:prstShdw prst="shdw17" dist="17961" dir="2700000">
                    <a:srgbClr val="669900">
                      <a:alpha val="50000"/>
                    </a:srgbClr>
                  </a:prstShdw>
                </a:effectLst>
                <a:latin typeface="幼圆"/>
              </a:rPr>
              <a:t>كل </a:t>
            </a:r>
            <a:r>
              <a:rPr lang="ar-EG" sz="36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rPr>
              <a:t>3  أشهر في المدارس الفرنسية</a:t>
            </a:r>
          </a:p>
        </p:txBody>
      </p:sp>
      <p:sp>
        <p:nvSpPr>
          <p:cNvPr id="12" name="Rectangle 3"/>
          <p:cNvSpPr>
            <a:spLocks noChangeArrowheads="1"/>
          </p:cNvSpPr>
          <p:nvPr/>
        </p:nvSpPr>
        <p:spPr bwMode="auto">
          <a:xfrm>
            <a:off x="1692275" y="1844824"/>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22.4 %  زجر وسب وعنف </a:t>
            </a:r>
          </a:p>
        </p:txBody>
      </p:sp>
      <p:sp>
        <p:nvSpPr>
          <p:cNvPr id="13" name="Rectangle 4"/>
          <p:cNvSpPr>
            <a:spLocks noChangeArrowheads="1"/>
          </p:cNvSpPr>
          <p:nvPr/>
        </p:nvSpPr>
        <p:spPr bwMode="auto">
          <a:xfrm>
            <a:off x="1692275" y="2876699"/>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3.3 %  ضرب </a:t>
            </a:r>
            <a:r>
              <a:rPr lang="ar-EG" altLang="zh-CN" sz="2400" b="1" dirty="0" smtClean="0">
                <a:solidFill>
                  <a:srgbClr val="002060"/>
                </a:solidFill>
                <a:ea typeface="幼圆" pitchFamily="1" charset="-122"/>
              </a:rPr>
              <a:t>واصابات</a:t>
            </a:r>
            <a:endParaRPr lang="ar-EG" altLang="zh-CN" sz="2400" b="1" dirty="0">
              <a:solidFill>
                <a:srgbClr val="002060"/>
              </a:solidFill>
              <a:ea typeface="幼圆" pitchFamily="1" charset="-122"/>
            </a:endParaRPr>
          </a:p>
        </p:txBody>
      </p:sp>
      <p:sp>
        <p:nvSpPr>
          <p:cNvPr id="14" name="Rectangle 5"/>
          <p:cNvSpPr>
            <a:spLocks noChangeArrowheads="1"/>
          </p:cNvSpPr>
          <p:nvPr/>
        </p:nvSpPr>
        <p:spPr bwMode="auto">
          <a:xfrm>
            <a:off x="1692275" y="3908574"/>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1.6 %    تحرش </a:t>
            </a:r>
            <a:r>
              <a:rPr lang="ar-EG" altLang="zh-CN" sz="2400" b="1" dirty="0" smtClean="0">
                <a:solidFill>
                  <a:srgbClr val="002060"/>
                </a:solidFill>
                <a:ea typeface="幼圆" pitchFamily="1" charset="-122"/>
              </a:rPr>
              <a:t>جنسي</a:t>
            </a:r>
            <a:endParaRPr lang="ar-EG" altLang="zh-CN" sz="2400" b="1" dirty="0">
              <a:solidFill>
                <a:srgbClr val="002060"/>
              </a:solidFill>
              <a:ea typeface="幼圆" pitchFamily="1" charset="-122"/>
            </a:endParaRPr>
          </a:p>
        </p:txBody>
      </p:sp>
      <p:pic>
        <p:nvPicPr>
          <p:cNvPr id="15" name="Picture 7" descr="Green_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7811765" y="1916262"/>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Picture 8" descr="Green_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7811765" y="2924324"/>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 name="Picture 9" descr="Green_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7811765" y="3932387"/>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Rectangle 6"/>
          <p:cNvSpPr>
            <a:spLocks noChangeArrowheads="1"/>
          </p:cNvSpPr>
          <p:nvPr/>
        </p:nvSpPr>
        <p:spPr bwMode="auto">
          <a:xfrm>
            <a:off x="1692275" y="4869160"/>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0.2  %  حمل اسلحة </a:t>
            </a:r>
            <a:r>
              <a:rPr lang="ar-EG" altLang="zh-CN" sz="2400" b="1" dirty="0" smtClean="0">
                <a:solidFill>
                  <a:srgbClr val="002060"/>
                </a:solidFill>
                <a:ea typeface="幼圆" pitchFamily="1" charset="-122"/>
              </a:rPr>
              <a:t>نارية</a:t>
            </a:r>
            <a:endParaRPr lang="ar-EG" altLang="zh-CN" sz="2400" b="1" dirty="0">
              <a:solidFill>
                <a:srgbClr val="002060"/>
              </a:solidFill>
              <a:ea typeface="幼圆" pitchFamily="1" charset="-122"/>
            </a:endParaRPr>
          </a:p>
        </p:txBody>
      </p:sp>
      <p:pic>
        <p:nvPicPr>
          <p:cNvPr id="19" name="Picture 18" descr="Green_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7811765" y="4942185"/>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360438871"/>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5"/>
                                        </p:tgtEl>
                                        <p:attrNameLst>
                                          <p:attrName>r</p:attrName>
                                        </p:attrNameLst>
                                      </p:cBhvr>
                                    </p:animRot>
                                  </p:childTnLst>
                                </p:cTn>
                              </p:par>
                            </p:childTnLst>
                          </p:cTn>
                        </p:par>
                        <p:par>
                          <p:cTn id="7" fill="hold">
                            <p:stCondLst>
                              <p:cond delay="2000"/>
                            </p:stCondLst>
                            <p:childTnLst>
                              <p:par>
                                <p:cTn id="8" presetID="16" presetClass="entr" presetSubtype="21" fill="hold" grpId="0" nodeType="after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16"/>
                                        </p:tgtEl>
                                        <p:attrNameLst>
                                          <p:attrName>r</p:attrName>
                                        </p:attrNameLst>
                                      </p:cBhvr>
                                    </p:animRot>
                                  </p:childTnLst>
                                </p:cTn>
                              </p:par>
                            </p:childTnLst>
                          </p:cTn>
                        </p:par>
                        <p:par>
                          <p:cTn id="15" fill="hold">
                            <p:stCondLst>
                              <p:cond delay="2000"/>
                            </p:stCondLst>
                            <p:childTnLst>
                              <p:par>
                                <p:cTn id="16" presetID="16" presetClass="entr" presetSubtype="21"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17"/>
                                        </p:tgtEl>
                                        <p:attrNameLst>
                                          <p:attrName>r</p:attrName>
                                        </p:attrNameLst>
                                      </p:cBhvr>
                                    </p:animRot>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arn(inVertical)">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21600000">
                                      <p:cBhvr>
                                        <p:cTn id="30" dur="2000" fill="hold"/>
                                        <p:tgtEl>
                                          <p:spTgt spid="19"/>
                                        </p:tgtEl>
                                        <p:attrNameLst>
                                          <p:attrName>r</p:attrName>
                                        </p:attrNameLst>
                                      </p:cBhvr>
                                    </p:animRot>
                                  </p:childTnLst>
                                </p:cTn>
                              </p:par>
                            </p:childTnLst>
                          </p:cTn>
                        </p:par>
                        <p:par>
                          <p:cTn id="31" fill="hold">
                            <p:stCondLst>
                              <p:cond delay="2000"/>
                            </p:stCondLst>
                            <p:childTnLst>
                              <p:par>
                                <p:cTn id="32" presetID="16" presetClass="entr" presetSubtype="2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barn(inVertical)">
                                      <p:cBhvr>
                                        <p:cTn id="3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xmlns="" val="635296878"/>
              </p:ext>
            </p:extLst>
          </p:nvPr>
        </p:nvGraphicFramePr>
        <p:xfrm>
          <a:off x="762000" y="304800"/>
          <a:ext cx="74676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2752783" y="116632"/>
            <a:ext cx="3691425" cy="646331"/>
          </a:xfrm>
          <a:prstGeom prst="rect">
            <a:avLst/>
          </a:prstGeom>
          <a:noFill/>
        </p:spPr>
        <p:txBody>
          <a:bodyPr wrap="square" rtlCol="1">
            <a:spAutoFit/>
          </a:bodyPr>
          <a:lstStyle/>
          <a:p>
            <a:pPr algn="ctr" rtl="1"/>
            <a:r>
              <a:rPr lang="ar-EG" sz="3600" b="1" kern="10" dirty="0" smtClean="0">
                <a:ln w="9525">
                  <a:solidFill>
                    <a:srgbClr val="009900"/>
                  </a:solidFill>
                  <a:round/>
                  <a:headEnd/>
                  <a:tailEnd/>
                </a:ln>
                <a:solidFill>
                  <a:srgbClr val="009900"/>
                </a:solidFill>
                <a:effectLst>
                  <a:prstShdw prst="shdw17" dist="17961" dir="2700000">
                    <a:srgbClr val="669900">
                      <a:alpha val="50000"/>
                    </a:srgbClr>
                  </a:prstShdw>
                </a:effectLst>
                <a:latin typeface="幼圆"/>
              </a:rPr>
              <a:t>محاور الدورة</a:t>
            </a:r>
            <a:endParaRPr lang="ar-EG" sz="36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endParaRPr>
          </a:p>
        </p:txBody>
      </p:sp>
    </p:spTree>
    <p:extLst>
      <p:ext uri="{BB962C8B-B14F-4D97-AF65-F5344CB8AC3E}">
        <p14:creationId xmlns:p14="http://schemas.microsoft.com/office/powerpoint/2010/main" xmlns="" val="216478725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809625" y="1728788"/>
            <a:ext cx="7524750" cy="2816225"/>
          </a:xfrm>
          <a:prstGeom prst="rect">
            <a:avLst/>
          </a:prstGeom>
          <a:solidFill>
            <a:srgbClr val="92D050">
              <a:alpha val="78038"/>
            </a:srgbClr>
          </a:solidFill>
          <a:ln w="12700">
            <a:solidFill>
              <a:schemeClr val="bg1"/>
            </a:solidFill>
            <a:miter lim="800000"/>
            <a:headEnd/>
            <a:tailEnd/>
          </a:ln>
        </p:spPr>
        <p:txBody>
          <a:bodyPr anchor="ctr"/>
          <a:lstStyle/>
          <a:p>
            <a:endParaRPr lang="zh-CN" altLang="en-US">
              <a:solidFill>
                <a:srgbClr val="000000"/>
              </a:solidFill>
              <a:latin typeface="Calibri" pitchFamily="34" charset="0"/>
            </a:endParaRPr>
          </a:p>
        </p:txBody>
      </p:sp>
      <p:sp>
        <p:nvSpPr>
          <p:cNvPr id="5" name="AutoShape 3"/>
          <p:cNvSpPr>
            <a:spLocks noChangeArrowheads="1"/>
          </p:cNvSpPr>
          <p:nvPr/>
        </p:nvSpPr>
        <p:spPr bwMode="auto">
          <a:xfrm>
            <a:off x="914400" y="1557338"/>
            <a:ext cx="7315200" cy="2852737"/>
          </a:xfrm>
          <a:prstGeom prst="rect">
            <a:avLst/>
          </a:prstGeom>
          <a:solidFill>
            <a:srgbClr val="00CC00">
              <a:alpha val="87450"/>
            </a:srgbClr>
          </a:solidFill>
          <a:ln w="12700">
            <a:solidFill>
              <a:schemeClr val="bg1"/>
            </a:solidFill>
            <a:miter lim="800000"/>
            <a:headEnd/>
            <a:tailEnd/>
          </a:ln>
        </p:spPr>
        <p:txBody>
          <a:bodyPr wrap="none" anchor="ctr"/>
          <a:lstStyle/>
          <a:p>
            <a:pPr algn="ctr" eaLnBrk="0" hangingPunct="0"/>
            <a:endParaRPr lang="zh-CN" altLang="en-US" sz="2000">
              <a:solidFill>
                <a:srgbClr val="1F497D"/>
              </a:solidFill>
              <a:latin typeface="Calibri" pitchFamily="34" charset="0"/>
              <a:ea typeface="Microsoft YaHei" pitchFamily="34" charset="-122"/>
            </a:endParaRPr>
          </a:p>
        </p:txBody>
      </p:sp>
      <p:sp>
        <p:nvSpPr>
          <p:cNvPr id="6" name="Rectangle 13"/>
          <p:cNvSpPr>
            <a:spLocks noChangeArrowheads="1"/>
          </p:cNvSpPr>
          <p:nvPr/>
        </p:nvSpPr>
        <p:spPr bwMode="auto">
          <a:xfrm>
            <a:off x="1081088" y="2492896"/>
            <a:ext cx="6981825" cy="8617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rtl="1"/>
            <a:r>
              <a:rPr lang="ar-EG" altLang="zh-CN" sz="5000" b="1" dirty="0" smtClean="0">
                <a:solidFill>
                  <a:srgbClr val="FFFFFF"/>
                </a:solidFill>
                <a:latin typeface="Microsoft YaHei" pitchFamily="34" charset="-122"/>
                <a:ea typeface="Microsoft YaHei" pitchFamily="34" charset="-122"/>
              </a:rPr>
              <a:t>مفهوم التربية</a:t>
            </a:r>
            <a:endParaRPr lang="zh-CN" altLang="en-US" sz="5000" b="1" dirty="0">
              <a:solidFill>
                <a:srgbClr val="FFFFFF"/>
              </a:solidFill>
              <a:latin typeface="Microsoft YaHei" pitchFamily="34" charset="-122"/>
              <a:ea typeface="Microsoft YaHei" pitchFamily="34" charset="-122"/>
            </a:endParaRPr>
          </a:p>
        </p:txBody>
      </p:sp>
    </p:spTree>
    <p:extLst>
      <p:ext uri="{BB962C8B-B14F-4D97-AF65-F5344CB8AC3E}">
        <p14:creationId xmlns:p14="http://schemas.microsoft.com/office/powerpoint/2010/main" xmlns="" val="590467174"/>
      </p:ext>
    </p:extLst>
  </p:cSld>
  <p:clrMapOvr>
    <a:masterClrMapping/>
  </p:clrMapOvr>
  <mc:AlternateContent xmlns:mc="http://schemas.openxmlformats.org/markup-compatibility/2006">
    <mc:Choice xmlns:p14="http://schemas.microsoft.com/office/powerpoint/2010/main" xmlns="" Requires="p14">
      <p:transition spd="slow" p14:dur="4400">
        <p14:honeycomb/>
        <p:sndAc>
          <p:stSnd>
            <p:snd r:embed="rId3" name="click.wav"/>
          </p:stSnd>
        </p:sndAc>
      </p:transition>
    </mc:Choice>
    <mc:Fallback>
      <p:transition spd="slow">
        <p:fade/>
        <p:sndAc>
          <p:stSnd>
            <p:snd r:embed="rId2" name="click.wav"/>
          </p:stSnd>
        </p:sndAc>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300"/>
                                  </p:stCondLst>
                                  <p:childTnLst>
                                    <p:set>
                                      <p:cBhvr>
                                        <p:cTn id="6" dur="1" fill="hold">
                                          <p:stCondLst>
                                            <p:cond delay="0"/>
                                          </p:stCondLst>
                                        </p:cTn>
                                        <p:tgtEl>
                                          <p:spTgt spid="5"/>
                                        </p:tgtEl>
                                        <p:attrNameLst>
                                          <p:attrName>style.visibility</p:attrName>
                                        </p:attrNameLst>
                                      </p:cBhvr>
                                      <p:to>
                                        <p:strVal val="visible"/>
                                      </p:to>
                                    </p:set>
                                    <p:animEffect transition="in" filter="slide(fromTop)">
                                      <p:cBhvr>
                                        <p:cTn id="7" dur="500"/>
                                        <p:tgtEl>
                                          <p:spTgt spid="5"/>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slide(fromTop)">
                                      <p:cBhvr>
                                        <p:cTn id="10" dur="500"/>
                                        <p:tgtEl>
                                          <p:spTgt spid="4"/>
                                        </p:tgtEl>
                                      </p:cBhvr>
                                    </p:animEffect>
                                  </p:childTnLst>
                                </p:cTn>
                              </p:par>
                            </p:childTnLst>
                          </p:cTn>
                        </p:par>
                        <p:par>
                          <p:cTn id="11" fill="hold" nodeType="afterGroup">
                            <p:stCondLst>
                              <p:cond delay="800"/>
                            </p:stCondLst>
                            <p:childTnLst>
                              <p:par>
                                <p:cTn id="12" presetID="42"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
          <p:cNvSpPr>
            <a:spLocks noChangeArrowheads="1" noChangeShapeType="1"/>
          </p:cNvSpPr>
          <p:nvPr/>
        </p:nvSpPr>
        <p:spPr bwMode="auto">
          <a:xfrm>
            <a:off x="3203575" y="190500"/>
            <a:ext cx="2881313" cy="503238"/>
          </a:xfrm>
          <a:prstGeom prst="rect">
            <a:avLst/>
          </a:prstGeom>
        </p:spPr>
        <p:txBody>
          <a:bodyPr wrap="none" fromWordArt="1">
            <a:prstTxWarp prst="textPlain">
              <a:avLst>
                <a:gd name="adj" fmla="val 50000"/>
              </a:avLst>
            </a:prstTxWarp>
          </a:bodyPr>
          <a:lstStyle/>
          <a:p>
            <a:pPr algn="ctr"/>
            <a:r>
              <a:rPr lang="ar-EG" sz="4400" b="1" kern="10" dirty="0" smtClean="0">
                <a:ln w="9525">
                  <a:solidFill>
                    <a:srgbClr val="009900"/>
                  </a:solidFill>
                  <a:round/>
                  <a:headEnd/>
                  <a:tailEnd/>
                </a:ln>
                <a:solidFill>
                  <a:srgbClr val="009900"/>
                </a:solidFill>
                <a:effectLst>
                  <a:prstShdw prst="shdw17" dist="17961" dir="2700000">
                    <a:srgbClr val="669900">
                      <a:alpha val="50000"/>
                    </a:srgbClr>
                  </a:prstShdw>
                </a:effectLst>
                <a:latin typeface="幼圆"/>
              </a:rPr>
              <a:t>تعريف التربية </a:t>
            </a:r>
            <a:endParaRPr lang="ar-EG" sz="44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endParaRPr>
          </a:p>
        </p:txBody>
      </p:sp>
      <p:sp>
        <p:nvSpPr>
          <p:cNvPr id="5126" name="Rectangle 6"/>
          <p:cNvSpPr>
            <a:spLocks noChangeArrowheads="1"/>
          </p:cNvSpPr>
          <p:nvPr/>
        </p:nvSpPr>
        <p:spPr bwMode="auto">
          <a:xfrm>
            <a:off x="1547665" y="4940400"/>
            <a:ext cx="5832624" cy="936872"/>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800" b="1" dirty="0" smtClean="0">
                <a:ea typeface="幼圆" pitchFamily="1" charset="-122"/>
              </a:rPr>
              <a:t>هي عملية تعزيز ودعم العاطفة والشعور والتنشئية</a:t>
            </a:r>
          </a:p>
          <a:p>
            <a:pPr algn="ctr" rtl="1"/>
            <a:r>
              <a:rPr lang="ar-EG" altLang="zh-CN" sz="2800" b="1" dirty="0" smtClean="0">
                <a:ea typeface="幼圆" pitchFamily="1" charset="-122"/>
              </a:rPr>
              <a:t> الجسدية السليمة لدى الطفل </a:t>
            </a:r>
            <a:endParaRPr lang="zh-CN" altLang="en-US" sz="2800" b="1" dirty="0">
              <a:ea typeface="幼圆" pitchFamily="1" charset="-122"/>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03706" y="1485176"/>
            <a:ext cx="4520542" cy="324232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17100311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
          <p:cNvSpPr>
            <a:spLocks noChangeArrowheads="1" noChangeShapeType="1"/>
          </p:cNvSpPr>
          <p:nvPr/>
        </p:nvSpPr>
        <p:spPr bwMode="auto">
          <a:xfrm>
            <a:off x="3203575" y="190500"/>
            <a:ext cx="2881313" cy="503238"/>
          </a:xfrm>
          <a:prstGeom prst="rect">
            <a:avLst/>
          </a:prstGeom>
        </p:spPr>
        <p:txBody>
          <a:bodyPr wrap="none" fromWordArt="1">
            <a:prstTxWarp prst="textPlain">
              <a:avLst>
                <a:gd name="adj" fmla="val 50000"/>
              </a:avLst>
            </a:prstTxWarp>
          </a:bodyPr>
          <a:lstStyle/>
          <a:p>
            <a:pPr algn="ctr"/>
            <a:r>
              <a:rPr lang="ar-EG" sz="4400" b="1" kern="10" dirty="0" smtClean="0">
                <a:ln w="9525">
                  <a:solidFill>
                    <a:srgbClr val="009900"/>
                  </a:solidFill>
                  <a:round/>
                  <a:headEnd/>
                  <a:tailEnd/>
                </a:ln>
                <a:solidFill>
                  <a:srgbClr val="009900"/>
                </a:solidFill>
                <a:effectLst>
                  <a:prstShdw prst="shdw17" dist="17961" dir="2700000">
                    <a:srgbClr val="669900">
                      <a:alpha val="50000"/>
                    </a:srgbClr>
                  </a:prstShdw>
                </a:effectLst>
                <a:latin typeface="幼圆"/>
              </a:rPr>
              <a:t>ضرورة التربية </a:t>
            </a:r>
            <a:endParaRPr lang="ar-EG" sz="44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endParaRPr>
          </a:p>
        </p:txBody>
      </p:sp>
      <p:sp>
        <p:nvSpPr>
          <p:cNvPr id="4" name="Rounded Rectangle 3"/>
          <p:cNvSpPr>
            <a:spLocks noChangeArrowheads="1"/>
          </p:cNvSpPr>
          <p:nvPr/>
        </p:nvSpPr>
        <p:spPr bwMode="auto">
          <a:xfrm>
            <a:off x="4067944" y="1413570"/>
            <a:ext cx="4680769" cy="4751734"/>
          </a:xfrm>
          <a:prstGeom prst="roundRect">
            <a:avLst>
              <a:gd name="adj" fmla="val 16667"/>
            </a:avLst>
          </a:prstGeom>
          <a:solidFill>
            <a:srgbClr val="00CC00"/>
          </a:solidFill>
          <a:ln w="9525" algn="ctr">
            <a:solidFill>
              <a:schemeClr val="tx1"/>
            </a:solidFill>
            <a:round/>
            <a:headEnd/>
            <a:tailEnd/>
          </a:ln>
        </p:spPr>
        <p:txBody>
          <a:bodyPr/>
          <a:lstStyle/>
          <a:p>
            <a:pPr algn="justLow" rtl="1"/>
            <a:r>
              <a:rPr lang="ar-EG" sz="2800" b="1" dirty="0" smtClean="0">
                <a:ea typeface="幼圆" pitchFamily="1" charset="-122"/>
              </a:rPr>
              <a:t>التربية عملية ضرورية لكل من الفرد والمجتمع معا فضرورتها للإنسان الفرد تكون للمحافظة على جنسه وتوجيه غرائزه وتنظيم عواطفه وتنمية ميوله بما يتناسب وثقافة المجتمع الذي يعيش فيه والتربية ضرورية لمواجهة الحياة ومتطلباتها وتنظيم السلوكيات العامة في المجتمع من أجل العيش بين الجماعة عيشة ملائمة</a:t>
            </a:r>
            <a:endParaRPr lang="ar-EG" sz="2800" b="1" dirty="0">
              <a:ea typeface="幼圆" pitchFamily="1" charset="-122"/>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556792"/>
            <a:ext cx="3528392" cy="43924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600319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2"/>
          <p:cNvSpPr>
            <a:spLocks noChangeArrowheads="1" noChangeShapeType="1"/>
          </p:cNvSpPr>
          <p:nvPr/>
        </p:nvSpPr>
        <p:spPr bwMode="auto">
          <a:xfrm>
            <a:off x="3203575" y="190500"/>
            <a:ext cx="2881313" cy="503238"/>
          </a:xfrm>
          <a:prstGeom prst="rect">
            <a:avLst/>
          </a:prstGeom>
        </p:spPr>
        <p:txBody>
          <a:bodyPr wrap="none" fromWordArt="1">
            <a:prstTxWarp prst="textPlain">
              <a:avLst>
                <a:gd name="adj" fmla="val 50000"/>
              </a:avLst>
            </a:prstTxWarp>
          </a:bodyPr>
          <a:lstStyle/>
          <a:p>
            <a:pPr algn="ctr" rtl="1"/>
            <a:r>
              <a:rPr lang="ar-EG" sz="44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rPr>
              <a:t>اهداف التربية </a:t>
            </a:r>
          </a:p>
        </p:txBody>
      </p:sp>
      <p:sp>
        <p:nvSpPr>
          <p:cNvPr id="6147" name="Rectangle 3"/>
          <p:cNvSpPr>
            <a:spLocks noChangeArrowheads="1"/>
          </p:cNvSpPr>
          <p:nvPr/>
        </p:nvSpPr>
        <p:spPr bwMode="auto">
          <a:xfrm>
            <a:off x="1692275" y="2204814"/>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smtClean="0">
                <a:solidFill>
                  <a:srgbClr val="002060"/>
                </a:solidFill>
                <a:ea typeface="幼圆" pitchFamily="1" charset="-122"/>
              </a:rPr>
              <a:t>عاما لكل الناس</a:t>
            </a:r>
            <a:endParaRPr lang="zh-CN" altLang="en-US" sz="2400" b="1" dirty="0">
              <a:solidFill>
                <a:srgbClr val="002060"/>
              </a:solidFill>
              <a:ea typeface="幼圆" pitchFamily="1" charset="-122"/>
            </a:endParaRPr>
          </a:p>
        </p:txBody>
      </p:sp>
      <p:sp>
        <p:nvSpPr>
          <p:cNvPr id="6148" name="Rectangle 4"/>
          <p:cNvSpPr>
            <a:spLocks noChangeArrowheads="1"/>
          </p:cNvSpPr>
          <p:nvPr/>
        </p:nvSpPr>
        <p:spPr bwMode="auto">
          <a:xfrm>
            <a:off x="1692275" y="3236689"/>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شاملا جوانب الحياة المختلفة</a:t>
            </a:r>
            <a:endParaRPr lang="zh-CN" altLang="en-US" sz="2400" b="1" dirty="0">
              <a:solidFill>
                <a:srgbClr val="002060"/>
              </a:solidFill>
              <a:ea typeface="幼圆" pitchFamily="1" charset="-122"/>
            </a:endParaRPr>
          </a:p>
        </p:txBody>
      </p:sp>
      <p:sp>
        <p:nvSpPr>
          <p:cNvPr id="6149" name="Rectangle 5"/>
          <p:cNvSpPr>
            <a:spLocks noChangeArrowheads="1"/>
          </p:cNvSpPr>
          <p:nvPr/>
        </p:nvSpPr>
        <p:spPr bwMode="auto">
          <a:xfrm>
            <a:off x="1692275" y="4268564"/>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مؤديا إلى التوازن والتوافق </a:t>
            </a:r>
            <a:r>
              <a:rPr lang="ar-EG" altLang="zh-CN" sz="2400" b="1" dirty="0" smtClean="0">
                <a:solidFill>
                  <a:srgbClr val="002060"/>
                </a:solidFill>
                <a:ea typeface="幼圆" pitchFamily="1" charset="-122"/>
              </a:rPr>
              <a:t>بين </a:t>
            </a:r>
            <a:r>
              <a:rPr lang="ar-EG" altLang="zh-CN" sz="2400" b="1" dirty="0">
                <a:solidFill>
                  <a:srgbClr val="002060"/>
                </a:solidFill>
                <a:ea typeface="幼圆" pitchFamily="1" charset="-122"/>
              </a:rPr>
              <a:t>الجوانب المختلفة</a:t>
            </a:r>
            <a:endParaRPr lang="zh-CN" altLang="en-US" sz="2400" b="1" dirty="0">
              <a:solidFill>
                <a:srgbClr val="002060"/>
              </a:solidFill>
              <a:ea typeface="幼圆" pitchFamily="1" charset="-122"/>
            </a:endParaRPr>
          </a:p>
        </p:txBody>
      </p:sp>
      <p:sp>
        <p:nvSpPr>
          <p:cNvPr id="6150" name="Rectangle 6"/>
          <p:cNvSpPr>
            <a:spLocks noChangeArrowheads="1"/>
          </p:cNvSpPr>
          <p:nvPr/>
        </p:nvSpPr>
        <p:spPr bwMode="auto">
          <a:xfrm>
            <a:off x="1692275" y="5300439"/>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أن يكون مرنا مسايرا لاختلاف الظروف </a:t>
            </a:r>
            <a:endParaRPr lang="zh-CN" altLang="en-US" sz="2400" b="1" dirty="0">
              <a:solidFill>
                <a:srgbClr val="002060"/>
              </a:solidFill>
              <a:ea typeface="幼圆" pitchFamily="1" charset="-122"/>
            </a:endParaRPr>
          </a:p>
        </p:txBody>
      </p:sp>
      <p:pic>
        <p:nvPicPr>
          <p:cNvPr id="6151" name="Picture 7"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2276252"/>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2" name="Picture 8"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3284314"/>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3" name="Picture 9"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4292377"/>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4" name="Picture 10"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5373464"/>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1"/>
          <p:cNvSpPr/>
          <p:nvPr/>
        </p:nvSpPr>
        <p:spPr>
          <a:xfrm>
            <a:off x="899592" y="980728"/>
            <a:ext cx="8151857" cy="954107"/>
          </a:xfrm>
          <a:prstGeom prst="rect">
            <a:avLst/>
          </a:prstGeom>
        </p:spPr>
        <p:txBody>
          <a:bodyPr wrap="square">
            <a:spAutoFit/>
          </a:bodyPr>
          <a:lstStyle/>
          <a:p>
            <a:pPr algn="r" rtl="1"/>
            <a:r>
              <a:rPr lang="ar-SA" sz="2800" b="1" dirty="0">
                <a:solidFill>
                  <a:srgbClr val="002060"/>
                </a:solidFill>
              </a:rPr>
              <a:t>تدعو الأهداف التربوية إلى الأفضل دوما،ولهذا يمكن القول أن هناك مواصفات لا بد منها للأهداف التربوية </a:t>
            </a:r>
            <a:endParaRPr lang="ar-EG" sz="2800" dirty="0">
              <a:solidFill>
                <a:srgbClr val="00206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6151"/>
                                        </p:tgtEl>
                                        <p:attrNameLst>
                                          <p:attrName>r</p:attrName>
                                        </p:attrNameLst>
                                      </p:cBhvr>
                                    </p:animRot>
                                  </p:childTnLst>
                                </p:cTn>
                              </p:par>
                            </p:childTnLst>
                          </p:cTn>
                        </p:par>
                        <p:par>
                          <p:cTn id="7" fill="hold">
                            <p:stCondLst>
                              <p:cond delay="2000"/>
                            </p:stCondLst>
                            <p:childTnLst>
                              <p:par>
                                <p:cTn id="8" presetID="16" presetClass="entr" presetSubtype="21" fill="hold" grpId="0" nodeType="afterEffect">
                                  <p:stCondLst>
                                    <p:cond delay="0"/>
                                  </p:stCondLst>
                                  <p:childTnLst>
                                    <p:set>
                                      <p:cBhvr>
                                        <p:cTn id="9" dur="1" fill="hold">
                                          <p:stCondLst>
                                            <p:cond delay="0"/>
                                          </p:stCondLst>
                                        </p:cTn>
                                        <p:tgtEl>
                                          <p:spTgt spid="6147"/>
                                        </p:tgtEl>
                                        <p:attrNameLst>
                                          <p:attrName>style.visibility</p:attrName>
                                        </p:attrNameLst>
                                      </p:cBhvr>
                                      <p:to>
                                        <p:strVal val="visible"/>
                                      </p:to>
                                    </p:set>
                                    <p:animEffect transition="in" filter="barn(inVertical)">
                                      <p:cBhvr>
                                        <p:cTn id="10" dur="500"/>
                                        <p:tgtEl>
                                          <p:spTgt spid="6147"/>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6152"/>
                                        </p:tgtEl>
                                        <p:attrNameLst>
                                          <p:attrName>r</p:attrName>
                                        </p:attrNameLst>
                                      </p:cBhvr>
                                    </p:animRot>
                                  </p:childTnLst>
                                </p:cTn>
                              </p:par>
                            </p:childTnLst>
                          </p:cTn>
                        </p:par>
                        <p:par>
                          <p:cTn id="15" fill="hold">
                            <p:stCondLst>
                              <p:cond delay="2000"/>
                            </p:stCondLst>
                            <p:childTnLst>
                              <p:par>
                                <p:cTn id="16" presetID="16" presetClass="entr" presetSubtype="21" fill="hold" grpId="0" nodeType="afterEffect">
                                  <p:stCondLst>
                                    <p:cond delay="0"/>
                                  </p:stCondLst>
                                  <p:childTnLst>
                                    <p:set>
                                      <p:cBhvr>
                                        <p:cTn id="17" dur="1" fill="hold">
                                          <p:stCondLst>
                                            <p:cond delay="0"/>
                                          </p:stCondLst>
                                        </p:cTn>
                                        <p:tgtEl>
                                          <p:spTgt spid="6148"/>
                                        </p:tgtEl>
                                        <p:attrNameLst>
                                          <p:attrName>style.visibility</p:attrName>
                                        </p:attrNameLst>
                                      </p:cBhvr>
                                      <p:to>
                                        <p:strVal val="visible"/>
                                      </p:to>
                                    </p:set>
                                    <p:animEffect transition="in" filter="barn(inVertical)">
                                      <p:cBhvr>
                                        <p:cTn id="18" dur="500"/>
                                        <p:tgtEl>
                                          <p:spTgt spid="6148"/>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6153"/>
                                        </p:tgtEl>
                                        <p:attrNameLst>
                                          <p:attrName>r</p:attrName>
                                        </p:attrNameLst>
                                      </p:cBhvr>
                                    </p:animRot>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6149"/>
                                        </p:tgtEl>
                                        <p:attrNameLst>
                                          <p:attrName>style.visibility</p:attrName>
                                        </p:attrNameLst>
                                      </p:cBhvr>
                                      <p:to>
                                        <p:strVal val="visible"/>
                                      </p:to>
                                    </p:set>
                                    <p:animEffect transition="in" filter="barn(inVertical)">
                                      <p:cBhvr>
                                        <p:cTn id="26" dur="500"/>
                                        <p:tgtEl>
                                          <p:spTgt spid="6149"/>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21600000">
                                      <p:cBhvr>
                                        <p:cTn id="30" dur="2000" fill="hold"/>
                                        <p:tgtEl>
                                          <p:spTgt spid="6154"/>
                                        </p:tgtEl>
                                        <p:attrNameLst>
                                          <p:attrName>r</p:attrName>
                                        </p:attrNameLst>
                                      </p:cBhvr>
                                    </p:animRot>
                                  </p:childTnLst>
                                </p:cTn>
                              </p:par>
                            </p:childTnLst>
                          </p:cTn>
                        </p:par>
                        <p:par>
                          <p:cTn id="31" fill="hold">
                            <p:stCondLst>
                              <p:cond delay="2000"/>
                            </p:stCondLst>
                            <p:childTnLst>
                              <p:par>
                                <p:cTn id="32" presetID="16" presetClass="entr" presetSubtype="21" fill="hold" grpId="0" nodeType="afterEffect">
                                  <p:stCondLst>
                                    <p:cond delay="0"/>
                                  </p:stCondLst>
                                  <p:childTnLst>
                                    <p:set>
                                      <p:cBhvr>
                                        <p:cTn id="33" dur="1" fill="hold">
                                          <p:stCondLst>
                                            <p:cond delay="0"/>
                                          </p:stCondLst>
                                        </p:cTn>
                                        <p:tgtEl>
                                          <p:spTgt spid="6150"/>
                                        </p:tgtEl>
                                        <p:attrNameLst>
                                          <p:attrName>style.visibility</p:attrName>
                                        </p:attrNameLst>
                                      </p:cBhvr>
                                      <p:to>
                                        <p:strVal val="visible"/>
                                      </p:to>
                                    </p:set>
                                    <p:animEffect transition="in" filter="barn(inVertical)">
                                      <p:cBhvr>
                                        <p:cTn id="34" dur="5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animBg="1"/>
      <p:bldP spid="6149" grpId="0" animBg="1"/>
      <p:bldP spid="615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2"/>
          <p:cNvSpPr>
            <a:spLocks noChangeArrowheads="1" noChangeShapeType="1"/>
          </p:cNvSpPr>
          <p:nvPr/>
        </p:nvSpPr>
        <p:spPr bwMode="auto">
          <a:xfrm>
            <a:off x="3203575" y="190500"/>
            <a:ext cx="2881313" cy="503238"/>
          </a:xfrm>
          <a:prstGeom prst="rect">
            <a:avLst/>
          </a:prstGeom>
        </p:spPr>
        <p:txBody>
          <a:bodyPr wrap="none" fromWordArt="1">
            <a:prstTxWarp prst="textPlain">
              <a:avLst>
                <a:gd name="adj" fmla="val 50000"/>
              </a:avLst>
            </a:prstTxWarp>
          </a:bodyPr>
          <a:lstStyle/>
          <a:p>
            <a:pPr algn="ctr" rtl="1"/>
            <a:r>
              <a:rPr lang="ar-EG" sz="44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rPr>
              <a:t>اهداف التربية </a:t>
            </a:r>
          </a:p>
        </p:txBody>
      </p:sp>
      <p:sp>
        <p:nvSpPr>
          <p:cNvPr id="6147" name="Rectangle 3"/>
          <p:cNvSpPr>
            <a:spLocks noChangeArrowheads="1"/>
          </p:cNvSpPr>
          <p:nvPr/>
        </p:nvSpPr>
        <p:spPr bwMode="auto">
          <a:xfrm>
            <a:off x="1692275" y="2708920"/>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smtClean="0">
                <a:solidFill>
                  <a:srgbClr val="002060"/>
                </a:solidFill>
                <a:ea typeface="幼圆" pitchFamily="1" charset="-122"/>
              </a:rPr>
              <a:t>صالحا للبقاء والاستمرار ومناسب للكائن الإنساني</a:t>
            </a:r>
            <a:endParaRPr lang="zh-CN" altLang="en-US" sz="2400" b="1" dirty="0">
              <a:solidFill>
                <a:srgbClr val="002060"/>
              </a:solidFill>
              <a:ea typeface="幼圆" pitchFamily="1" charset="-122"/>
            </a:endParaRPr>
          </a:p>
        </p:txBody>
      </p:sp>
      <p:sp>
        <p:nvSpPr>
          <p:cNvPr id="6148" name="Rectangle 4"/>
          <p:cNvSpPr>
            <a:spLocks noChangeArrowheads="1"/>
          </p:cNvSpPr>
          <p:nvPr/>
        </p:nvSpPr>
        <p:spPr bwMode="auto">
          <a:xfrm>
            <a:off x="1692275" y="3740795"/>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smtClean="0">
                <a:solidFill>
                  <a:srgbClr val="002060"/>
                </a:solidFill>
                <a:ea typeface="幼圆" pitchFamily="1" charset="-122"/>
              </a:rPr>
              <a:t>متوافقا غير متصادم مع المصالح المختلفة </a:t>
            </a:r>
            <a:endParaRPr lang="zh-CN" altLang="en-US" sz="2400" b="1" dirty="0">
              <a:solidFill>
                <a:srgbClr val="002060"/>
              </a:solidFill>
              <a:ea typeface="幼圆" pitchFamily="1" charset="-122"/>
            </a:endParaRPr>
          </a:p>
        </p:txBody>
      </p:sp>
      <p:sp>
        <p:nvSpPr>
          <p:cNvPr id="6149" name="Rectangle 5"/>
          <p:cNvSpPr>
            <a:spLocks noChangeArrowheads="1"/>
          </p:cNvSpPr>
          <p:nvPr/>
        </p:nvSpPr>
        <p:spPr bwMode="auto">
          <a:xfrm>
            <a:off x="1692275" y="4772670"/>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smtClean="0">
                <a:solidFill>
                  <a:srgbClr val="002060"/>
                </a:solidFill>
                <a:ea typeface="幼圆" pitchFamily="1" charset="-122"/>
              </a:rPr>
              <a:t>أن يكون واقعيا ميسرا في التطبيق</a:t>
            </a:r>
            <a:endParaRPr lang="zh-CN" altLang="en-US" sz="2400" b="1" dirty="0">
              <a:solidFill>
                <a:srgbClr val="002060"/>
              </a:solidFill>
              <a:ea typeface="幼圆" pitchFamily="1" charset="-122"/>
            </a:endParaRPr>
          </a:p>
        </p:txBody>
      </p:sp>
      <p:pic>
        <p:nvPicPr>
          <p:cNvPr id="6151" name="Picture 7"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2780358"/>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2" name="Picture 8"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3788420"/>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3" name="Picture 9"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4796483"/>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1"/>
          <p:cNvSpPr/>
          <p:nvPr/>
        </p:nvSpPr>
        <p:spPr>
          <a:xfrm>
            <a:off x="899592" y="980728"/>
            <a:ext cx="8151857" cy="954107"/>
          </a:xfrm>
          <a:prstGeom prst="rect">
            <a:avLst/>
          </a:prstGeom>
        </p:spPr>
        <p:txBody>
          <a:bodyPr wrap="square">
            <a:spAutoFit/>
          </a:bodyPr>
          <a:lstStyle/>
          <a:p>
            <a:pPr algn="r" rtl="1"/>
            <a:r>
              <a:rPr lang="ar-SA" sz="2800" b="1" dirty="0"/>
              <a:t>تدعو الأهداف التربوية إلى الأفضل دوما،ولهذا يمكن القول أن هناك مواصفات لا بد منها للأهداف التربوية </a:t>
            </a:r>
            <a:endParaRPr lang="ar-EG" sz="2800" dirty="0"/>
          </a:p>
        </p:txBody>
      </p:sp>
    </p:spTree>
    <p:extLst>
      <p:ext uri="{BB962C8B-B14F-4D97-AF65-F5344CB8AC3E}">
        <p14:creationId xmlns:p14="http://schemas.microsoft.com/office/powerpoint/2010/main" xmlns="" val="3808974082"/>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6151"/>
                                        </p:tgtEl>
                                        <p:attrNameLst>
                                          <p:attrName>r</p:attrName>
                                        </p:attrNameLst>
                                      </p:cBhvr>
                                    </p:animRot>
                                  </p:childTnLst>
                                </p:cTn>
                              </p:par>
                            </p:childTnLst>
                          </p:cTn>
                        </p:par>
                        <p:par>
                          <p:cTn id="7" fill="hold">
                            <p:stCondLst>
                              <p:cond delay="2000"/>
                            </p:stCondLst>
                            <p:childTnLst>
                              <p:par>
                                <p:cTn id="8" presetID="16" presetClass="entr" presetSubtype="21" fill="hold" grpId="0" nodeType="afterEffect">
                                  <p:stCondLst>
                                    <p:cond delay="0"/>
                                  </p:stCondLst>
                                  <p:childTnLst>
                                    <p:set>
                                      <p:cBhvr>
                                        <p:cTn id="9" dur="1" fill="hold">
                                          <p:stCondLst>
                                            <p:cond delay="0"/>
                                          </p:stCondLst>
                                        </p:cTn>
                                        <p:tgtEl>
                                          <p:spTgt spid="6147"/>
                                        </p:tgtEl>
                                        <p:attrNameLst>
                                          <p:attrName>style.visibility</p:attrName>
                                        </p:attrNameLst>
                                      </p:cBhvr>
                                      <p:to>
                                        <p:strVal val="visible"/>
                                      </p:to>
                                    </p:set>
                                    <p:animEffect transition="in" filter="barn(inVertical)">
                                      <p:cBhvr>
                                        <p:cTn id="10" dur="500"/>
                                        <p:tgtEl>
                                          <p:spTgt spid="6147"/>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6152"/>
                                        </p:tgtEl>
                                        <p:attrNameLst>
                                          <p:attrName>r</p:attrName>
                                        </p:attrNameLst>
                                      </p:cBhvr>
                                    </p:animRot>
                                  </p:childTnLst>
                                </p:cTn>
                              </p:par>
                            </p:childTnLst>
                          </p:cTn>
                        </p:par>
                        <p:par>
                          <p:cTn id="15" fill="hold">
                            <p:stCondLst>
                              <p:cond delay="2000"/>
                            </p:stCondLst>
                            <p:childTnLst>
                              <p:par>
                                <p:cTn id="16" presetID="16" presetClass="entr" presetSubtype="21" fill="hold" grpId="0" nodeType="afterEffect">
                                  <p:stCondLst>
                                    <p:cond delay="0"/>
                                  </p:stCondLst>
                                  <p:childTnLst>
                                    <p:set>
                                      <p:cBhvr>
                                        <p:cTn id="17" dur="1" fill="hold">
                                          <p:stCondLst>
                                            <p:cond delay="0"/>
                                          </p:stCondLst>
                                        </p:cTn>
                                        <p:tgtEl>
                                          <p:spTgt spid="6148"/>
                                        </p:tgtEl>
                                        <p:attrNameLst>
                                          <p:attrName>style.visibility</p:attrName>
                                        </p:attrNameLst>
                                      </p:cBhvr>
                                      <p:to>
                                        <p:strVal val="visible"/>
                                      </p:to>
                                    </p:set>
                                    <p:animEffect transition="in" filter="barn(inVertical)">
                                      <p:cBhvr>
                                        <p:cTn id="18" dur="500"/>
                                        <p:tgtEl>
                                          <p:spTgt spid="6148"/>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6153"/>
                                        </p:tgtEl>
                                        <p:attrNameLst>
                                          <p:attrName>r</p:attrName>
                                        </p:attrNameLst>
                                      </p:cBhvr>
                                    </p:animRot>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6149"/>
                                        </p:tgtEl>
                                        <p:attrNameLst>
                                          <p:attrName>style.visibility</p:attrName>
                                        </p:attrNameLst>
                                      </p:cBhvr>
                                      <p:to>
                                        <p:strVal val="visible"/>
                                      </p:to>
                                    </p:set>
                                    <p:animEffect transition="in" filter="barn(inVertical)">
                                      <p:cBhvr>
                                        <p:cTn id="26"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animBg="1"/>
      <p:bldP spid="614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2"/>
          <p:cNvSpPr>
            <a:spLocks noChangeArrowheads="1" noChangeShapeType="1"/>
          </p:cNvSpPr>
          <p:nvPr/>
        </p:nvSpPr>
        <p:spPr bwMode="auto">
          <a:xfrm>
            <a:off x="3130847" y="190500"/>
            <a:ext cx="2881313" cy="503238"/>
          </a:xfrm>
          <a:prstGeom prst="rect">
            <a:avLst/>
          </a:prstGeom>
        </p:spPr>
        <p:txBody>
          <a:bodyPr wrap="none" fromWordArt="1">
            <a:prstTxWarp prst="textPlain">
              <a:avLst>
                <a:gd name="adj" fmla="val 50000"/>
              </a:avLst>
            </a:prstTxWarp>
          </a:bodyPr>
          <a:lstStyle/>
          <a:p>
            <a:pPr algn="ctr" rtl="1"/>
            <a:r>
              <a:rPr lang="ar-EG" sz="44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rPr>
              <a:t>وظيفة التربية </a:t>
            </a:r>
          </a:p>
        </p:txBody>
      </p:sp>
      <p:sp>
        <p:nvSpPr>
          <p:cNvPr id="6147" name="Rectangle 3"/>
          <p:cNvSpPr>
            <a:spLocks noChangeArrowheads="1"/>
          </p:cNvSpPr>
          <p:nvPr/>
        </p:nvSpPr>
        <p:spPr bwMode="auto">
          <a:xfrm>
            <a:off x="1692275" y="1844824"/>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نقل الأنماط السلوكية للفرد من المجتمع بعد تعديل </a:t>
            </a:r>
            <a:r>
              <a:rPr lang="ar-EG" altLang="zh-CN" sz="2400" b="1" dirty="0" smtClean="0">
                <a:solidFill>
                  <a:srgbClr val="002060"/>
                </a:solidFill>
                <a:ea typeface="幼圆" pitchFamily="1" charset="-122"/>
              </a:rPr>
              <a:t>الخاطئ</a:t>
            </a:r>
            <a:endParaRPr lang="zh-CN" altLang="en-US" sz="2400" b="1" dirty="0">
              <a:solidFill>
                <a:srgbClr val="002060"/>
              </a:solidFill>
              <a:ea typeface="幼圆" pitchFamily="1" charset="-122"/>
            </a:endParaRPr>
          </a:p>
        </p:txBody>
      </p:sp>
      <p:sp>
        <p:nvSpPr>
          <p:cNvPr id="6148" name="Rectangle 4"/>
          <p:cNvSpPr>
            <a:spLocks noChangeArrowheads="1"/>
          </p:cNvSpPr>
          <p:nvPr/>
        </p:nvSpPr>
        <p:spPr bwMode="auto">
          <a:xfrm>
            <a:off x="1692275" y="2876699"/>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نقل التراث الثقافي وتعديل في </a:t>
            </a:r>
            <a:r>
              <a:rPr lang="ar-EG" altLang="zh-CN" sz="2400" b="1" dirty="0" smtClean="0">
                <a:solidFill>
                  <a:srgbClr val="002060"/>
                </a:solidFill>
                <a:ea typeface="幼圆" pitchFamily="1" charset="-122"/>
              </a:rPr>
              <a:t>مكوناته</a:t>
            </a:r>
            <a:endParaRPr lang="zh-CN" altLang="en-US" sz="2400" b="1" dirty="0">
              <a:solidFill>
                <a:srgbClr val="002060"/>
              </a:solidFill>
              <a:ea typeface="幼圆" pitchFamily="1" charset="-122"/>
            </a:endParaRPr>
          </a:p>
        </p:txBody>
      </p:sp>
      <p:sp>
        <p:nvSpPr>
          <p:cNvPr id="6149" name="Rectangle 5"/>
          <p:cNvSpPr>
            <a:spLocks noChangeArrowheads="1"/>
          </p:cNvSpPr>
          <p:nvPr/>
        </p:nvSpPr>
        <p:spPr bwMode="auto">
          <a:xfrm>
            <a:off x="1692275" y="3908574"/>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إكساب الفرد خبرات اجتماعية </a:t>
            </a:r>
            <a:endParaRPr lang="zh-CN" altLang="en-US" sz="2400" b="1" dirty="0">
              <a:solidFill>
                <a:srgbClr val="002060"/>
              </a:solidFill>
              <a:ea typeface="幼圆" pitchFamily="1" charset="-122"/>
            </a:endParaRPr>
          </a:p>
        </p:txBody>
      </p:sp>
      <p:pic>
        <p:nvPicPr>
          <p:cNvPr id="6151" name="Picture 7"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1916262"/>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2" name="Picture 8"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2924324"/>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3" name="Picture 9"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3932387"/>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Rectangle 6"/>
          <p:cNvSpPr>
            <a:spLocks noChangeArrowheads="1"/>
          </p:cNvSpPr>
          <p:nvPr/>
        </p:nvSpPr>
        <p:spPr bwMode="auto">
          <a:xfrm>
            <a:off x="1692275" y="4869160"/>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تعديل سلوك الفرد بما يتمشى مع سلوك المجتمع</a:t>
            </a:r>
            <a:endParaRPr lang="zh-CN" altLang="en-US" sz="2400" b="1" dirty="0">
              <a:solidFill>
                <a:srgbClr val="002060"/>
              </a:solidFill>
              <a:ea typeface="幼圆" pitchFamily="1" charset="-122"/>
            </a:endParaRPr>
          </a:p>
        </p:txBody>
      </p:sp>
      <p:pic>
        <p:nvPicPr>
          <p:cNvPr id="11" name="Picture 10"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811765" y="4942185"/>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336476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6151"/>
                                        </p:tgtEl>
                                        <p:attrNameLst>
                                          <p:attrName>r</p:attrName>
                                        </p:attrNameLst>
                                      </p:cBhvr>
                                    </p:animRot>
                                  </p:childTnLst>
                                </p:cTn>
                              </p:par>
                            </p:childTnLst>
                          </p:cTn>
                        </p:par>
                        <p:par>
                          <p:cTn id="7" fill="hold">
                            <p:stCondLst>
                              <p:cond delay="2000"/>
                            </p:stCondLst>
                            <p:childTnLst>
                              <p:par>
                                <p:cTn id="8" presetID="16" presetClass="entr" presetSubtype="21" fill="hold" grpId="0" nodeType="afterEffect">
                                  <p:stCondLst>
                                    <p:cond delay="0"/>
                                  </p:stCondLst>
                                  <p:childTnLst>
                                    <p:set>
                                      <p:cBhvr>
                                        <p:cTn id="9" dur="1" fill="hold">
                                          <p:stCondLst>
                                            <p:cond delay="0"/>
                                          </p:stCondLst>
                                        </p:cTn>
                                        <p:tgtEl>
                                          <p:spTgt spid="6147"/>
                                        </p:tgtEl>
                                        <p:attrNameLst>
                                          <p:attrName>style.visibility</p:attrName>
                                        </p:attrNameLst>
                                      </p:cBhvr>
                                      <p:to>
                                        <p:strVal val="visible"/>
                                      </p:to>
                                    </p:set>
                                    <p:animEffect transition="in" filter="barn(inVertical)">
                                      <p:cBhvr>
                                        <p:cTn id="10" dur="500"/>
                                        <p:tgtEl>
                                          <p:spTgt spid="6147"/>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6152"/>
                                        </p:tgtEl>
                                        <p:attrNameLst>
                                          <p:attrName>r</p:attrName>
                                        </p:attrNameLst>
                                      </p:cBhvr>
                                    </p:animRot>
                                  </p:childTnLst>
                                </p:cTn>
                              </p:par>
                            </p:childTnLst>
                          </p:cTn>
                        </p:par>
                        <p:par>
                          <p:cTn id="15" fill="hold">
                            <p:stCondLst>
                              <p:cond delay="2000"/>
                            </p:stCondLst>
                            <p:childTnLst>
                              <p:par>
                                <p:cTn id="16" presetID="16" presetClass="entr" presetSubtype="21" fill="hold" grpId="0" nodeType="afterEffect">
                                  <p:stCondLst>
                                    <p:cond delay="0"/>
                                  </p:stCondLst>
                                  <p:childTnLst>
                                    <p:set>
                                      <p:cBhvr>
                                        <p:cTn id="17" dur="1" fill="hold">
                                          <p:stCondLst>
                                            <p:cond delay="0"/>
                                          </p:stCondLst>
                                        </p:cTn>
                                        <p:tgtEl>
                                          <p:spTgt spid="6148"/>
                                        </p:tgtEl>
                                        <p:attrNameLst>
                                          <p:attrName>style.visibility</p:attrName>
                                        </p:attrNameLst>
                                      </p:cBhvr>
                                      <p:to>
                                        <p:strVal val="visible"/>
                                      </p:to>
                                    </p:set>
                                    <p:animEffect transition="in" filter="barn(inVertical)">
                                      <p:cBhvr>
                                        <p:cTn id="18" dur="500"/>
                                        <p:tgtEl>
                                          <p:spTgt spid="6148"/>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6153"/>
                                        </p:tgtEl>
                                        <p:attrNameLst>
                                          <p:attrName>r</p:attrName>
                                        </p:attrNameLst>
                                      </p:cBhvr>
                                    </p:animRot>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6149"/>
                                        </p:tgtEl>
                                        <p:attrNameLst>
                                          <p:attrName>style.visibility</p:attrName>
                                        </p:attrNameLst>
                                      </p:cBhvr>
                                      <p:to>
                                        <p:strVal val="visible"/>
                                      </p:to>
                                    </p:set>
                                    <p:animEffect transition="in" filter="barn(inVertical)">
                                      <p:cBhvr>
                                        <p:cTn id="26" dur="500"/>
                                        <p:tgtEl>
                                          <p:spTgt spid="6149"/>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21600000">
                                      <p:cBhvr>
                                        <p:cTn id="30" dur="2000" fill="hold"/>
                                        <p:tgtEl>
                                          <p:spTgt spid="11"/>
                                        </p:tgtEl>
                                        <p:attrNameLst>
                                          <p:attrName>r</p:attrName>
                                        </p:attrNameLst>
                                      </p:cBhvr>
                                    </p:animRot>
                                  </p:childTnLst>
                                </p:cTn>
                              </p:par>
                            </p:childTnLst>
                          </p:cTn>
                        </p:par>
                        <p:par>
                          <p:cTn id="31" fill="hold">
                            <p:stCondLst>
                              <p:cond delay="2000"/>
                            </p:stCondLst>
                            <p:childTnLst>
                              <p:par>
                                <p:cTn id="32" presetID="16" presetClass="entr" presetSubtype="21"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arn(inVertical)">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animBg="1"/>
      <p:bldP spid="614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2752783" y="116632"/>
            <a:ext cx="3691425" cy="646331"/>
          </a:xfrm>
          <a:prstGeom prst="rect">
            <a:avLst/>
          </a:prstGeom>
          <a:noFill/>
        </p:spPr>
        <p:txBody>
          <a:bodyPr wrap="square" rtlCol="1">
            <a:spAutoFit/>
          </a:bodyPr>
          <a:lstStyle/>
          <a:p>
            <a:pPr algn="ctr" rtl="1"/>
            <a:r>
              <a:rPr lang="ar-EG" sz="3600" b="1" kern="10" dirty="0">
                <a:ln w="9525">
                  <a:solidFill>
                    <a:srgbClr val="009900"/>
                  </a:solidFill>
                  <a:round/>
                  <a:headEnd/>
                  <a:tailEnd/>
                </a:ln>
                <a:solidFill>
                  <a:srgbClr val="009900"/>
                </a:solidFill>
                <a:effectLst>
                  <a:prstShdw prst="shdw17" dist="17961" dir="2700000">
                    <a:srgbClr val="669900">
                      <a:alpha val="50000"/>
                    </a:srgbClr>
                  </a:prstShdw>
                </a:effectLst>
                <a:latin typeface="幼圆"/>
              </a:rPr>
              <a:t>نظرة واقعية من أمريكا</a:t>
            </a:r>
          </a:p>
        </p:txBody>
      </p:sp>
      <p:sp>
        <p:nvSpPr>
          <p:cNvPr id="18" name="Rectangle 3"/>
          <p:cNvSpPr>
            <a:spLocks noChangeArrowheads="1"/>
          </p:cNvSpPr>
          <p:nvPr/>
        </p:nvSpPr>
        <p:spPr bwMode="auto">
          <a:xfrm>
            <a:off x="1331640" y="1340768"/>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25  مليون مراهق</a:t>
            </a:r>
          </a:p>
        </p:txBody>
      </p:sp>
      <p:sp>
        <p:nvSpPr>
          <p:cNvPr id="19" name="Rectangle 4"/>
          <p:cNvSpPr>
            <a:spLocks noChangeArrowheads="1"/>
          </p:cNvSpPr>
          <p:nvPr/>
        </p:nvSpPr>
        <p:spPr bwMode="auto">
          <a:xfrm>
            <a:off x="1331640" y="1988840"/>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أكثر من مليون يقبض عليهم سنوياً</a:t>
            </a:r>
          </a:p>
        </p:txBody>
      </p:sp>
      <p:sp>
        <p:nvSpPr>
          <p:cNvPr id="20" name="Rectangle 5"/>
          <p:cNvSpPr>
            <a:spLocks noChangeArrowheads="1"/>
          </p:cNvSpPr>
          <p:nvPr/>
        </p:nvSpPr>
        <p:spPr bwMode="auto">
          <a:xfrm>
            <a:off x="1331640" y="2636912"/>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700  ألف يهربون من المدارس</a:t>
            </a:r>
          </a:p>
        </p:txBody>
      </p:sp>
      <p:pic>
        <p:nvPicPr>
          <p:cNvPr id="21" name="Picture 7"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451130" y="1412206"/>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 name="Picture 8"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451130" y="2036465"/>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9"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451130" y="2660725"/>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4" name="Rectangle 6"/>
          <p:cNvSpPr>
            <a:spLocks noChangeArrowheads="1"/>
          </p:cNvSpPr>
          <p:nvPr/>
        </p:nvSpPr>
        <p:spPr bwMode="auto">
          <a:xfrm>
            <a:off x="1331640" y="3284984"/>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6 الاف ينتحرون سنوياً</a:t>
            </a:r>
          </a:p>
        </p:txBody>
      </p:sp>
      <p:pic>
        <p:nvPicPr>
          <p:cNvPr id="25" name="Picture 24"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451130" y="3358009"/>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6" name="Rectangle 6"/>
          <p:cNvSpPr>
            <a:spLocks noChangeArrowheads="1"/>
          </p:cNvSpPr>
          <p:nvPr/>
        </p:nvSpPr>
        <p:spPr bwMode="auto">
          <a:xfrm>
            <a:off x="1331640" y="3932287"/>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1/2 2 مليون يهربون من </a:t>
            </a:r>
            <a:r>
              <a:rPr lang="ar-EG" altLang="zh-CN" sz="2400" b="1" dirty="0" smtClean="0">
                <a:solidFill>
                  <a:srgbClr val="002060"/>
                </a:solidFill>
                <a:ea typeface="幼圆" pitchFamily="1" charset="-122"/>
              </a:rPr>
              <a:t>البيوت</a:t>
            </a:r>
            <a:endParaRPr lang="ar-EG" altLang="zh-CN" sz="2400" b="1" dirty="0">
              <a:solidFill>
                <a:srgbClr val="002060"/>
              </a:solidFill>
              <a:ea typeface="幼圆" pitchFamily="1" charset="-122"/>
            </a:endParaRPr>
          </a:p>
        </p:txBody>
      </p:sp>
      <p:pic>
        <p:nvPicPr>
          <p:cNvPr id="27" name="Picture 26"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451130" y="4005312"/>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8" name="Rectangle 6"/>
          <p:cNvSpPr>
            <a:spLocks noChangeArrowheads="1"/>
          </p:cNvSpPr>
          <p:nvPr/>
        </p:nvSpPr>
        <p:spPr bwMode="auto">
          <a:xfrm>
            <a:off x="1331640" y="4579590"/>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500 ألف يحاولون </a:t>
            </a:r>
            <a:r>
              <a:rPr lang="ar-EG" altLang="zh-CN" sz="2400" b="1" dirty="0" smtClean="0">
                <a:solidFill>
                  <a:srgbClr val="002060"/>
                </a:solidFill>
                <a:ea typeface="幼圆" pitchFamily="1" charset="-122"/>
              </a:rPr>
              <a:t>الانتحار</a:t>
            </a:r>
            <a:endParaRPr lang="ar-EG" altLang="zh-CN" sz="2400" b="1" dirty="0">
              <a:solidFill>
                <a:srgbClr val="002060"/>
              </a:solidFill>
              <a:ea typeface="幼圆" pitchFamily="1" charset="-122"/>
            </a:endParaRPr>
          </a:p>
        </p:txBody>
      </p:sp>
      <p:pic>
        <p:nvPicPr>
          <p:cNvPr id="29" name="Picture 28"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451130" y="4652615"/>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 name="Rectangle 6"/>
          <p:cNvSpPr>
            <a:spLocks noChangeArrowheads="1"/>
          </p:cNvSpPr>
          <p:nvPr/>
        </p:nvSpPr>
        <p:spPr bwMode="auto">
          <a:xfrm>
            <a:off x="1331640" y="5226893"/>
            <a:ext cx="5688013" cy="504825"/>
          </a:xfrm>
          <a:prstGeom prst="rect">
            <a:avLst/>
          </a:prstGeom>
          <a:gradFill rotWithShape="1">
            <a:gsLst>
              <a:gs pos="0">
                <a:srgbClr val="CEFF43"/>
              </a:gs>
              <a:gs pos="100000">
                <a:srgbClr val="E1FF8B"/>
              </a:gs>
            </a:gsLst>
            <a:lin ang="54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1"/>
            <a:r>
              <a:rPr lang="ar-EG" altLang="zh-CN" sz="2400" b="1" dirty="0">
                <a:solidFill>
                  <a:srgbClr val="002060"/>
                </a:solidFill>
                <a:ea typeface="幼圆" pitchFamily="1" charset="-122"/>
              </a:rPr>
              <a:t>4  مليون يتعاطون </a:t>
            </a:r>
            <a:r>
              <a:rPr lang="ar-EG" altLang="zh-CN" sz="2400" b="1" dirty="0" smtClean="0">
                <a:solidFill>
                  <a:srgbClr val="002060"/>
                </a:solidFill>
                <a:ea typeface="幼圆" pitchFamily="1" charset="-122"/>
              </a:rPr>
              <a:t>الماروانا</a:t>
            </a:r>
            <a:endParaRPr lang="ar-EG" altLang="zh-CN" sz="2400" b="1" dirty="0">
              <a:solidFill>
                <a:srgbClr val="002060"/>
              </a:solidFill>
              <a:ea typeface="幼圆" pitchFamily="1" charset="-122"/>
            </a:endParaRPr>
          </a:p>
        </p:txBody>
      </p:sp>
      <p:pic>
        <p:nvPicPr>
          <p:cNvPr id="31" name="Picture 30" descr="Green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451130" y="5299918"/>
            <a:ext cx="432643"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36558298"/>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1"/>
                                        </p:tgtEl>
                                        <p:attrNameLst>
                                          <p:attrName>r</p:attrName>
                                        </p:attrNameLst>
                                      </p:cBhvr>
                                    </p:animRot>
                                  </p:childTnLst>
                                </p:cTn>
                              </p:par>
                            </p:childTnLst>
                          </p:cTn>
                        </p:par>
                        <p:par>
                          <p:cTn id="7" fill="hold">
                            <p:stCondLst>
                              <p:cond delay="2000"/>
                            </p:stCondLst>
                            <p:childTnLst>
                              <p:par>
                                <p:cTn id="8" presetID="16" presetClass="entr" presetSubtype="21" fill="hold" grpId="0" nodeType="after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arn(inVertical)">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22"/>
                                        </p:tgtEl>
                                        <p:attrNameLst>
                                          <p:attrName>r</p:attrName>
                                        </p:attrNameLst>
                                      </p:cBhvr>
                                    </p:animRot>
                                  </p:childTnLst>
                                </p:cTn>
                              </p:par>
                            </p:childTnLst>
                          </p:cTn>
                        </p:par>
                        <p:par>
                          <p:cTn id="15" fill="hold">
                            <p:stCondLst>
                              <p:cond delay="2000"/>
                            </p:stCondLst>
                            <p:childTnLst>
                              <p:par>
                                <p:cTn id="16" presetID="16" presetClass="entr" presetSubtype="21"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arn(inVertic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23"/>
                                        </p:tgtEl>
                                        <p:attrNameLst>
                                          <p:attrName>r</p:attrName>
                                        </p:attrNameLst>
                                      </p:cBhvr>
                                    </p:animRot>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barn(inVertical)">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21600000">
                                      <p:cBhvr>
                                        <p:cTn id="30" dur="2000" fill="hold"/>
                                        <p:tgtEl>
                                          <p:spTgt spid="25"/>
                                        </p:tgtEl>
                                        <p:attrNameLst>
                                          <p:attrName>r</p:attrName>
                                        </p:attrNameLst>
                                      </p:cBhvr>
                                    </p:animRot>
                                  </p:childTnLst>
                                </p:cTn>
                              </p:par>
                            </p:childTnLst>
                          </p:cTn>
                        </p:par>
                        <p:par>
                          <p:cTn id="31" fill="hold">
                            <p:stCondLst>
                              <p:cond delay="2000"/>
                            </p:stCondLst>
                            <p:childTnLst>
                              <p:par>
                                <p:cTn id="32" presetID="16" presetClass="entr" presetSubtype="21"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barn(inVertical)">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mph" presetSubtype="0" fill="hold" nodeType="clickEffect">
                                  <p:stCondLst>
                                    <p:cond delay="0"/>
                                  </p:stCondLst>
                                  <p:childTnLst>
                                    <p:animRot by="21600000">
                                      <p:cBhvr>
                                        <p:cTn id="38" dur="2000" fill="hold"/>
                                        <p:tgtEl>
                                          <p:spTgt spid="27"/>
                                        </p:tgtEl>
                                        <p:attrNameLst>
                                          <p:attrName>r</p:attrName>
                                        </p:attrNameLst>
                                      </p:cBhvr>
                                    </p:animRot>
                                  </p:childTnLst>
                                </p:cTn>
                              </p:par>
                            </p:childTnLst>
                          </p:cTn>
                        </p:par>
                        <p:par>
                          <p:cTn id="39" fill="hold">
                            <p:stCondLst>
                              <p:cond delay="2000"/>
                            </p:stCondLst>
                            <p:childTnLst>
                              <p:par>
                                <p:cTn id="40" presetID="16" presetClass="entr" presetSubtype="21"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barn(inVertical)">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mph" presetSubtype="0" fill="hold" nodeType="clickEffect">
                                  <p:stCondLst>
                                    <p:cond delay="0"/>
                                  </p:stCondLst>
                                  <p:childTnLst>
                                    <p:animRot by="21600000">
                                      <p:cBhvr>
                                        <p:cTn id="46" dur="2000" fill="hold"/>
                                        <p:tgtEl>
                                          <p:spTgt spid="29"/>
                                        </p:tgtEl>
                                        <p:attrNameLst>
                                          <p:attrName>r</p:attrName>
                                        </p:attrNameLst>
                                      </p:cBhvr>
                                    </p:animRot>
                                  </p:childTnLst>
                                </p:cTn>
                              </p:par>
                            </p:childTnLst>
                          </p:cTn>
                        </p:par>
                        <p:par>
                          <p:cTn id="47" fill="hold">
                            <p:stCondLst>
                              <p:cond delay="2000"/>
                            </p:stCondLst>
                            <p:childTnLst>
                              <p:par>
                                <p:cTn id="48" presetID="16" presetClass="entr" presetSubtype="21" fill="hold" grpId="0" nodeType="after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barn(inVertical)">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mph" presetSubtype="0" fill="hold" nodeType="clickEffect">
                                  <p:stCondLst>
                                    <p:cond delay="0"/>
                                  </p:stCondLst>
                                  <p:childTnLst>
                                    <p:animRot by="21600000">
                                      <p:cBhvr>
                                        <p:cTn id="54" dur="2000" fill="hold"/>
                                        <p:tgtEl>
                                          <p:spTgt spid="31"/>
                                        </p:tgtEl>
                                        <p:attrNameLst>
                                          <p:attrName>r</p:attrName>
                                        </p:attrNameLst>
                                      </p:cBhvr>
                                    </p:animRot>
                                  </p:childTnLst>
                                </p:cTn>
                              </p:par>
                            </p:childTnLst>
                          </p:cTn>
                        </p:par>
                        <p:par>
                          <p:cTn id="55" fill="hold">
                            <p:stCondLst>
                              <p:cond delay="2000"/>
                            </p:stCondLst>
                            <p:childTnLst>
                              <p:par>
                                <p:cTn id="56" presetID="16" presetClass="entr" presetSubtype="21" fill="hold" grpId="0" nodeType="after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barn(inVertical)">
                                      <p:cBhvr>
                                        <p:cTn id="5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4" grpId="0" animBg="1"/>
      <p:bldP spid="26" grpId="0" animBg="1"/>
      <p:bldP spid="28" grpId="0" animBg="1"/>
      <p:bldP spid="30"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264</Words>
  <Application>Microsoft Office PowerPoint</Application>
  <PresentationFormat>عرض على الشاشة (3:4)‏</PresentationFormat>
  <Paragraphs>46</Paragraphs>
  <Slides>10</Slides>
  <Notes>1</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2018-12-29T17:09:36Z</dcterms:created>
  <dcterms:modified xsi:type="dcterms:W3CDTF">2018-12-29T17:10:10Z</dcterms:modified>
</cp:coreProperties>
</file>